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88" r:id="rId3"/>
    <p:sldId id="258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9" r:id="rId12"/>
    <p:sldId id="270" r:id="rId13"/>
    <p:sldId id="271" r:id="rId14"/>
    <p:sldId id="272" r:id="rId15"/>
    <p:sldId id="274" r:id="rId16"/>
    <p:sldId id="276" r:id="rId17"/>
    <p:sldId id="277" r:id="rId18"/>
    <p:sldId id="278" r:id="rId19"/>
    <p:sldId id="281" r:id="rId20"/>
    <p:sldId id="283" r:id="rId21"/>
    <p:sldId id="284" r:id="rId22"/>
    <p:sldId id="285" r:id="rId23"/>
    <p:sldId id="286" r:id="rId24"/>
    <p:sldId id="287" r:id="rId25"/>
    <p:sldId id="259" r:id="rId26"/>
    <p:sldId id="268" r:id="rId27"/>
    <p:sldId id="273" r:id="rId28"/>
    <p:sldId id="275" r:id="rId29"/>
    <p:sldId id="280" r:id="rId30"/>
    <p:sldId id="282" r:id="rId31"/>
    <p:sldId id="279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945CE74-F831-442A-BBEB-9BFEC7C4537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742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DDAA626-7386-4DBB-B2B7-2E209593F23F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677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27.11.2012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  <p:sldLayoutId id="2147483773" r:id="rId14"/>
    <p:sldLayoutId id="2147483774" r:id="rId15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Fichier:Francois_Dubois_001.jpg" TargetMode="External"/><Relationship Id="rId3" Type="http://schemas.openxmlformats.org/officeDocument/2006/relationships/hyperlink" Target="http://fr.wikipedia.org/wiki/Fichier:Portail_rome_antique_arm%C3%A9e.gif" TargetMode="External"/><Relationship Id="rId7" Type="http://schemas.openxmlformats.org/officeDocument/2006/relationships/hyperlink" Target="http://fr.wikipedia.org/wiki/Fichier:Battle_of_crecy_froissart.jpg" TargetMode="External"/><Relationship Id="rId2" Type="http://schemas.openxmlformats.org/officeDocument/2006/relationships/hyperlink" Target="http://fr.wikipedia.org/wiki/Fichier:Celtes.jpg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fr.wikipedia.org/wiki/Fichier:Empire_carolingien_768-811.jpg" TargetMode="External"/><Relationship Id="rId5" Type="http://schemas.openxmlformats.org/officeDocument/2006/relationships/hyperlink" Target="http://cs.wikipedia.org/wiki/Soubor:Albrecht_D%C3%BCrer_047.jpg" TargetMode="External"/><Relationship Id="rId4" Type="http://schemas.openxmlformats.org/officeDocument/2006/relationships/hyperlink" Target="http://cs.wikipedia.org/wiki/Soubor:Bapteme_de_clovis.jpg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Fichier:Prise_de_la_Bastille.jpg" TargetMode="External"/><Relationship Id="rId2" Type="http://schemas.openxmlformats.org/officeDocument/2006/relationships/hyperlink" Target="http://fr.wikipedia.org/wiki/Fichier:Versailles_collage.jpg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cs.wikipedia.org/wiki/Soubor:DelarocheNapoleon.jpg" TargetMode="External"/><Relationship Id="rId4" Type="http://schemas.openxmlformats.org/officeDocument/2006/relationships/hyperlink" Target="http://fr.wikipedia.org/wiki/Fichier:Austerlitz-baron-Pascal.jpg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fr.wikipedia.org/wiki/Fichier:Panoramapgm.jpg" TargetMode="Externa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Fichier:Paris_-_Memorial_de_la_guerre_d_Algerie.jpg" TargetMode="External"/><Relationship Id="rId2" Type="http://schemas.openxmlformats.org/officeDocument/2006/relationships/hyperlink" Target="http://fr.wikipedia.org/wiki/Fichier:Normandy_Invasion,_June_1944.jpg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fr.wikipedia.org/wiki/Fichier:De_Gaulle-OWI.jpg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Fichier:Val%C3%A9ry_Giscard_d%E2%80%99Estaing_1978.jpg" TargetMode="External"/><Relationship Id="rId2" Type="http://schemas.openxmlformats.org/officeDocument/2006/relationships/hyperlink" Target="http://fr.wikipedia.org/wiki/Fichier:Georges_Pompidou_-_Bundesarchiv_B_145_Bild-F020538-0006.jpg" TargetMode="External"/><Relationship Id="rId1" Type="http://schemas.openxmlformats.org/officeDocument/2006/relationships/slideLayout" Target="../slideLayouts/slideLayout3.xml"/><Relationship Id="rId5" Type="http://schemas.openxmlformats.org/officeDocument/2006/relationships/hyperlink" Target="http://fr.wikipedia.org/wiki/Fichier:President_Chirac_(cropped).jpg" TargetMode="External"/><Relationship Id="rId4" Type="http://schemas.openxmlformats.org/officeDocument/2006/relationships/hyperlink" Target="http://fr.wikipedia.org/wiki/Fichier:Reagan_Mitterrand_1984_(cropped).jpg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Fichier:Fran%C3%A7ois_Hollande_(Journ%C3%A9es_de_Nantes" TargetMode="External"/><Relationship Id="rId2" Type="http://schemas.openxmlformats.org/officeDocument/2006/relationships/hyperlink" Target="http://fr.wikipedia.org/wiki/Fichier:Nicolas_Sarkozy_-_Sarkozy_meeting_in_Toulouse_for_the_2007_French_presidential_election_0299_2007-04-12_cropped_further.jpg" TargetMode="Externa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fr.wikipedia.org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Historie Francie – </a:t>
            </a:r>
            <a:r>
              <a:rPr lang="cs-CZ" dirty="0" err="1" smtClean="0"/>
              <a:t>histoire</a:t>
            </a:r>
            <a:r>
              <a:rPr lang="cs-CZ" dirty="0" smtClean="0"/>
              <a:t> de </a:t>
            </a:r>
            <a:r>
              <a:rPr lang="cs-CZ" dirty="0" err="1" smtClean="0"/>
              <a:t>france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Mgr. Jiřina Boušková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DUMU: </a:t>
            </a:r>
            <a:r>
              <a:rPr lang="cs-CZ" sz="1200" b="1" smtClean="0"/>
              <a:t>	</a:t>
            </a:r>
            <a:r>
              <a:rPr lang="cs-CZ" sz="1200" smtClean="0"/>
              <a:t>VY_32_INOVACE_7.FJ.06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říjen 2012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7</a:t>
            </a:r>
            <a:r>
              <a:rPr lang="cs-CZ" sz="1200" dirty="0" smtClean="0"/>
              <a:t>. ročník – osmileté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7960335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Francouzský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Reálie </a:t>
                      </a:r>
                      <a:r>
                        <a:rPr lang="cs-CZ" sz="1200" smtClean="0"/>
                        <a:t>francouzsky mluvících zemí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ke všeobecnému seznámení žáků s francouzskou historií a k rozšíření slovní zásoby dané oblasti. Obrazový materiál je vhodný pro popis. </a:t>
            </a:r>
          </a:p>
          <a:p>
            <a:pPr algn="just"/>
            <a:r>
              <a:rPr lang="cs-CZ" sz="1100" dirty="0" smtClean="0"/>
              <a:t>Znalosti a slovní zásoba může být zkontrolována pomocí testu a otázek, které jsou součástí materiálu.</a:t>
            </a:r>
          </a:p>
          <a:p>
            <a:pPr algn="just"/>
            <a:r>
              <a:rPr lang="cs-CZ" sz="1100" dirty="0" smtClean="0"/>
              <a:t>Materiál se využije ve výkladové části hodiny.</a:t>
            </a:r>
          </a:p>
          <a:p>
            <a:pPr algn="just"/>
            <a:r>
              <a:rPr lang="cs-CZ" sz="1100" dirty="0" smtClean="0"/>
              <a:t>Pomůcky: interaktivní tabule.</a:t>
            </a:r>
          </a:p>
        </p:txBody>
      </p:sp>
    </p:spTree>
    <p:extLst>
      <p:ext uri="{BB962C8B-B14F-4D97-AF65-F5344CB8AC3E}">
        <p14:creationId xmlns:p14="http://schemas.microsoft.com/office/powerpoint/2010/main" val="230188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Les périodes les plus importantes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4258816" cy="3998976"/>
          </a:xfrm>
        </p:spPr>
        <p:txBody>
          <a:bodyPr/>
          <a:lstStyle/>
          <a:p>
            <a:r>
              <a:rPr lang="cs-CZ" sz="2800" dirty="0"/>
              <a:t>5 – 3 </a:t>
            </a:r>
            <a:r>
              <a:rPr lang="cs-CZ" sz="2800" dirty="0" err="1"/>
              <a:t>siècle</a:t>
            </a:r>
            <a:r>
              <a:rPr lang="cs-CZ" sz="2800" dirty="0"/>
              <a:t> </a:t>
            </a:r>
            <a:r>
              <a:rPr lang="cs-CZ" sz="2800" dirty="0" err="1"/>
              <a:t>av</a:t>
            </a:r>
            <a:r>
              <a:rPr lang="cs-CZ" sz="2800" dirty="0"/>
              <a:t>. J.-C. </a:t>
            </a:r>
          </a:p>
          <a:p>
            <a:endParaRPr lang="cs-CZ" sz="2800" dirty="0"/>
          </a:p>
          <a:p>
            <a:r>
              <a:rPr lang="cs-CZ" sz="2800" dirty="0"/>
              <a:t>les </a:t>
            </a:r>
            <a:r>
              <a:rPr lang="cs-CZ" sz="2800" dirty="0" err="1"/>
              <a:t>Gaulois</a:t>
            </a:r>
            <a:r>
              <a:rPr lang="cs-CZ" sz="2800" dirty="0"/>
              <a:t> </a:t>
            </a:r>
            <a:r>
              <a:rPr lang="cs-CZ" sz="2800" dirty="0" err="1"/>
              <a:t>viennent</a:t>
            </a:r>
            <a:r>
              <a:rPr lang="cs-CZ" sz="2800" dirty="0"/>
              <a:t> au </a:t>
            </a:r>
            <a:r>
              <a:rPr lang="cs-CZ" sz="2800" dirty="0" err="1"/>
              <a:t>territoire</a:t>
            </a:r>
            <a:r>
              <a:rPr lang="cs-CZ" sz="2800" dirty="0"/>
              <a:t> de la France </a:t>
            </a:r>
            <a:r>
              <a:rPr lang="cs-CZ" sz="2800" dirty="0" err="1"/>
              <a:t>actuelle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801" y="1725320"/>
            <a:ext cx="3456384" cy="3723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135773" y="5472407"/>
            <a:ext cx="323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495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Vercingétorix devant Caesar</a:t>
            </a:r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983" y="1988840"/>
            <a:ext cx="4559193" cy="3003196"/>
          </a:xfrm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 flipH="1">
            <a:off x="-2" y="1700213"/>
            <a:ext cx="4427985" cy="4585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2 – 1 </a:t>
            </a:r>
            <a:r>
              <a:rPr lang="cs-CZ" sz="28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siècle</a:t>
            </a: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av</a:t>
            </a: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 J.-C. </a:t>
            </a:r>
          </a:p>
          <a:p>
            <a:endParaRPr lang="cs-CZ" sz="28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8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8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les </a:t>
            </a:r>
            <a:r>
              <a:rPr lang="cs-CZ" sz="28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Romains</a:t>
            </a: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conquièrent</a:t>
            </a: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la </a:t>
            </a:r>
            <a:r>
              <a:rPr lang="cs-CZ" sz="28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Gaule</a:t>
            </a:r>
            <a:endParaRPr lang="cs-CZ" sz="28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8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8208404" y="5052259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91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Les périodes les plus importantes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4474840" cy="4171179"/>
          </a:xfrm>
        </p:spPr>
        <p:txBody>
          <a:bodyPr>
            <a:normAutofit/>
          </a:bodyPr>
          <a:lstStyle/>
          <a:p>
            <a:r>
              <a:rPr lang="cs-CZ" sz="2800" dirty="0"/>
              <a:t>5 </a:t>
            </a:r>
            <a:r>
              <a:rPr lang="cs-CZ" sz="2800" dirty="0" err="1"/>
              <a:t>siècle</a:t>
            </a:r>
            <a:r>
              <a:rPr lang="cs-CZ" sz="2800" dirty="0"/>
              <a:t> </a:t>
            </a:r>
            <a:r>
              <a:rPr lang="cs-CZ" sz="2800" dirty="0" err="1"/>
              <a:t>après</a:t>
            </a:r>
            <a:r>
              <a:rPr lang="cs-CZ" sz="2800" dirty="0"/>
              <a:t> J.-C. </a:t>
            </a:r>
          </a:p>
          <a:p>
            <a:pPr>
              <a:buFontTx/>
              <a:buNone/>
            </a:pPr>
            <a:endParaRPr lang="cs-CZ" sz="2800" dirty="0"/>
          </a:p>
          <a:p>
            <a:r>
              <a:rPr lang="cs-CZ" sz="2800" dirty="0"/>
              <a:t> les </a:t>
            </a:r>
            <a:r>
              <a:rPr lang="cs-CZ" sz="2800" dirty="0" err="1"/>
              <a:t>Francs</a:t>
            </a:r>
            <a:r>
              <a:rPr lang="cs-CZ" sz="2800" dirty="0"/>
              <a:t> </a:t>
            </a:r>
            <a:r>
              <a:rPr lang="cs-CZ" sz="2800" dirty="0" err="1"/>
              <a:t>conquièrent</a:t>
            </a:r>
            <a:r>
              <a:rPr lang="cs-CZ" sz="2800" dirty="0"/>
              <a:t> la </a:t>
            </a:r>
            <a:r>
              <a:rPr lang="cs-CZ" sz="2800" dirty="0" err="1" smtClean="0"/>
              <a:t>Gaule</a:t>
            </a:r>
            <a:endParaRPr lang="cs-CZ" sz="2800" dirty="0" smtClean="0"/>
          </a:p>
          <a:p>
            <a:endParaRPr lang="cs-CZ" sz="2800" dirty="0"/>
          </a:p>
          <a:p>
            <a:r>
              <a:rPr lang="cs-CZ" sz="2800" dirty="0" err="1" smtClean="0"/>
              <a:t>Clovis</a:t>
            </a:r>
            <a:r>
              <a:rPr lang="cs-CZ" sz="2800" dirty="0" smtClean="0"/>
              <a:t> </a:t>
            </a:r>
            <a:r>
              <a:rPr lang="cs-CZ" sz="2800" dirty="0" err="1" smtClean="0"/>
              <a:t>devient</a:t>
            </a:r>
            <a:r>
              <a:rPr lang="cs-CZ" sz="2800" dirty="0" smtClean="0"/>
              <a:t> </a:t>
            </a:r>
            <a:r>
              <a:rPr lang="cs-CZ" sz="2800" dirty="0" err="1" smtClean="0"/>
              <a:t>chrétien</a:t>
            </a:r>
            <a:r>
              <a:rPr lang="cs-CZ" sz="2800" dirty="0" smtClean="0"/>
              <a:t> en 496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700808"/>
            <a:ext cx="3588762" cy="3649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956376" y="5402048"/>
            <a:ext cx="564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82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Charlemagne</a:t>
            </a:r>
            <a:endParaRPr lang="cs-CZ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4474840" cy="3998976"/>
          </a:xfrm>
        </p:spPr>
        <p:txBody>
          <a:bodyPr/>
          <a:lstStyle/>
          <a:p>
            <a:r>
              <a:rPr lang="cs-CZ" sz="2800" dirty="0"/>
              <a:t>800 </a:t>
            </a:r>
            <a:endParaRPr lang="cs-CZ" sz="2800" dirty="0" smtClean="0"/>
          </a:p>
          <a:p>
            <a:r>
              <a:rPr lang="cs-CZ" sz="2800" dirty="0" err="1" smtClean="0"/>
              <a:t>Charlemagne</a:t>
            </a:r>
            <a:r>
              <a:rPr lang="cs-CZ" sz="2800" dirty="0" smtClean="0"/>
              <a:t> </a:t>
            </a:r>
            <a:r>
              <a:rPr lang="cs-CZ" sz="2800" dirty="0" err="1"/>
              <a:t>est</a:t>
            </a:r>
            <a:r>
              <a:rPr lang="cs-CZ" sz="2800" dirty="0"/>
              <a:t> </a:t>
            </a:r>
            <a:r>
              <a:rPr lang="cs-CZ" sz="2800" dirty="0" err="1"/>
              <a:t>l´empereur</a:t>
            </a:r>
            <a:r>
              <a:rPr lang="cs-CZ" sz="2800" dirty="0"/>
              <a:t> de la grande partie de </a:t>
            </a:r>
            <a:r>
              <a:rPr lang="cs-CZ" sz="2800" dirty="0" err="1"/>
              <a:t>l´Europe</a:t>
            </a:r>
            <a:endParaRPr lang="cs-CZ" sz="2800" dirty="0"/>
          </a:p>
          <a:p>
            <a:endParaRPr lang="cs-CZ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2956" y="1104852"/>
            <a:ext cx="2539483" cy="4844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100391" y="597803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4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57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Empire de Charlemagne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5546377" cy="4672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825239" y="5937828"/>
            <a:ext cx="339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5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6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Les périodes les plus importantes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1"/>
            <a:ext cx="5148064" cy="4061048"/>
          </a:xfrm>
        </p:spPr>
        <p:txBody>
          <a:bodyPr/>
          <a:lstStyle/>
          <a:p>
            <a:r>
              <a:rPr lang="cs-CZ" sz="2800" dirty="0"/>
              <a:t>14 – 15 </a:t>
            </a:r>
            <a:r>
              <a:rPr lang="cs-CZ" sz="2800" dirty="0" err="1"/>
              <a:t>siècle</a:t>
            </a:r>
            <a:r>
              <a:rPr lang="cs-CZ" sz="2800" dirty="0"/>
              <a:t> </a:t>
            </a:r>
          </a:p>
          <a:p>
            <a:endParaRPr lang="cs-CZ" sz="2800" dirty="0"/>
          </a:p>
          <a:p>
            <a:r>
              <a:rPr lang="cs-CZ" sz="2800" dirty="0"/>
              <a:t>la </a:t>
            </a:r>
            <a:r>
              <a:rPr lang="cs-CZ" sz="2800" dirty="0" err="1"/>
              <a:t>guerre</a:t>
            </a:r>
            <a:r>
              <a:rPr lang="cs-CZ" sz="2800" dirty="0"/>
              <a:t> de Cent </a:t>
            </a:r>
            <a:r>
              <a:rPr lang="cs-CZ" sz="2800" dirty="0" err="1"/>
              <a:t>Ans</a:t>
            </a:r>
            <a:r>
              <a:rPr lang="cs-CZ" sz="2800" dirty="0"/>
              <a:t> </a:t>
            </a:r>
            <a:r>
              <a:rPr lang="cs-CZ" sz="2800" dirty="0" err="1"/>
              <a:t>contre</a:t>
            </a:r>
            <a:r>
              <a:rPr lang="cs-CZ" sz="2800" dirty="0"/>
              <a:t> </a:t>
            </a:r>
            <a:r>
              <a:rPr lang="cs-CZ" sz="2800" dirty="0" err="1"/>
              <a:t>l´Angleterre</a:t>
            </a:r>
            <a:endParaRPr lang="cs-CZ" sz="2800" dirty="0"/>
          </a:p>
          <a:p>
            <a:pPr marL="0" indent="0">
              <a:buNone/>
            </a:pPr>
            <a:endParaRPr lang="cs-CZ" sz="2800" dirty="0"/>
          </a:p>
          <a:p>
            <a:r>
              <a:rPr lang="cs-CZ" sz="2800" dirty="0" err="1"/>
              <a:t>Jeanne</a:t>
            </a:r>
            <a:r>
              <a:rPr lang="cs-CZ" sz="2800" dirty="0"/>
              <a:t> </a:t>
            </a:r>
            <a:r>
              <a:rPr lang="cs-CZ" sz="2800" dirty="0" err="1"/>
              <a:t>d´Arc</a:t>
            </a:r>
            <a:endParaRPr lang="cs-CZ" sz="2800" dirty="0"/>
          </a:p>
          <a:p>
            <a:pPr>
              <a:buFontTx/>
              <a:buNone/>
            </a:pPr>
            <a:endParaRPr lang="cs-CZ" sz="2800" dirty="0"/>
          </a:p>
          <a:p>
            <a:r>
              <a:rPr lang="cs-CZ" sz="2800" dirty="0" err="1"/>
              <a:t>bataille</a:t>
            </a:r>
            <a:r>
              <a:rPr lang="cs-CZ" sz="2800" dirty="0"/>
              <a:t> </a:t>
            </a:r>
            <a:r>
              <a:rPr lang="en-US" sz="2800" dirty="0"/>
              <a:t>à</a:t>
            </a:r>
            <a:r>
              <a:rPr lang="cs-CZ" sz="2800" dirty="0"/>
              <a:t> Crécy</a:t>
            </a:r>
            <a:endParaRPr lang="en-US" sz="28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00839"/>
            <a:ext cx="3982498" cy="3438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244408" y="5157192"/>
            <a:ext cx="454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6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7029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Les périodes les plus importantes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268760"/>
            <a:ext cx="3563888" cy="4787553"/>
          </a:xfrm>
        </p:spPr>
        <p:txBody>
          <a:bodyPr>
            <a:normAutofit fontScale="92500" lnSpcReduction="20000"/>
          </a:bodyPr>
          <a:lstStyle/>
          <a:p>
            <a:r>
              <a:rPr lang="cs-CZ" sz="2800" dirty="0"/>
              <a:t>16 – 17 </a:t>
            </a:r>
            <a:r>
              <a:rPr lang="cs-CZ" sz="2800" dirty="0" err="1"/>
              <a:t>siècle</a:t>
            </a:r>
            <a:r>
              <a:rPr lang="cs-CZ" sz="2800" dirty="0"/>
              <a:t> </a:t>
            </a:r>
          </a:p>
          <a:p>
            <a:pPr>
              <a:buFontTx/>
              <a:buNone/>
            </a:pPr>
            <a:endParaRPr lang="cs-CZ" sz="2800" dirty="0"/>
          </a:p>
          <a:p>
            <a:r>
              <a:rPr lang="cs-CZ" sz="2800" dirty="0"/>
              <a:t>les </a:t>
            </a:r>
            <a:r>
              <a:rPr lang="cs-CZ" sz="2800" dirty="0" err="1"/>
              <a:t>guerres</a:t>
            </a:r>
            <a:r>
              <a:rPr lang="cs-CZ" sz="2800" dirty="0"/>
              <a:t> de Religion</a:t>
            </a:r>
          </a:p>
          <a:p>
            <a:endParaRPr lang="cs-CZ" sz="2800" dirty="0"/>
          </a:p>
          <a:p>
            <a:r>
              <a:rPr lang="cs-CZ" sz="2800" dirty="0"/>
              <a:t> Edit de Nantes (1598) – Henry </a:t>
            </a:r>
            <a:r>
              <a:rPr lang="cs-CZ" sz="2800" dirty="0" smtClean="0"/>
              <a:t>IV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err="1" smtClean="0"/>
              <a:t>le</a:t>
            </a:r>
            <a:r>
              <a:rPr lang="cs-CZ" sz="2800" dirty="0" smtClean="0"/>
              <a:t> 24 </a:t>
            </a:r>
            <a:r>
              <a:rPr lang="cs-CZ" sz="2800" dirty="0" err="1" smtClean="0"/>
              <a:t>août</a:t>
            </a:r>
            <a:r>
              <a:rPr lang="cs-CZ" sz="2800" dirty="0" smtClean="0"/>
              <a:t> 1572 </a:t>
            </a:r>
            <a:r>
              <a:rPr lang="cs-CZ" sz="2800" dirty="0" err="1" smtClean="0"/>
              <a:t>le</a:t>
            </a:r>
            <a:r>
              <a:rPr lang="cs-CZ" sz="2800" dirty="0" smtClean="0"/>
              <a:t> </a:t>
            </a:r>
            <a:r>
              <a:rPr lang="cs-CZ" sz="2800" dirty="0" err="1" smtClean="0"/>
              <a:t>Massacre</a:t>
            </a:r>
            <a:r>
              <a:rPr lang="cs-CZ" sz="2800" dirty="0" smtClean="0"/>
              <a:t> de la Saint-</a:t>
            </a:r>
            <a:r>
              <a:rPr lang="cs-CZ" sz="2800" dirty="0" err="1" smtClean="0"/>
              <a:t>Barthélemy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395177" y="494581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7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713740"/>
            <a:ext cx="5375599" cy="3232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276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Les </a:t>
            </a:r>
            <a:r>
              <a:rPr lang="cs-CZ" dirty="0" err="1"/>
              <a:t>périodes</a:t>
            </a:r>
            <a:r>
              <a:rPr lang="cs-CZ" dirty="0"/>
              <a:t> les plus </a:t>
            </a:r>
            <a:r>
              <a:rPr lang="cs-CZ" dirty="0" err="1"/>
              <a:t>importantes</a:t>
            </a:r>
            <a:endParaRPr lang="cs-CZ" dirty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12776"/>
            <a:ext cx="4042792" cy="4464496"/>
          </a:xfrm>
        </p:spPr>
        <p:txBody>
          <a:bodyPr>
            <a:normAutofit/>
          </a:bodyPr>
          <a:lstStyle/>
          <a:p>
            <a:r>
              <a:rPr lang="cs-CZ" sz="2800" dirty="0"/>
              <a:t>2 </a:t>
            </a:r>
            <a:r>
              <a:rPr lang="cs-CZ" sz="2800" dirty="0" err="1"/>
              <a:t>moitié</a:t>
            </a:r>
            <a:r>
              <a:rPr lang="cs-CZ" sz="2800" dirty="0"/>
              <a:t> de 17 </a:t>
            </a:r>
            <a:r>
              <a:rPr lang="cs-CZ" sz="2800" dirty="0" err="1"/>
              <a:t>siècle</a:t>
            </a:r>
            <a:r>
              <a:rPr lang="cs-CZ" sz="2800" dirty="0"/>
              <a:t> </a:t>
            </a:r>
          </a:p>
          <a:p>
            <a:pPr>
              <a:buFontTx/>
              <a:buNone/>
            </a:pPr>
            <a:endParaRPr lang="cs-CZ" sz="2800" dirty="0"/>
          </a:p>
          <a:p>
            <a:r>
              <a:rPr lang="cs-CZ" sz="2800" dirty="0" smtClean="0"/>
              <a:t>Louis </a:t>
            </a:r>
            <a:r>
              <a:rPr lang="cs-CZ" sz="2800" dirty="0"/>
              <a:t>XIV.</a:t>
            </a:r>
          </a:p>
          <a:p>
            <a:endParaRPr lang="cs-CZ" sz="2800" dirty="0"/>
          </a:p>
          <a:p>
            <a:r>
              <a:rPr lang="cs-CZ" sz="2800" dirty="0" smtClean="0"/>
              <a:t>monarchie </a:t>
            </a:r>
            <a:r>
              <a:rPr lang="cs-CZ" sz="2800" dirty="0" err="1" smtClean="0"/>
              <a:t>absolue</a:t>
            </a: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Versailles</a:t>
            </a:r>
            <a:endParaRPr lang="cs-CZ" sz="2800" dirty="0"/>
          </a:p>
          <a:p>
            <a:pPr>
              <a:buFontTx/>
              <a:buNone/>
            </a:pPr>
            <a:endParaRPr lang="cs-CZ" sz="2800" dirty="0"/>
          </a:p>
          <a:p>
            <a:endParaRPr lang="cs-CZ" sz="28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268760"/>
            <a:ext cx="4300610" cy="46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377959" y="6082208"/>
            <a:ext cx="4226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8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105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Les périodes les plus importantes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536" y="1340768"/>
            <a:ext cx="3600400" cy="471554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cs-CZ" sz="2800" dirty="0"/>
              <a:t>1789 </a:t>
            </a:r>
          </a:p>
          <a:p>
            <a:pPr marL="0" indent="0">
              <a:lnSpc>
                <a:spcPct val="90000"/>
              </a:lnSpc>
              <a:buNone/>
            </a:pP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 err="1"/>
              <a:t>le</a:t>
            </a:r>
            <a:r>
              <a:rPr lang="cs-CZ" sz="2800" dirty="0"/>
              <a:t> 14 </a:t>
            </a:r>
            <a:r>
              <a:rPr lang="cs-CZ" sz="2800" dirty="0" err="1"/>
              <a:t>juillet</a:t>
            </a:r>
            <a:r>
              <a:rPr lang="cs-CZ" sz="2800" dirty="0"/>
              <a:t> – la f</a:t>
            </a:r>
            <a:r>
              <a:rPr lang="en-US" sz="2800" dirty="0"/>
              <a:t>ê</a:t>
            </a:r>
            <a:r>
              <a:rPr lang="cs-CZ" sz="2800" dirty="0" err="1"/>
              <a:t>te</a:t>
            </a:r>
            <a:r>
              <a:rPr lang="cs-CZ" sz="2800" dirty="0"/>
              <a:t> </a:t>
            </a:r>
            <a:r>
              <a:rPr lang="cs-CZ" sz="2800" dirty="0" err="1"/>
              <a:t>nationale</a:t>
            </a:r>
            <a:endParaRPr lang="en-US" sz="2800" dirty="0"/>
          </a:p>
          <a:p>
            <a:pPr>
              <a:lnSpc>
                <a:spcPct val="90000"/>
              </a:lnSpc>
              <a:buFontTx/>
              <a:buNone/>
            </a:pP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/>
              <a:t>la </a:t>
            </a:r>
            <a:r>
              <a:rPr lang="cs-CZ" sz="2800" dirty="0" err="1"/>
              <a:t>prise</a:t>
            </a:r>
            <a:r>
              <a:rPr lang="cs-CZ" sz="2800" dirty="0"/>
              <a:t> de la </a:t>
            </a:r>
            <a:r>
              <a:rPr lang="cs-CZ" sz="2800" dirty="0" err="1"/>
              <a:t>Bastille</a:t>
            </a:r>
            <a:endParaRPr lang="cs-CZ" sz="2800" dirty="0"/>
          </a:p>
          <a:p>
            <a:pPr>
              <a:lnSpc>
                <a:spcPct val="90000"/>
              </a:lnSpc>
              <a:buFontTx/>
              <a:buNone/>
            </a:pPr>
            <a:endParaRPr lang="cs-CZ" sz="2800" dirty="0"/>
          </a:p>
          <a:p>
            <a:pPr>
              <a:lnSpc>
                <a:spcPct val="90000"/>
              </a:lnSpc>
            </a:pPr>
            <a:r>
              <a:rPr lang="cs-CZ" sz="2800" dirty="0"/>
              <a:t> </a:t>
            </a:r>
            <a:r>
              <a:rPr lang="cs-CZ" sz="2800" dirty="0" err="1"/>
              <a:t>début</a:t>
            </a:r>
            <a:r>
              <a:rPr lang="cs-CZ" sz="2800" dirty="0"/>
              <a:t> de la </a:t>
            </a:r>
            <a:r>
              <a:rPr lang="cs-CZ" sz="2800" dirty="0" err="1"/>
              <a:t>Révolution</a:t>
            </a:r>
            <a:r>
              <a:rPr lang="cs-CZ" sz="2800" dirty="0"/>
              <a:t> </a:t>
            </a:r>
            <a:r>
              <a:rPr lang="cs-CZ" sz="2800" dirty="0" err="1"/>
              <a:t>française</a:t>
            </a:r>
            <a:endParaRPr lang="cs-CZ" sz="2800" dirty="0"/>
          </a:p>
          <a:p>
            <a:pPr>
              <a:lnSpc>
                <a:spcPct val="90000"/>
              </a:lnSpc>
            </a:pPr>
            <a:endParaRPr lang="cs-CZ" sz="2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700808"/>
            <a:ext cx="4764144" cy="357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394232" y="5278388"/>
            <a:ext cx="365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9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353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Les périodes les plus importantes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1600200"/>
            <a:ext cx="3960440" cy="4421087"/>
          </a:xfrm>
        </p:spPr>
        <p:txBody>
          <a:bodyPr>
            <a:normAutofit fontScale="92500" lnSpcReduction="20000"/>
          </a:bodyPr>
          <a:lstStyle/>
          <a:p>
            <a:r>
              <a:rPr lang="cs-CZ" sz="2800" dirty="0"/>
              <a:t>1800 – 1815 </a:t>
            </a:r>
          </a:p>
          <a:p>
            <a:pPr>
              <a:buFontTx/>
              <a:buNone/>
            </a:pPr>
            <a:endParaRPr lang="cs-CZ" sz="2800" dirty="0"/>
          </a:p>
          <a:p>
            <a:r>
              <a:rPr lang="cs-CZ" sz="2800" dirty="0" err="1" smtClean="0"/>
              <a:t>Napoléon</a:t>
            </a:r>
            <a:r>
              <a:rPr lang="cs-CZ" sz="2800" dirty="0" smtClean="0"/>
              <a:t> </a:t>
            </a:r>
            <a:r>
              <a:rPr lang="cs-CZ" sz="2800" dirty="0"/>
              <a:t>Bonaparte</a:t>
            </a:r>
          </a:p>
          <a:p>
            <a:pPr>
              <a:buFontTx/>
              <a:buNone/>
            </a:pPr>
            <a:endParaRPr lang="cs-CZ" sz="2800" dirty="0"/>
          </a:p>
          <a:p>
            <a:r>
              <a:rPr lang="cs-CZ" sz="2800" dirty="0" err="1" smtClean="0"/>
              <a:t>le</a:t>
            </a:r>
            <a:r>
              <a:rPr lang="cs-CZ" sz="2800" dirty="0" smtClean="0"/>
              <a:t> 2 </a:t>
            </a:r>
            <a:r>
              <a:rPr lang="cs-CZ" sz="2800" dirty="0" err="1" smtClean="0"/>
              <a:t>décembre</a:t>
            </a:r>
            <a:r>
              <a:rPr lang="cs-CZ" sz="2800" dirty="0" smtClean="0"/>
              <a:t> 1805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 la </a:t>
            </a:r>
            <a:r>
              <a:rPr lang="cs-CZ" sz="2800" dirty="0" err="1" smtClean="0"/>
              <a:t>bataille</a:t>
            </a:r>
            <a:r>
              <a:rPr lang="cs-CZ" sz="2800" dirty="0" smtClean="0"/>
              <a:t> </a:t>
            </a:r>
            <a:r>
              <a:rPr lang="cs-CZ" sz="2800" dirty="0" err="1" smtClean="0"/>
              <a:t>d´Austerlitz</a:t>
            </a: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err="1"/>
              <a:t>dite</a:t>
            </a:r>
            <a:r>
              <a:rPr lang="cs-CZ" sz="2800" dirty="0"/>
              <a:t> « </a:t>
            </a:r>
            <a:r>
              <a:rPr lang="cs-CZ" sz="2800" dirty="0" err="1"/>
              <a:t>bataille</a:t>
            </a:r>
            <a:r>
              <a:rPr lang="cs-CZ" sz="2800" dirty="0"/>
              <a:t> des </a:t>
            </a:r>
            <a:r>
              <a:rPr lang="cs-CZ" sz="2800" dirty="0" err="1"/>
              <a:t>Trois-Empereurs</a:t>
            </a:r>
            <a:r>
              <a:rPr lang="cs-CZ" sz="2800" dirty="0"/>
              <a:t> </a:t>
            </a:r>
            <a:r>
              <a:rPr lang="cs-CZ" sz="2800" dirty="0" smtClean="0"/>
              <a:t>»</a:t>
            </a:r>
            <a:endParaRPr lang="cs-CZ" sz="2800" dirty="0"/>
          </a:p>
          <a:p>
            <a:endParaRPr lang="cs-CZ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131" y="2204862"/>
            <a:ext cx="4967918" cy="2471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028384" y="479715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10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2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err="1"/>
              <a:t>Napoléon</a:t>
            </a:r>
            <a:r>
              <a:rPr lang="cs-CZ" dirty="0"/>
              <a:t> </a:t>
            </a:r>
            <a:r>
              <a:rPr lang="cs-CZ" dirty="0" err="1"/>
              <a:t>abdiquant</a:t>
            </a:r>
            <a:r>
              <a:rPr lang="cs-CZ" dirty="0"/>
              <a:t> à Fontainebleau</a:t>
            </a:r>
            <a:endParaRPr lang="en-US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381418"/>
            <a:ext cx="3410843" cy="4580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341645" y="5694891"/>
            <a:ext cx="530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11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67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Les périodes les plus importantes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4038600" cy="4456113"/>
          </a:xfrm>
        </p:spPr>
        <p:txBody>
          <a:bodyPr/>
          <a:lstStyle/>
          <a:p>
            <a:r>
              <a:rPr lang="cs-CZ" sz="2800" dirty="0"/>
              <a:t>1914 – 1918 </a:t>
            </a:r>
          </a:p>
          <a:p>
            <a:endParaRPr lang="cs-CZ" sz="2800" dirty="0"/>
          </a:p>
          <a:p>
            <a:r>
              <a:rPr lang="cs-CZ" sz="2800" dirty="0"/>
              <a:t>la Grande </a:t>
            </a:r>
            <a:r>
              <a:rPr lang="cs-CZ" sz="2800" dirty="0" err="1" smtClean="0"/>
              <a:t>Guerre</a:t>
            </a: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err="1"/>
              <a:t>Première</a:t>
            </a:r>
            <a:r>
              <a:rPr lang="cs-CZ" sz="2800" dirty="0"/>
              <a:t> </a:t>
            </a:r>
            <a:r>
              <a:rPr lang="cs-CZ" sz="2800" dirty="0" err="1"/>
              <a:t>Guerre</a:t>
            </a:r>
            <a:r>
              <a:rPr lang="cs-CZ" sz="2800" dirty="0"/>
              <a:t> </a:t>
            </a:r>
            <a:r>
              <a:rPr lang="cs-CZ" sz="2800" dirty="0" err="1"/>
              <a:t>mondiale</a:t>
            </a:r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  <a:p>
            <a:endParaRPr lang="cs-CZ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211320"/>
            <a:ext cx="3303776" cy="4580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740352" y="566124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12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13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Les périodes les plus importantes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79512" y="1268760"/>
            <a:ext cx="4248472" cy="478755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2800" dirty="0"/>
              <a:t>1939 – 1945 </a:t>
            </a:r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cs-CZ" sz="28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2800" dirty="0"/>
              <a:t> la </a:t>
            </a:r>
            <a:r>
              <a:rPr lang="cs-CZ" sz="2800" dirty="0" err="1"/>
              <a:t>Seconde</a:t>
            </a:r>
            <a:r>
              <a:rPr lang="cs-CZ" sz="2800" dirty="0"/>
              <a:t> </a:t>
            </a:r>
            <a:r>
              <a:rPr lang="cs-CZ" sz="2800" dirty="0" err="1"/>
              <a:t>Guerre</a:t>
            </a:r>
            <a:r>
              <a:rPr lang="cs-CZ" sz="2800" dirty="0"/>
              <a:t> </a:t>
            </a:r>
            <a:r>
              <a:rPr lang="cs-CZ" sz="2800" dirty="0" err="1"/>
              <a:t>mondiale</a:t>
            </a:r>
            <a:endParaRPr lang="cs-CZ" sz="2800" dirty="0"/>
          </a:p>
          <a:p>
            <a:pPr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cs-CZ" sz="28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2800" dirty="0"/>
              <a:t> </a:t>
            </a:r>
            <a:r>
              <a:rPr lang="cs-CZ" sz="2800" dirty="0" err="1"/>
              <a:t>le</a:t>
            </a:r>
            <a:r>
              <a:rPr lang="cs-CZ" sz="2800" dirty="0"/>
              <a:t> gouvernement de Vichy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cs-CZ" sz="2800" dirty="0"/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2800" dirty="0" err="1"/>
              <a:t>le</a:t>
            </a:r>
            <a:r>
              <a:rPr lang="cs-CZ" sz="2800" dirty="0"/>
              <a:t> </a:t>
            </a:r>
            <a:r>
              <a:rPr lang="cs-CZ" sz="2800" dirty="0" err="1"/>
              <a:t>débarquement</a:t>
            </a:r>
            <a:r>
              <a:rPr lang="cs-CZ" sz="2800" dirty="0"/>
              <a:t> en Normandie (6 </a:t>
            </a:r>
            <a:r>
              <a:rPr lang="cs-CZ" sz="2800" dirty="0" err="1"/>
              <a:t>juin</a:t>
            </a:r>
            <a:r>
              <a:rPr lang="cs-CZ" sz="2800" dirty="0"/>
              <a:t> 1944</a:t>
            </a:r>
            <a:r>
              <a:rPr lang="cs-CZ" sz="2800" dirty="0" smtClean="0"/>
              <a:t>)</a:t>
            </a:r>
          </a:p>
          <a:p>
            <a:pPr marL="0" indent="0">
              <a:lnSpc>
                <a:spcPct val="90000"/>
              </a:lnSpc>
              <a:spcBef>
                <a:spcPct val="0"/>
              </a:spcBef>
              <a:buNone/>
            </a:pPr>
            <a:endParaRPr lang="cs-CZ" sz="2800" dirty="0" smtClean="0"/>
          </a:p>
          <a:p>
            <a:pPr>
              <a:lnSpc>
                <a:spcPct val="90000"/>
              </a:lnSpc>
            </a:pPr>
            <a:endParaRPr lang="cs-CZ" sz="2800" dirty="0"/>
          </a:p>
        </p:txBody>
      </p:sp>
      <p:sp>
        <p:nvSpPr>
          <p:cNvPr id="40964" name="Rectangle 4"/>
          <p:cNvSpPr>
            <a:spLocks noChangeArrowheads="1"/>
          </p:cNvSpPr>
          <p:nvPr/>
        </p:nvSpPr>
        <p:spPr bwMode="auto">
          <a:xfrm>
            <a:off x="2286000" y="2163763"/>
            <a:ext cx="4572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cs-CZ"/>
              <a:t> </a:t>
            </a:r>
          </a:p>
          <a:p>
            <a:endParaRPr lang="cs-CZ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80053"/>
            <a:ext cx="4248472" cy="3027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100392" y="4869160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13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910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Les périodes les plus importantes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95536" y="1600200"/>
            <a:ext cx="3960440" cy="4456113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cs-CZ" sz="2800" dirty="0"/>
              <a:t>1946 – </a:t>
            </a:r>
            <a:r>
              <a:rPr lang="cs-CZ" sz="2800" dirty="0" smtClean="0"/>
              <a:t>1962</a:t>
            </a:r>
            <a:endParaRPr lang="cs-CZ" sz="2800" dirty="0"/>
          </a:p>
          <a:p>
            <a:pPr>
              <a:spcBef>
                <a:spcPct val="0"/>
              </a:spcBef>
              <a:buFontTx/>
              <a:buNone/>
            </a:pPr>
            <a:endParaRPr lang="cs-CZ" sz="2800" dirty="0"/>
          </a:p>
          <a:p>
            <a:pPr>
              <a:spcBef>
                <a:spcPct val="0"/>
              </a:spcBef>
            </a:pPr>
            <a:r>
              <a:rPr lang="cs-CZ" sz="2800" dirty="0"/>
              <a:t>les </a:t>
            </a:r>
            <a:r>
              <a:rPr lang="cs-CZ" sz="2800" dirty="0" err="1"/>
              <a:t>Guerres</a:t>
            </a:r>
            <a:r>
              <a:rPr lang="cs-CZ" sz="2800" dirty="0"/>
              <a:t> </a:t>
            </a:r>
            <a:r>
              <a:rPr lang="cs-CZ" sz="2800" dirty="0" err="1"/>
              <a:t>coloniales</a:t>
            </a:r>
            <a:r>
              <a:rPr lang="cs-CZ" sz="2800" dirty="0"/>
              <a:t> </a:t>
            </a:r>
          </a:p>
          <a:p>
            <a:pPr>
              <a:spcBef>
                <a:spcPct val="0"/>
              </a:spcBef>
            </a:pPr>
            <a:endParaRPr lang="cs-CZ" sz="2800" dirty="0"/>
          </a:p>
          <a:p>
            <a:pPr>
              <a:spcBef>
                <a:spcPct val="0"/>
              </a:spcBef>
            </a:pPr>
            <a:r>
              <a:rPr lang="cs-CZ" sz="2800" dirty="0" err="1" smtClean="0"/>
              <a:t>Indochine</a:t>
            </a:r>
            <a:r>
              <a:rPr lang="cs-CZ" sz="2800" dirty="0"/>
              <a:t>, </a:t>
            </a:r>
            <a:r>
              <a:rPr lang="cs-CZ" sz="2800" dirty="0" err="1" smtClean="0"/>
              <a:t>Algérie</a:t>
            </a:r>
            <a:endParaRPr lang="cs-CZ" sz="2800" dirty="0" smtClean="0"/>
          </a:p>
          <a:p>
            <a:pPr marL="0" indent="0">
              <a:spcBef>
                <a:spcPct val="0"/>
              </a:spcBef>
              <a:buNone/>
            </a:pPr>
            <a:endParaRPr lang="cs-CZ" sz="2800" dirty="0"/>
          </a:p>
          <a:p>
            <a:pPr>
              <a:spcBef>
                <a:spcPct val="0"/>
              </a:spcBef>
            </a:pPr>
            <a:r>
              <a:rPr lang="fr-FR" sz="2800" dirty="0"/>
              <a:t>Mémorial de la Guerre d'Algérie à Paris</a:t>
            </a:r>
            <a:endParaRPr lang="cs-CZ" sz="2800" dirty="0" smtClean="0"/>
          </a:p>
          <a:p>
            <a:pPr>
              <a:spcBef>
                <a:spcPct val="0"/>
              </a:spcBef>
            </a:pPr>
            <a:endParaRPr lang="cs-CZ" sz="2800" dirty="0"/>
          </a:p>
          <a:p>
            <a:pPr>
              <a:spcBef>
                <a:spcPct val="0"/>
              </a:spcBef>
            </a:pPr>
            <a:endParaRPr lang="cs-CZ" sz="2800" dirty="0"/>
          </a:p>
          <a:p>
            <a:endParaRPr lang="cs-CZ" sz="28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412776"/>
            <a:ext cx="3223245" cy="4297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96336" y="5710436"/>
            <a:ext cx="702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14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7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Les </a:t>
            </a:r>
            <a:r>
              <a:rPr lang="cs-CZ" dirty="0" err="1"/>
              <a:t>périodes</a:t>
            </a:r>
            <a:r>
              <a:rPr lang="cs-CZ" dirty="0"/>
              <a:t> les plus </a:t>
            </a:r>
            <a:r>
              <a:rPr lang="cs-CZ" dirty="0" err="1"/>
              <a:t>importantes</a:t>
            </a:r>
            <a:endParaRPr lang="cs-CZ" dirty="0"/>
          </a:p>
        </p:txBody>
      </p:sp>
      <p:sp>
        <p:nvSpPr>
          <p:cNvPr id="44042" name="Rectangle 10"/>
          <p:cNvSpPr>
            <a:spLocks noChangeArrowheads="1"/>
          </p:cNvSpPr>
          <p:nvPr/>
        </p:nvSpPr>
        <p:spPr bwMode="auto">
          <a:xfrm>
            <a:off x="611560" y="1321674"/>
            <a:ext cx="3600400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1958 </a:t>
            </a:r>
            <a:endParaRPr lang="cs-CZ" sz="28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sz="28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la </a:t>
            </a:r>
            <a:r>
              <a:rPr lang="cs-CZ" sz="28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Cinquième</a:t>
            </a: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République</a:t>
            </a:r>
            <a:endParaRPr lang="cs-CZ" sz="2800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sz="28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premier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8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président</a:t>
            </a:r>
            <a:endParaRPr lang="cs-CZ" sz="2800" dirty="0" smtClean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endParaRPr lang="cs-CZ" sz="28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Charles de </a:t>
            </a:r>
            <a:r>
              <a:rPr lang="cs-CZ" sz="28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Gaulle</a:t>
            </a:r>
            <a:r>
              <a:rPr lang="cs-CZ" sz="28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</a:p>
          <a:p>
            <a:endParaRPr lang="cs-CZ" sz="28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02632"/>
            <a:ext cx="2961117" cy="4441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308304" y="5844308"/>
            <a:ext cx="656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15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30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Les </a:t>
            </a:r>
            <a:r>
              <a:rPr lang="cs-CZ" dirty="0" err="1" smtClean="0"/>
              <a:t>présidents</a:t>
            </a:r>
            <a:r>
              <a:rPr lang="cs-CZ" dirty="0" smtClean="0"/>
              <a:t> de la </a:t>
            </a:r>
            <a:r>
              <a:rPr lang="cs-CZ" dirty="0" err="1" smtClean="0"/>
              <a:t>cinquième</a:t>
            </a:r>
            <a:r>
              <a:rPr lang="cs-CZ" dirty="0" smtClean="0"/>
              <a:t> </a:t>
            </a:r>
            <a:r>
              <a:rPr lang="cs-CZ" dirty="0" err="1" smtClean="0"/>
              <a:t>république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424936" cy="4824536"/>
          </a:xfrm>
        </p:spPr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sz="1800" dirty="0" smtClean="0"/>
          </a:p>
          <a:p>
            <a:endParaRPr lang="cs-CZ" sz="1800" dirty="0"/>
          </a:p>
          <a:p>
            <a:endParaRPr lang="cs-CZ" sz="1800" dirty="0" smtClean="0"/>
          </a:p>
          <a:p>
            <a:r>
              <a:rPr lang="cs-CZ" sz="1800" dirty="0" smtClean="0"/>
              <a:t>Georges </a:t>
            </a:r>
            <a:r>
              <a:rPr lang="cs-CZ" sz="1800" dirty="0" err="1" smtClean="0"/>
              <a:t>Pompidou</a:t>
            </a:r>
            <a:r>
              <a:rPr lang="cs-CZ" sz="1800" dirty="0" smtClean="0"/>
              <a:t>	    Valéry </a:t>
            </a:r>
            <a:r>
              <a:rPr lang="cs-CZ" sz="1800" dirty="0" err="1" smtClean="0"/>
              <a:t>Giscard</a:t>
            </a:r>
            <a:r>
              <a:rPr lang="cs-CZ" sz="1800" dirty="0" smtClean="0"/>
              <a:t>	</a:t>
            </a:r>
            <a:r>
              <a:rPr lang="cs-CZ" sz="1800" dirty="0"/>
              <a:t> </a:t>
            </a:r>
            <a:r>
              <a:rPr lang="cs-CZ" sz="1800" dirty="0" err="1" smtClean="0"/>
              <a:t>François</a:t>
            </a:r>
            <a:r>
              <a:rPr lang="cs-CZ" sz="1800" dirty="0" smtClean="0"/>
              <a:t> </a:t>
            </a:r>
            <a:r>
              <a:rPr lang="cs-CZ" sz="1800" dirty="0" err="1" smtClean="0"/>
              <a:t>Mitterand</a:t>
            </a:r>
            <a:r>
              <a:rPr lang="cs-CZ" sz="1800" dirty="0" smtClean="0"/>
              <a:t>	</a:t>
            </a:r>
          </a:p>
          <a:p>
            <a:pPr marL="0" indent="0">
              <a:buNone/>
            </a:pPr>
            <a:r>
              <a:rPr lang="cs-CZ" sz="1800" dirty="0" smtClean="0"/>
              <a:t>      (1969-1974)	      </a:t>
            </a:r>
            <a:r>
              <a:rPr lang="cs-CZ" sz="1800" dirty="0" err="1" smtClean="0"/>
              <a:t>d’Estaing</a:t>
            </a:r>
            <a:r>
              <a:rPr lang="cs-CZ" sz="1800" dirty="0" smtClean="0"/>
              <a:t>		    (</a:t>
            </a:r>
            <a:r>
              <a:rPr lang="cs-CZ" sz="1800" dirty="0"/>
              <a:t>1981-1995)	</a:t>
            </a:r>
          </a:p>
          <a:p>
            <a:pPr marL="0" indent="0">
              <a:buNone/>
            </a:pPr>
            <a:r>
              <a:rPr lang="cs-CZ" sz="1800" dirty="0" smtClean="0"/>
              <a:t>			    (</a:t>
            </a:r>
            <a:r>
              <a:rPr lang="cs-CZ" sz="1800" dirty="0"/>
              <a:t>1974-1981)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r>
              <a:rPr lang="cs-CZ" sz="1800" dirty="0"/>
              <a:t>	</a:t>
            </a:r>
            <a:r>
              <a:rPr lang="cs-CZ" sz="1800" dirty="0" smtClean="0"/>
              <a:t>		       		</a:t>
            </a:r>
            <a:endParaRPr lang="cs-CZ" sz="1800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2448272" cy="2748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83768" y="3945135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16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96752"/>
            <a:ext cx="1953195" cy="2605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44008" y="3844743"/>
            <a:ext cx="584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17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76291"/>
            <a:ext cx="1969777" cy="26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164288" y="3945135"/>
            <a:ext cx="673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18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76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Les </a:t>
            </a:r>
            <a:r>
              <a:rPr lang="cs-CZ" dirty="0" err="1"/>
              <a:t>présidents</a:t>
            </a:r>
            <a:r>
              <a:rPr lang="cs-CZ" dirty="0"/>
              <a:t> de la </a:t>
            </a:r>
            <a:r>
              <a:rPr lang="cs-CZ" dirty="0" err="1"/>
              <a:t>cinquième</a:t>
            </a:r>
            <a:r>
              <a:rPr lang="cs-CZ" dirty="0"/>
              <a:t> </a:t>
            </a:r>
            <a:r>
              <a:rPr lang="cs-CZ" dirty="0" err="1"/>
              <a:t>république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51520" y="1268760"/>
            <a:ext cx="8892480" cy="4680520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Jacques Chirac	Nicolas Sarkozy        </a:t>
            </a:r>
            <a:r>
              <a:rPr lang="cs-CZ" dirty="0" err="1" smtClean="0"/>
              <a:t>François</a:t>
            </a:r>
            <a:r>
              <a:rPr lang="cs-CZ" dirty="0" smtClean="0"/>
              <a:t> </a:t>
            </a:r>
            <a:r>
              <a:rPr lang="cs-CZ" dirty="0" err="1" smtClean="0"/>
              <a:t>Hollande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(1995-2007)	(2007 – 2012)		(2012 - ?)</a:t>
            </a:r>
          </a:p>
          <a:p>
            <a:endParaRPr lang="cs-CZ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2" y="1124744"/>
            <a:ext cx="21336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467414" y="4248944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19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81635"/>
            <a:ext cx="2305143" cy="3073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932040" y="435063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20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172" y="1181635"/>
            <a:ext cx="1994514" cy="3169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7812360" y="4350638"/>
            <a:ext cx="5713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21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28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3819" y="332656"/>
            <a:ext cx="8229600" cy="504056"/>
          </a:xfrm>
        </p:spPr>
        <p:txBody>
          <a:bodyPr/>
          <a:lstStyle/>
          <a:p>
            <a:r>
              <a:rPr lang="cs-CZ" sz="1800" dirty="0" err="1" smtClean="0"/>
              <a:t>Organisez</a:t>
            </a:r>
            <a:r>
              <a:rPr lang="cs-CZ" sz="1800" dirty="0" smtClean="0"/>
              <a:t> les </a:t>
            </a:r>
            <a:r>
              <a:rPr lang="cs-CZ" sz="1800" dirty="0" err="1" smtClean="0"/>
              <a:t>périodes</a:t>
            </a:r>
            <a:r>
              <a:rPr lang="cs-CZ" sz="1800" dirty="0" smtClean="0"/>
              <a:t> les plus </a:t>
            </a:r>
            <a:r>
              <a:rPr lang="cs-CZ" sz="1800" dirty="0" err="1" smtClean="0"/>
              <a:t>imporantes</a:t>
            </a:r>
            <a:r>
              <a:rPr lang="cs-CZ" sz="1800" dirty="0" smtClean="0"/>
              <a:t> de </a:t>
            </a:r>
            <a:r>
              <a:rPr lang="cs-CZ" sz="1800" dirty="0" err="1" smtClean="0"/>
              <a:t>l´histoire</a:t>
            </a:r>
            <a:r>
              <a:rPr lang="cs-CZ" sz="1800" dirty="0" smtClean="0"/>
              <a:t> de France</a:t>
            </a:r>
            <a:endParaRPr lang="cs-CZ" sz="1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65880" y="3956964"/>
            <a:ext cx="3439079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Les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Gaulois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viennent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au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territoire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de la France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65881" y="4518327"/>
            <a:ext cx="3439078" cy="30777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Les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Romains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conquièrent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la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Gaule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65880" y="3407849"/>
            <a:ext cx="3456383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Les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Francs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conquièrent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la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Gaule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.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Clovis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devient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chrétien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en 496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65879" y="2496081"/>
            <a:ext cx="3435064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Charlemagne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est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l´empereur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de la grande partie de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l´Europe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165881" y="4820066"/>
            <a:ext cx="3469445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La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guerre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de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Cents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Ans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contre</a:t>
            </a:r>
            <a:r>
              <a:rPr lang="cs-CZ" sz="14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l´Angleterre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165879" y="826839"/>
            <a:ext cx="3456384" cy="30777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Les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guerres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de Religion.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65880" y="3046587"/>
            <a:ext cx="3435064" cy="30777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Louis XIV, monarchie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absolue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165882" y="5683143"/>
            <a:ext cx="3488122" cy="52322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14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juillet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1789 - La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prise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de la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Bastille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la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Révolution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française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65879" y="1497384"/>
            <a:ext cx="3439080" cy="30777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Napoléon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Bonaparte,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l´Empire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65878" y="1164558"/>
            <a:ext cx="3435065" cy="30777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La Grande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Guerre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165879" y="2115865"/>
            <a:ext cx="3435064" cy="30777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La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Seconde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Guerre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mondiale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165879" y="1808088"/>
            <a:ext cx="3439080" cy="30777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Les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Guerres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coloniales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(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Algérie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).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165881" y="5341641"/>
            <a:ext cx="3469445" cy="307777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La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Cinquième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république</a:t>
            </a:r>
            <a:r>
              <a:rPr lang="cs-CZ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7786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43 0.03148 L -0.53646 -0.461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03" y="-2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022E-16 L -0.53646 -0.4648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-232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-0.53733 -0.2555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75" y="-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-0.53629 -0.0490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-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-0.5382 -0.3145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0" y="-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-0.53733 0.3465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75" y="17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53629 0.075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L -0.53907 -0.2513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62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7.40741E-7 L -0.53646 0.4377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21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-0.53629 0.5388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2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-0.53629 0.441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53646 0.5393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2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-0.53038 0.0766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528" y="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Ditez</a:t>
            </a:r>
            <a:r>
              <a:rPr lang="cs-CZ" dirty="0" smtClean="0"/>
              <a:t> les </a:t>
            </a:r>
            <a:r>
              <a:rPr lang="cs-CZ" dirty="0" err="1" smtClean="0"/>
              <a:t>noms</a:t>
            </a:r>
            <a:r>
              <a:rPr lang="cs-CZ" dirty="0" smtClean="0"/>
              <a:t> des </a:t>
            </a:r>
            <a:r>
              <a:rPr lang="cs-CZ" dirty="0" err="1" smtClean="0"/>
              <a:t>présidents</a:t>
            </a:r>
            <a:r>
              <a:rPr lang="cs-CZ" dirty="0"/>
              <a:t>:</a:t>
            </a: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11489"/>
            <a:ext cx="1800200" cy="2024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940152" y="3415272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16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7633" y="1311490"/>
            <a:ext cx="1423903" cy="1898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406671" y="3243540"/>
            <a:ext cx="584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17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11489"/>
            <a:ext cx="1400983" cy="1869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430923" y="3243540"/>
            <a:ext cx="673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18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11489"/>
            <a:ext cx="1440160" cy="2106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7851957" y="3428206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19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739" y="3865581"/>
            <a:ext cx="1469337" cy="1959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426" y="5751957"/>
            <a:ext cx="628650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018" y="3779907"/>
            <a:ext cx="1240308" cy="197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4719712" y="5679787"/>
            <a:ext cx="50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21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0470" y="3779907"/>
            <a:ext cx="1358600" cy="2038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6732240" y="587633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15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06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648072"/>
          </a:xfrm>
        </p:spPr>
        <p:txBody>
          <a:bodyPr/>
          <a:lstStyle/>
          <a:p>
            <a:r>
              <a:rPr lang="cs-CZ" sz="2000" dirty="0" err="1" smtClean="0"/>
              <a:t>Quels</a:t>
            </a:r>
            <a:r>
              <a:rPr lang="cs-CZ" sz="2000" dirty="0" smtClean="0"/>
              <a:t> </a:t>
            </a:r>
            <a:r>
              <a:rPr lang="cs-CZ" sz="2000" dirty="0" err="1" smtClean="0"/>
              <a:t>événements</a:t>
            </a:r>
            <a:r>
              <a:rPr lang="cs-CZ" sz="2000" dirty="0" smtClean="0"/>
              <a:t> </a:t>
            </a:r>
            <a:r>
              <a:rPr lang="cs-CZ" sz="2000" dirty="0" err="1" smtClean="0"/>
              <a:t>historiques</a:t>
            </a:r>
            <a:r>
              <a:rPr lang="cs-CZ" sz="2000" dirty="0" smtClean="0"/>
              <a:t> </a:t>
            </a:r>
            <a:r>
              <a:rPr lang="cs-CZ" sz="2000" dirty="0" err="1" smtClean="0"/>
              <a:t>représentent</a:t>
            </a:r>
            <a:r>
              <a:rPr lang="cs-CZ" sz="2000" dirty="0" smtClean="0"/>
              <a:t> ces </a:t>
            </a:r>
            <a:r>
              <a:rPr lang="cs-CZ" sz="2000" dirty="0" err="1" smtClean="0"/>
              <a:t>images</a:t>
            </a:r>
            <a:r>
              <a:rPr lang="cs-CZ" sz="2000" dirty="0" smtClean="0"/>
              <a:t>? </a:t>
            </a:r>
            <a:endParaRPr lang="cs-CZ" sz="2000" dirty="0"/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052736"/>
            <a:ext cx="3312368" cy="2357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51920" y="3394483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13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8669" y="1700808"/>
            <a:ext cx="2254097" cy="3022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596336" y="4737815"/>
            <a:ext cx="576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11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3763815"/>
            <a:ext cx="4536504" cy="2253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932041" y="5733256"/>
            <a:ext cx="504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10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78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623562"/>
          </a:xfrm>
        </p:spPr>
        <p:txBody>
          <a:bodyPr/>
          <a:lstStyle/>
          <a:p>
            <a:r>
              <a:rPr lang="cs-CZ" sz="2000" dirty="0" err="1"/>
              <a:t>Quels</a:t>
            </a:r>
            <a:r>
              <a:rPr lang="cs-CZ" sz="2000" dirty="0"/>
              <a:t> </a:t>
            </a:r>
            <a:r>
              <a:rPr lang="cs-CZ" sz="2000" dirty="0" err="1"/>
              <a:t>événements</a:t>
            </a:r>
            <a:r>
              <a:rPr lang="cs-CZ" sz="2000" dirty="0"/>
              <a:t> </a:t>
            </a:r>
            <a:r>
              <a:rPr lang="cs-CZ" sz="2000" dirty="0" err="1"/>
              <a:t>historiques</a:t>
            </a:r>
            <a:r>
              <a:rPr lang="cs-CZ" sz="2000" dirty="0"/>
              <a:t> </a:t>
            </a:r>
            <a:r>
              <a:rPr lang="cs-CZ" sz="2000" dirty="0" err="1"/>
              <a:t>représentent</a:t>
            </a:r>
            <a:r>
              <a:rPr lang="cs-CZ" sz="2000" dirty="0"/>
              <a:t> </a:t>
            </a:r>
            <a:r>
              <a:rPr lang="cs-CZ" sz="2000" dirty="0" smtClean="0"/>
              <a:t>ces </a:t>
            </a:r>
            <a:r>
              <a:rPr lang="cs-CZ" sz="2000" dirty="0" err="1"/>
              <a:t>images</a:t>
            </a:r>
            <a:r>
              <a:rPr lang="cs-CZ" sz="2000" dirty="0"/>
              <a:t>? </a:t>
            </a: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1052736"/>
            <a:ext cx="3544830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47864" y="367638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9</a:t>
            </a: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234" y="2132856"/>
            <a:ext cx="4603488" cy="2769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8208404" y="5052259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160303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90" y="2049146"/>
            <a:ext cx="4560203" cy="3005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20357" y="5054734"/>
            <a:ext cx="324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2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000" dirty="0" err="1"/>
              <a:t>Quels</a:t>
            </a:r>
            <a:r>
              <a:rPr lang="cs-CZ" sz="2000" dirty="0"/>
              <a:t> </a:t>
            </a:r>
            <a:r>
              <a:rPr lang="cs-CZ" sz="2000" dirty="0" err="1"/>
              <a:t>événements</a:t>
            </a:r>
            <a:r>
              <a:rPr lang="cs-CZ" sz="2000" dirty="0"/>
              <a:t> </a:t>
            </a:r>
            <a:r>
              <a:rPr lang="cs-CZ" sz="2000" dirty="0" err="1"/>
              <a:t>historiques</a:t>
            </a:r>
            <a:r>
              <a:rPr lang="cs-CZ" sz="2000" dirty="0"/>
              <a:t> </a:t>
            </a:r>
            <a:r>
              <a:rPr lang="cs-CZ" sz="2000" dirty="0" err="1"/>
              <a:t>représentent</a:t>
            </a:r>
            <a:r>
              <a:rPr lang="cs-CZ" sz="2000" dirty="0"/>
              <a:t> </a:t>
            </a:r>
            <a:r>
              <a:rPr lang="cs-CZ" sz="2000" dirty="0" smtClean="0"/>
              <a:t>ces </a:t>
            </a:r>
            <a:r>
              <a:rPr lang="cs-CZ" sz="2000" dirty="0" err="1"/>
              <a:t>images</a:t>
            </a:r>
            <a:r>
              <a:rPr lang="cs-CZ" sz="2000" dirty="0"/>
              <a:t>? </a:t>
            </a: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5731" y="1533657"/>
            <a:ext cx="3590925" cy="365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8238589" y="5158655"/>
            <a:ext cx="5644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3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34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96140"/>
          </a:xfrm>
        </p:spPr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196752"/>
            <a:ext cx="8892480" cy="440242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1300" dirty="0" smtClean="0"/>
              <a:t>Obrázek č. 1</a:t>
            </a:r>
          </a:p>
          <a:p>
            <a:pPr marL="0" indent="0">
              <a:buNone/>
            </a:pPr>
            <a:r>
              <a:rPr lang="it-IT" sz="1300" dirty="0"/>
              <a:t>GLÉDEL, Antoine. </a:t>
            </a:r>
            <a:r>
              <a:rPr lang="it-IT" sz="1300" i="1" dirty="0"/>
              <a:t>Wikipedia</a:t>
            </a:r>
            <a:r>
              <a:rPr lang="it-IT" sz="1300" dirty="0"/>
              <a:t> [online]. [cit. 29.9.2012]. Dostupný na WWW: </a:t>
            </a:r>
            <a:r>
              <a:rPr lang="it-IT" sz="1300" dirty="0" smtClean="0">
                <a:hlinkClick r:id="rId2"/>
              </a:rPr>
              <a:t>http</a:t>
            </a:r>
            <a:r>
              <a:rPr lang="it-IT" sz="1300" dirty="0">
                <a:hlinkClick r:id="rId2"/>
              </a:rPr>
              <a:t>://</a:t>
            </a:r>
            <a:r>
              <a:rPr lang="it-IT" sz="1300" dirty="0" smtClean="0">
                <a:hlinkClick r:id="rId2"/>
              </a:rPr>
              <a:t>fr.wikipedia.org/wiki/Fichier:Celtes.jpg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 smtClean="0"/>
              <a:t>Obrázek č. 2</a:t>
            </a:r>
          </a:p>
          <a:p>
            <a:pPr marL="0" indent="0">
              <a:buNone/>
            </a:pPr>
            <a:r>
              <a:rPr lang="cs-CZ" sz="1300" dirty="0"/>
              <a:t>ROYER, </a:t>
            </a:r>
            <a:r>
              <a:rPr lang="cs-CZ" sz="1300" dirty="0" err="1"/>
              <a:t>Lionel</a:t>
            </a:r>
            <a:r>
              <a:rPr lang="cs-CZ" sz="1300" dirty="0"/>
              <a:t>. </a:t>
            </a:r>
            <a:r>
              <a:rPr lang="cs-CZ" sz="1300" i="1" dirty="0" err="1"/>
              <a:t>Wikipedia</a:t>
            </a:r>
            <a:r>
              <a:rPr lang="cs-CZ" sz="1300" dirty="0"/>
              <a:t> [online]. [cit. 29.9.2012]. Dostupný na </a:t>
            </a:r>
            <a:r>
              <a:rPr lang="cs-CZ" sz="1300" dirty="0" err="1" smtClean="0"/>
              <a:t>WWW:</a:t>
            </a:r>
            <a:r>
              <a:rPr lang="cs-CZ" sz="1300" dirty="0" err="1" smtClean="0">
                <a:hlinkClick r:id="rId3"/>
              </a:rPr>
              <a:t>http</a:t>
            </a:r>
            <a:r>
              <a:rPr lang="cs-CZ" sz="1300" dirty="0">
                <a:hlinkClick r:id="rId3"/>
              </a:rPr>
              <a:t>://</a:t>
            </a:r>
            <a:r>
              <a:rPr lang="cs-CZ" sz="1300" dirty="0" smtClean="0">
                <a:hlinkClick r:id="rId3"/>
              </a:rPr>
              <a:t>fr.wikipedia.org/wiki/Fichier:Portail_rome_antique_arm%C3%A9e.gif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 smtClean="0"/>
              <a:t>Obrázek č. 3</a:t>
            </a:r>
          </a:p>
          <a:p>
            <a:pPr marL="0" indent="0">
              <a:buNone/>
            </a:pPr>
            <a:r>
              <a:rPr lang="cs-CZ" sz="1300" dirty="0"/>
              <a:t>NEZNÁMÝ. </a:t>
            </a:r>
            <a:r>
              <a:rPr lang="cs-CZ" sz="1300" i="1" dirty="0" err="1"/>
              <a:t>Wikipedia</a:t>
            </a:r>
            <a:r>
              <a:rPr lang="cs-CZ" sz="1300" dirty="0"/>
              <a:t> [online]. [cit. 29.9.2012]. Dostupný na WWW: </a:t>
            </a:r>
            <a:r>
              <a:rPr lang="cs-CZ" sz="1300" dirty="0" smtClean="0">
                <a:hlinkClick r:id="rId4"/>
              </a:rPr>
              <a:t>http</a:t>
            </a:r>
            <a:r>
              <a:rPr lang="cs-CZ" sz="1300" dirty="0">
                <a:hlinkClick r:id="rId4"/>
              </a:rPr>
              <a:t>://</a:t>
            </a:r>
            <a:r>
              <a:rPr lang="cs-CZ" sz="1300" dirty="0" smtClean="0">
                <a:hlinkClick r:id="rId4"/>
              </a:rPr>
              <a:t>cs.wikipedia.org/wiki/Soubor:Bapteme_de_clovis.jpg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 smtClean="0"/>
              <a:t>Obrázek č. 4</a:t>
            </a:r>
          </a:p>
          <a:p>
            <a:pPr marL="0" indent="0">
              <a:buNone/>
            </a:pPr>
            <a:r>
              <a:rPr lang="cs-CZ" sz="1300" dirty="0"/>
              <a:t>DÜRER, Albrecht. </a:t>
            </a:r>
            <a:r>
              <a:rPr lang="cs-CZ" sz="1300" i="1" dirty="0" err="1"/>
              <a:t>Wikipedia</a:t>
            </a:r>
            <a:r>
              <a:rPr lang="cs-CZ" sz="1300" dirty="0"/>
              <a:t> [online]. [cit. 29.9.2012]. Dostupný na </a:t>
            </a:r>
            <a:r>
              <a:rPr lang="cs-CZ" sz="1300" dirty="0" err="1" smtClean="0"/>
              <a:t>WWW:</a:t>
            </a:r>
            <a:r>
              <a:rPr lang="cs-CZ" sz="1300" dirty="0" err="1" smtClean="0">
                <a:hlinkClick r:id="rId5"/>
              </a:rPr>
              <a:t>http</a:t>
            </a:r>
            <a:r>
              <a:rPr lang="cs-CZ" sz="1300" dirty="0">
                <a:hlinkClick r:id="rId5"/>
              </a:rPr>
              <a:t>://</a:t>
            </a:r>
            <a:r>
              <a:rPr lang="cs-CZ" sz="1300" dirty="0" smtClean="0">
                <a:hlinkClick r:id="rId5"/>
              </a:rPr>
              <a:t>cs.wikipedia.org/wiki/Soubor:Albrecht_D%C3%BCrer_047.jpg</a:t>
            </a:r>
            <a:endParaRPr lang="cs-CZ" sz="1300" dirty="0" smtClean="0"/>
          </a:p>
          <a:p>
            <a:pPr marL="0" indent="0">
              <a:buNone/>
            </a:pPr>
            <a:r>
              <a:rPr lang="cs-CZ" sz="1300" dirty="0" smtClean="0"/>
              <a:t>Obrázek č. 5</a:t>
            </a:r>
          </a:p>
          <a:p>
            <a:pPr marL="0" indent="0">
              <a:buNone/>
            </a:pPr>
            <a:r>
              <a:rPr lang="cs-CZ" sz="1400" dirty="0"/>
              <a:t>CYBERPROUT. </a:t>
            </a:r>
            <a:r>
              <a:rPr lang="cs-CZ" sz="1400" i="1" dirty="0" err="1"/>
              <a:t>Wikipedia</a:t>
            </a:r>
            <a:r>
              <a:rPr lang="cs-CZ" sz="1400" dirty="0"/>
              <a:t> [online]. [cit. 29.9.2012]. Dostupný na WWW: </a:t>
            </a:r>
            <a:r>
              <a:rPr lang="cs-CZ" sz="1400" dirty="0" smtClean="0">
                <a:hlinkClick r:id="rId6"/>
              </a:rPr>
              <a:t>http</a:t>
            </a:r>
            <a:r>
              <a:rPr lang="cs-CZ" sz="1400" dirty="0">
                <a:hlinkClick r:id="rId6"/>
              </a:rPr>
              <a:t>://</a:t>
            </a:r>
            <a:r>
              <a:rPr lang="cs-CZ" sz="1400" dirty="0" smtClean="0">
                <a:hlinkClick r:id="rId6"/>
              </a:rPr>
              <a:t>fr.wikipedia.org/wiki/Fichier:Empire_carolingien_768-811.jpg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Obrázek č. 6</a:t>
            </a:r>
          </a:p>
          <a:p>
            <a:pPr marL="0" indent="0">
              <a:buNone/>
            </a:pPr>
            <a:r>
              <a:rPr lang="cs-CZ" sz="1400" dirty="0"/>
              <a:t>FROISSARTS, Jean. </a:t>
            </a:r>
            <a:r>
              <a:rPr lang="cs-CZ" sz="1400" i="1" dirty="0" err="1"/>
              <a:t>Wikipedia</a:t>
            </a:r>
            <a:r>
              <a:rPr lang="cs-CZ" sz="1400" dirty="0"/>
              <a:t> [online]. [cit. 29.9.2012]. Dostupný na WWW: </a:t>
            </a:r>
            <a:r>
              <a:rPr lang="cs-CZ" sz="1400" dirty="0" smtClean="0">
                <a:hlinkClick r:id="rId7"/>
              </a:rPr>
              <a:t>http</a:t>
            </a:r>
            <a:r>
              <a:rPr lang="cs-CZ" sz="1400" dirty="0">
                <a:hlinkClick r:id="rId7"/>
              </a:rPr>
              <a:t>://</a:t>
            </a:r>
            <a:r>
              <a:rPr lang="cs-CZ" sz="1400" dirty="0" smtClean="0">
                <a:hlinkClick r:id="rId7"/>
              </a:rPr>
              <a:t>fr.wikipedia.org/wiki/Fichier:Battle_of_crecy_froissart.jpg</a:t>
            </a:r>
            <a:endParaRPr lang="cs-CZ" sz="1400" dirty="0" smtClean="0"/>
          </a:p>
          <a:p>
            <a:pPr marL="0" indent="0">
              <a:buNone/>
            </a:pPr>
            <a:r>
              <a:rPr lang="cs-CZ" sz="1400" dirty="0" smtClean="0"/>
              <a:t>Obrázek č. 7</a:t>
            </a:r>
          </a:p>
          <a:p>
            <a:pPr marL="0" indent="0">
              <a:buNone/>
            </a:pPr>
            <a:r>
              <a:rPr lang="cs-CZ" sz="1400" dirty="0"/>
              <a:t>DUBOIS, </a:t>
            </a:r>
            <a:r>
              <a:rPr lang="cs-CZ" sz="1400" dirty="0" err="1"/>
              <a:t>François</a:t>
            </a:r>
            <a:r>
              <a:rPr lang="cs-CZ" sz="1400" dirty="0"/>
              <a:t>. </a:t>
            </a:r>
            <a:r>
              <a:rPr lang="cs-CZ" sz="1400" dirty="0" err="1"/>
              <a:t>Wikipedia</a:t>
            </a:r>
            <a:r>
              <a:rPr lang="cs-CZ" sz="1400" dirty="0"/>
              <a:t> [online]. [cit. 29.9.2012]. Dostupný na WWW: </a:t>
            </a:r>
            <a:r>
              <a:rPr lang="cs-CZ" sz="1400" dirty="0" smtClean="0">
                <a:hlinkClick r:id="rId8"/>
              </a:rPr>
              <a:t>http</a:t>
            </a:r>
            <a:r>
              <a:rPr lang="cs-CZ" sz="1400" dirty="0">
                <a:hlinkClick r:id="rId8"/>
              </a:rPr>
              <a:t>://</a:t>
            </a:r>
            <a:r>
              <a:rPr lang="cs-CZ" sz="1400" dirty="0" smtClean="0">
                <a:hlinkClick r:id="rId8"/>
              </a:rPr>
              <a:t>fr.wikipedia.org/wiki/Fichier:Francois_Dubois_001.jpg</a:t>
            </a:r>
            <a:endParaRPr lang="cs-CZ" sz="1400" dirty="0" smtClean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sz="14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885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856984" cy="418640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Obrázek č. 8</a:t>
            </a:r>
          </a:p>
          <a:p>
            <a:pPr marL="0" indent="0">
              <a:buNone/>
            </a:pPr>
            <a:r>
              <a:rPr lang="cs-CZ" dirty="0"/>
              <a:t>MONSIEUR W.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</a:t>
            </a:r>
            <a:r>
              <a:rPr lang="cs-CZ" dirty="0" err="1" smtClean="0"/>
              <a:t>WWW:</a:t>
            </a:r>
            <a:r>
              <a:rPr lang="cs-CZ" dirty="0" err="1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fr.wikipedia.org/wiki/</a:t>
            </a:r>
            <a:r>
              <a:rPr lang="cs-CZ" dirty="0" err="1" smtClean="0">
                <a:hlinkClick r:id="rId2"/>
              </a:rPr>
              <a:t>Fichier:Versailles_collage.jpg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Obrázek č. 9</a:t>
            </a:r>
          </a:p>
          <a:p>
            <a:pPr marL="0" indent="0">
              <a:buNone/>
            </a:pPr>
            <a:r>
              <a:rPr lang="cs-CZ" dirty="0"/>
              <a:t>HOUËL, Jean-</a:t>
            </a:r>
            <a:r>
              <a:rPr lang="cs-CZ" dirty="0" err="1"/>
              <a:t>Pierre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WWW</a:t>
            </a:r>
            <a:r>
              <a:rPr lang="cs-CZ" dirty="0" smtClean="0"/>
              <a:t>: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fr.wikipedia.org/wiki/Fichier:Prise_de_la_Bastille.jpg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Obrázek č. 10</a:t>
            </a:r>
          </a:p>
          <a:p>
            <a:pPr marL="0" indent="0">
              <a:buNone/>
            </a:pPr>
            <a:r>
              <a:rPr lang="cs-CZ" dirty="0"/>
              <a:t>GÉRARD, </a:t>
            </a:r>
            <a:r>
              <a:rPr lang="cs-CZ" dirty="0" err="1"/>
              <a:t>François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WWW: </a:t>
            </a: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fr.wikipedia.org/wiki/Fichier:Austerlitz-baron-Pascal.jpg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Obrázek č. 11</a:t>
            </a:r>
          </a:p>
          <a:p>
            <a:pPr marL="0" indent="0">
              <a:buNone/>
            </a:pPr>
            <a:r>
              <a:rPr lang="cs-CZ" dirty="0"/>
              <a:t>DELAROCHE, Paul.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WWW: </a:t>
            </a:r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</a:t>
            </a:r>
            <a:r>
              <a:rPr lang="cs-CZ" dirty="0" smtClean="0">
                <a:hlinkClick r:id="rId5"/>
              </a:rPr>
              <a:t>cs.wikipedia.org/wiki/Soubor:DelarocheNapoleon.jpg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742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19256" cy="425840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Obrázek č. 12</a:t>
            </a:r>
          </a:p>
          <a:p>
            <a:pPr marL="0" indent="0">
              <a:buNone/>
            </a:pPr>
            <a:r>
              <a:rPr lang="cs-CZ" sz="1200" dirty="0" smtClean="0"/>
              <a:t>DERIVATIVE </a:t>
            </a:r>
            <a:r>
              <a:rPr lang="cs-CZ" sz="1200" dirty="0"/>
              <a:t>WORK: TINODELA (TALK) PRINCIP_ARRESTED.JPG: UNKNOWN POILUSREPOS.JPG: UNKNOWN 1915-1916_-_FEMME_AU_TRAVAIL_DANS_UNE_USINE_D'OBUS.JPG: UNKNOWN ARMIA_NIEMIECKA_FRONT_ZACHODNI_1918.JPG: UNKNOWN ROYAL_IRISH_RIFLES_RATION_PARTY_SOMME_JULY_1916.JPG: BRITISH GOVERNMENT PHOTOGRAPHER ROYAL ENGINEERS NO 1 PRINTING COMPANY. OSSUAIRE_VAN_DOUAUMONT.JPG: ORIGINAL UPLOADER WAS DUHJEROEN AT NL.WIKIPEDIA. </a:t>
            </a:r>
            <a:r>
              <a:rPr lang="cs-CZ" sz="1200" i="1" dirty="0" err="1"/>
              <a:t>Wikipedia</a:t>
            </a:r>
            <a:r>
              <a:rPr lang="cs-CZ" sz="1200" dirty="0"/>
              <a:t> [online]. [cit. 29.9.2012]. Dostupný na WWW: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fr.wikipedia.org/wiki/Fichier:Panoramapgm.jpg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195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12776"/>
            <a:ext cx="8784976" cy="418640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Obrázek č. 13</a:t>
            </a:r>
          </a:p>
          <a:p>
            <a:pPr marL="0" indent="0">
              <a:buNone/>
            </a:pPr>
            <a:r>
              <a:rPr lang="cs-CZ" dirty="0" smtClean="0"/>
              <a:t>AUTOR </a:t>
            </a:r>
            <a:r>
              <a:rPr lang="cs-CZ" dirty="0"/>
              <a:t>NEUVEDEN. </a:t>
            </a:r>
            <a:r>
              <a:rPr lang="cs-CZ" i="1" dirty="0" err="1"/>
              <a:t>Wikipedia</a:t>
            </a:r>
            <a:r>
              <a:rPr lang="cs-CZ" dirty="0"/>
              <a:t> [online]. [cit. </a:t>
            </a:r>
            <a:r>
              <a:rPr lang="cs-CZ" dirty="0" smtClean="0"/>
              <a:t>29.9.2012]Dostupný </a:t>
            </a:r>
            <a:r>
              <a:rPr lang="cs-CZ" dirty="0"/>
              <a:t>na WWW: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://fr.wikipedia.org/wiki/Fichier:Normandy_Invasion,_</a:t>
            </a:r>
            <a:r>
              <a:rPr lang="cs-CZ" dirty="0" smtClean="0">
                <a:hlinkClick r:id="rId2"/>
              </a:rPr>
              <a:t>June_1944.jpg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Obrázek č. 14</a:t>
            </a:r>
          </a:p>
          <a:p>
            <a:pPr marL="0" indent="0">
              <a:buNone/>
            </a:pPr>
            <a:r>
              <a:rPr lang="cs-CZ" dirty="0"/>
              <a:t>SEBB.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WWW: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://fr.wikipedia.org/wiki/Fichier:Paris_-_</a:t>
            </a:r>
            <a:r>
              <a:rPr lang="cs-CZ" dirty="0" smtClean="0">
                <a:hlinkClick r:id="rId3"/>
              </a:rPr>
              <a:t>Memorial_de_la_guerre_d_Algerie.jpg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Obrázek č. 15</a:t>
            </a:r>
          </a:p>
          <a:p>
            <a:pPr marL="0" indent="0">
              <a:buNone/>
            </a:pPr>
            <a:r>
              <a:rPr lang="en-US" dirty="0"/>
              <a:t>OFFICE OF WAR INFORMATION, OVERSEAS PICTURE DIVISION. </a:t>
            </a:r>
            <a:r>
              <a:rPr lang="en-US" i="1" dirty="0"/>
              <a:t>Wikipedia</a:t>
            </a:r>
            <a:r>
              <a:rPr lang="en-US" dirty="0"/>
              <a:t> [online]. [cit. 29.9.2012].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</a:t>
            </a:r>
            <a:r>
              <a:rPr lang="en-US" dirty="0" smtClean="0">
                <a:hlinkClick r:id="rId4"/>
              </a:rPr>
              <a:t>http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fr.wikipedia.org/wiki/Fichier:De_Gaulle-OWI.jpg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703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Obrázek č. 16</a:t>
            </a:r>
          </a:p>
          <a:p>
            <a:pPr marL="0" indent="0">
              <a:buNone/>
            </a:pPr>
            <a:r>
              <a:rPr lang="cs-CZ" dirty="0" smtClean="0"/>
              <a:t>STEINER</a:t>
            </a:r>
            <a:r>
              <a:rPr lang="cs-CZ" dirty="0"/>
              <a:t>, Egon.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WWW: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://fr.wikipedia.org/wiki/Fichier:Georges_Pompidou_-_</a:t>
            </a:r>
            <a:r>
              <a:rPr lang="cs-CZ" dirty="0" smtClean="0">
                <a:hlinkClick r:id="rId2"/>
              </a:rPr>
              <a:t>Bundesarchiv_B_145_Bild-F020538-0006.jpg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Obrázek č. 17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PRESIDENT (1977-1981 : CARTER). WHITE HOUSE STAFF PHOTOGRAPHERS. (01/20/1977 - 01/20/1981).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WWW: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fr.wikipedia.org/wiki/Fichier:Val%C3%A9ry_Giscard_d%E2%80%99Estaing_1978.jpg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Obrázek č. 18</a:t>
            </a:r>
          </a:p>
          <a:p>
            <a:pPr marL="0" indent="0">
              <a:buNone/>
            </a:pPr>
            <a:r>
              <a:rPr lang="cs-CZ" dirty="0"/>
              <a:t>SPC 5 JAMES CAVALIER, US MILITARY.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WWW: </a:t>
            </a:r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://fr.wikipedia.org/wiki/Fichier:Reagan_Mitterrand_1984_(cropped).</a:t>
            </a:r>
            <a:r>
              <a:rPr lang="cs-CZ" dirty="0" smtClean="0">
                <a:hlinkClick r:id="rId4"/>
              </a:rPr>
              <a:t>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Obrázek č. 19</a:t>
            </a:r>
          </a:p>
          <a:p>
            <a:pPr marL="0" indent="0">
              <a:buNone/>
            </a:pPr>
            <a:r>
              <a:rPr lang="cs-CZ" dirty="0"/>
              <a:t>POUHIER, </a:t>
            </a:r>
            <a:r>
              <a:rPr lang="cs-CZ" dirty="0" err="1"/>
              <a:t>Eric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WWW: </a:t>
            </a:r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://fr.wikipedia.org/wiki/Fichier:President_Chirac_(cropped).</a:t>
            </a:r>
            <a:r>
              <a:rPr lang="cs-CZ" dirty="0" smtClean="0">
                <a:hlinkClick r:id="rId5"/>
              </a:rPr>
              <a:t>jpg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6722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Obrázek č. 20</a:t>
            </a:r>
          </a:p>
          <a:p>
            <a:pPr marL="0" indent="0">
              <a:buNone/>
            </a:pPr>
            <a:r>
              <a:rPr lang="cs-CZ" dirty="0" smtClean="0"/>
              <a:t>PAUMIER</a:t>
            </a:r>
            <a:r>
              <a:rPr lang="cs-CZ" dirty="0"/>
              <a:t>, </a:t>
            </a:r>
            <a:r>
              <a:rPr lang="cs-CZ" dirty="0" err="1"/>
              <a:t>Guillaume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WWW: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://fr.wikipedia.org/wiki/Fichier:Nicolas_Sarkozy_-_</a:t>
            </a:r>
            <a:r>
              <a:rPr lang="cs-CZ" dirty="0" smtClean="0">
                <a:hlinkClick r:id="rId2"/>
              </a:rPr>
              <a:t>Sarkozy_meeting_in_Toulouse_for_the_2007_French_presidential_election_0299_2007-04-12_cropped_further.jpg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Obrázek č. 21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AYRAULT, Jean-</a:t>
            </a:r>
            <a:r>
              <a:rPr lang="cs-CZ" dirty="0" err="1"/>
              <a:t>Marc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29.9.2012]. Dostupný na WWW: </a:t>
            </a:r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://fr.wikipedia.org/wiki/Fichier:Fran%C3%A7ois_Hollande_(</a:t>
            </a:r>
            <a:r>
              <a:rPr lang="cs-CZ" dirty="0" smtClean="0">
                <a:hlinkClick r:id="rId3"/>
              </a:rPr>
              <a:t>Journ%C3%A9es_de_Nantes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9553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http://fr.wikipedia.org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/>
              <a:t>KLINKA, Tomáš a kol. </a:t>
            </a:r>
            <a:r>
              <a:rPr lang="cs-CZ" i="1" dirty="0"/>
              <a:t>Francouzština, Otázky a odpovědi</a:t>
            </a:r>
            <a:r>
              <a:rPr lang="cs-CZ" dirty="0"/>
              <a:t>. Dubicko: INFOA, 2008, ISBN 978-80-7240-609-8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4241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243</TotalTime>
  <Words>617</Words>
  <Application>Microsoft Office PowerPoint</Application>
  <PresentationFormat>Předvádění na obrazovce (4:3)</PresentationFormat>
  <Paragraphs>274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projekt_logo_cent</vt:lpstr>
      <vt:lpstr>Historie Francie – histoire de france</vt:lpstr>
      <vt:lpstr>ANOTACE</vt:lpstr>
      <vt:lpstr>Les périodes les plus importantes</vt:lpstr>
      <vt:lpstr>Vercingétorix devant Caesar</vt:lpstr>
      <vt:lpstr>Les périodes les plus importantes</vt:lpstr>
      <vt:lpstr>Charlemagne</vt:lpstr>
      <vt:lpstr>Empire de Charlemagne</vt:lpstr>
      <vt:lpstr>Les périodes les plus importantes</vt:lpstr>
      <vt:lpstr>Les périodes les plus importantes</vt:lpstr>
      <vt:lpstr>Les périodes les plus importantes</vt:lpstr>
      <vt:lpstr>Les périodes les plus importantes</vt:lpstr>
      <vt:lpstr>Les périodes les plus importantes</vt:lpstr>
      <vt:lpstr> Napoléon abdiquant à Fontainebleau</vt:lpstr>
      <vt:lpstr>Les périodes les plus importantes</vt:lpstr>
      <vt:lpstr>Les périodes les plus importantes</vt:lpstr>
      <vt:lpstr>Les périodes les plus importantes</vt:lpstr>
      <vt:lpstr>Les périodes les plus importantes</vt:lpstr>
      <vt:lpstr>Les présidents de la cinquième république</vt:lpstr>
      <vt:lpstr>Les présidents de la cinquième république</vt:lpstr>
      <vt:lpstr>Organisez les périodes les plus imporantes de l´histoire de France</vt:lpstr>
      <vt:lpstr>Ditez les noms des présidents:</vt:lpstr>
      <vt:lpstr>Quels événements historiques représentent ces images? </vt:lpstr>
      <vt:lpstr>Quels événements historiques représentent ces images? </vt:lpstr>
      <vt:lpstr>Quels événements historiques représentent ces images? </vt:lpstr>
      <vt:lpstr>Zdroje a použitá literatura</vt:lpstr>
      <vt:lpstr>Zdroje a použitá literatura</vt:lpstr>
      <vt:lpstr>Zdroje a použitá literatura</vt:lpstr>
      <vt:lpstr>Zdroje a použitá literatura</vt:lpstr>
      <vt:lpstr>Zdroje a použitá literatura</vt:lpstr>
      <vt:lpstr>Zdroje a použitá literatura</vt:lpstr>
      <vt:lpstr>Zdroje a použitá literatura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bj</cp:lastModifiedBy>
  <cp:revision>35</cp:revision>
  <dcterms:created xsi:type="dcterms:W3CDTF">2012-07-02T08:03:24Z</dcterms:created>
  <dcterms:modified xsi:type="dcterms:W3CDTF">2012-11-27T11:02:17Z</dcterms:modified>
</cp:coreProperties>
</file>