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85" r:id="rId3"/>
    <p:sldId id="257" r:id="rId4"/>
    <p:sldId id="261" r:id="rId5"/>
    <p:sldId id="263" r:id="rId6"/>
    <p:sldId id="264" r:id="rId7"/>
    <p:sldId id="265" r:id="rId8"/>
    <p:sldId id="266" r:id="rId9"/>
    <p:sldId id="284" r:id="rId10"/>
    <p:sldId id="269" r:id="rId11"/>
    <p:sldId id="267" r:id="rId12"/>
    <p:sldId id="270" r:id="rId13"/>
    <p:sldId id="272" r:id="rId14"/>
    <p:sldId id="274" r:id="rId15"/>
    <p:sldId id="276" r:id="rId16"/>
    <p:sldId id="275" r:id="rId17"/>
    <p:sldId id="278" r:id="rId18"/>
    <p:sldId id="280" r:id="rId19"/>
    <p:sldId id="281" r:id="rId20"/>
    <p:sldId id="282" r:id="rId21"/>
    <p:sldId id="283" r:id="rId22"/>
    <p:sldId id="279" r:id="rId23"/>
    <p:sldId id="258" r:id="rId24"/>
    <p:sldId id="277" r:id="rId25"/>
    <p:sldId id="27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navyband.navy.mil/anthems/ANTHEMS/Belgium.mp3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fr.wikipedia.org/wiki/Fichier:Luc_Viatour_Hotel_de_ville_Bruxelles_1.JPG" TargetMode="External"/><Relationship Id="rId3" Type="http://schemas.openxmlformats.org/officeDocument/2006/relationships/hyperlink" Target="http://fr.wikipedia.org/wiki/Fichier:Belgique_r%C3%A9gionale.png" TargetMode="External"/><Relationship Id="rId7" Type="http://schemas.openxmlformats.org/officeDocument/2006/relationships/hyperlink" Target="http://fr.wikipedia.org/wiki/Fichier:Bruxelles_Manneken_Pis.jpg" TargetMode="External"/><Relationship Id="rId2" Type="http://schemas.openxmlformats.org/officeDocument/2006/relationships/hyperlink" Target="http://fr.wikipedia.org/wiki/Fichier:Flag_of_Belgium.sv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fr.wikipedia.org/wiki/Fichier:Flag_of_NATO.svg" TargetMode="External"/><Relationship Id="rId5" Type="http://schemas.openxmlformats.org/officeDocument/2006/relationships/hyperlink" Target="http://cs.wikipedia.org/wiki/Soubor:Flag_of_Europe.svg" TargetMode="External"/><Relationship Id="rId4" Type="http://schemas.openxmlformats.org/officeDocument/2006/relationships/hyperlink" Target="http://fr.wikipedia.org/wiki/Fichier:Be-map-fr.png" TargetMode="External"/><Relationship Id="rId9" Type="http://schemas.openxmlformats.org/officeDocument/2006/relationships/hyperlink" Target="http://fr.wikipedia.org/wiki/Fichier:Brussel_Koninklijk_Paleis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fr.wikipedia.org/wiki/Fichier:Biere_Duvel.jpg" TargetMode="External"/><Relationship Id="rId3" Type="http://schemas.openxmlformats.org/officeDocument/2006/relationships/hyperlink" Target="http://fr.wikipedia.org/wiki/Fichier:Maison_du_Pigeon_-_01.JPG" TargetMode="External"/><Relationship Id="rId7" Type="http://schemas.openxmlformats.org/officeDocument/2006/relationships/hyperlink" Target="http://fr.wikipedia.org/wiki/Fichier:Vari%C3%A9t%C3%A9s_de_boudins_sur_une_assiette.jpg" TargetMode="External"/><Relationship Id="rId2" Type="http://schemas.openxmlformats.org/officeDocument/2006/relationships/hyperlink" Target="http://fr.wikipedia.org/wiki/Fichier:Luc_Viatour_Bruxelles_Catedrale_ST-Michel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fr.wikipedia.org/wiki/Fichier:Jielbeaumadier_carbonade_flamande_2010.jpg" TargetMode="External"/><Relationship Id="rId5" Type="http://schemas.openxmlformats.org/officeDocument/2006/relationships/hyperlink" Target="http://fr.wikipedia.org/wiki/Fichier:Minimundus117.jpg" TargetMode="External"/><Relationship Id="rId4" Type="http://schemas.openxmlformats.org/officeDocument/2006/relationships/hyperlink" Target="http://fr.wikipedia.org/wiki/Fichier:2007-02-27_Bruxelles_Grand_place.jpg" TargetMode="External"/><Relationship Id="rId9" Type="http://schemas.openxmlformats.org/officeDocument/2006/relationships/hyperlink" Target="http://fr.wikipedia.org/wiki/Fichier:Belgian_chocolates.jpg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Belgie - La </a:t>
            </a:r>
            <a:r>
              <a:rPr lang="cs-CZ" dirty="0" err="1" smtClean="0"/>
              <a:t>belgique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Jiřina Boušková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DUMU: 	</a:t>
            </a:r>
            <a:r>
              <a:rPr lang="cs-CZ" sz="1200" dirty="0" smtClean="0"/>
              <a:t>VY_32_INOVACE_7.FJ.01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září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8.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761593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smtClean="0"/>
                        <a:t>francouzsky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 frankofonní zemí, Belgií a k rozšíření slovní zásoby dané oblasti. Obrazový materiál je vhodný pro popis. </a:t>
            </a:r>
          </a:p>
          <a:p>
            <a:pPr algn="just"/>
            <a:r>
              <a:rPr lang="cs-CZ" sz="1100" dirty="0" smtClean="0"/>
              <a:t>Znalosti a slovní zásoba může být zkontrolována pomocí testu a otázek, které jsou součástí materiálu.</a:t>
            </a:r>
          </a:p>
          <a:p>
            <a:pPr algn="just"/>
            <a:r>
              <a:rPr lang="cs-CZ" sz="1100" dirty="0" smtClean="0"/>
              <a:t>Materiál se využije ve výkladové části hodiny.</a:t>
            </a:r>
          </a:p>
          <a:p>
            <a:pPr algn="just"/>
            <a:r>
              <a:rPr lang="cs-CZ" sz="1100" dirty="0" smtClean="0"/>
              <a:t>Pomůcky: interaktivní tabule.</a:t>
            </a:r>
          </a:p>
        </p:txBody>
      </p:sp>
    </p:spTree>
    <p:extLst>
      <p:ext uri="{BB962C8B-B14F-4D97-AF65-F5344CB8AC3E}">
        <p14:creationId xmlns:p14="http://schemas.microsoft.com/office/powerpoint/2010/main" val="219654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/>
          <a:p>
            <a:r>
              <a:rPr lang="cs-CZ" dirty="0" smtClean="0"/>
              <a:t>La </a:t>
            </a:r>
            <a:r>
              <a:rPr lang="cs-CZ" dirty="0" err="1" smtClean="0"/>
              <a:t>Belgique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8965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drapeau</a:t>
            </a:r>
            <a:r>
              <a:rPr lang="cs-CZ" dirty="0" smtClean="0"/>
              <a:t> </a:t>
            </a:r>
            <a:r>
              <a:rPr lang="cs-CZ" dirty="0" err="1" smtClean="0"/>
              <a:t>belge</a:t>
            </a: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L´hymne</a:t>
            </a:r>
            <a:r>
              <a:rPr lang="cs-CZ" dirty="0" smtClean="0"/>
              <a:t> </a:t>
            </a:r>
            <a:r>
              <a:rPr lang="cs-CZ" dirty="0" err="1" smtClean="0"/>
              <a:t>nationale</a:t>
            </a:r>
            <a:r>
              <a:rPr lang="cs-CZ" dirty="0" smtClean="0"/>
              <a:t> </a:t>
            </a:r>
            <a:r>
              <a:rPr lang="cs-CZ" dirty="0" err="1" smtClean="0"/>
              <a:t>belge</a:t>
            </a:r>
            <a:r>
              <a:rPr lang="cs-CZ" dirty="0" smtClean="0"/>
              <a:t> – La </a:t>
            </a:r>
            <a:r>
              <a:rPr lang="cs-CZ" dirty="0" err="1" smtClean="0"/>
              <a:t>Brabanconne</a:t>
            </a: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www.navyband.navy.mil/anthems/ANTHEMS/Belgium.mp3</a:t>
            </a: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42913" y="103188"/>
            <a:ext cx="8243887" cy="131445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28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defRPr>
            </a:lvl1pPr>
          </a:lstStyle>
          <a:p>
            <a:pPr>
              <a:defRPr/>
            </a:pPr>
            <a:endParaRPr lang="cs-CZ" dirty="0" smtClean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259" y="1196752"/>
            <a:ext cx="2951193" cy="2557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16135" y="3754453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724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913" y="103188"/>
            <a:ext cx="8243887" cy="80486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Fiche</a:t>
            </a:r>
            <a:r>
              <a:rPr lang="cs-CZ" dirty="0" smtClean="0"/>
              <a:t> </a:t>
            </a:r>
            <a:r>
              <a:rPr lang="cs-CZ" dirty="0" err="1" smtClean="0"/>
              <a:t>officielle</a:t>
            </a:r>
            <a:endParaRPr lang="cs-CZ" dirty="0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435975" cy="5616575"/>
          </a:xfrm>
        </p:spPr>
        <p:txBody>
          <a:bodyPr/>
          <a:lstStyle/>
          <a:p>
            <a:pPr eaLnBrk="1" hangingPunct="1"/>
            <a:r>
              <a:rPr lang="cs-CZ" dirty="0" err="1" smtClean="0"/>
              <a:t>Nom</a:t>
            </a:r>
            <a:r>
              <a:rPr lang="cs-CZ" dirty="0" smtClean="0"/>
              <a:t> </a:t>
            </a:r>
            <a:r>
              <a:rPr lang="cs-CZ" dirty="0" err="1" smtClean="0"/>
              <a:t>officiel</a:t>
            </a:r>
            <a:r>
              <a:rPr lang="cs-CZ" dirty="0" smtClean="0"/>
              <a:t>: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Royaume</a:t>
            </a:r>
            <a:r>
              <a:rPr lang="cs-CZ" dirty="0" smtClean="0"/>
              <a:t> de </a:t>
            </a:r>
            <a:r>
              <a:rPr lang="cs-CZ" dirty="0" err="1" smtClean="0"/>
              <a:t>Belgique</a:t>
            </a:r>
            <a:endParaRPr lang="cs-CZ" dirty="0" smtClean="0"/>
          </a:p>
          <a:p>
            <a:pPr eaLnBrk="1" hangingPunct="1"/>
            <a:r>
              <a:rPr lang="cs-CZ" dirty="0" err="1" smtClean="0"/>
              <a:t>Capitale</a:t>
            </a:r>
            <a:r>
              <a:rPr lang="cs-CZ" dirty="0" smtClean="0"/>
              <a:t>: </a:t>
            </a:r>
            <a:r>
              <a:rPr lang="cs-CZ" dirty="0" err="1" smtClean="0"/>
              <a:t>Bruxelles</a:t>
            </a:r>
            <a:endParaRPr lang="cs-CZ" dirty="0" smtClean="0"/>
          </a:p>
          <a:p>
            <a:pPr eaLnBrk="1" hangingPunct="1"/>
            <a:r>
              <a:rPr lang="cs-CZ" dirty="0" err="1" smtClean="0"/>
              <a:t>Superficie</a:t>
            </a:r>
            <a:r>
              <a:rPr lang="cs-CZ" dirty="0" smtClean="0"/>
              <a:t>: 30 500 km²</a:t>
            </a:r>
          </a:p>
          <a:p>
            <a:pPr eaLnBrk="1" hangingPunct="1"/>
            <a:r>
              <a:rPr lang="cs-CZ" dirty="0" err="1" smtClean="0"/>
              <a:t>Population</a:t>
            </a:r>
            <a:r>
              <a:rPr lang="cs-CZ" dirty="0" smtClean="0"/>
              <a:t>: 11 </a:t>
            </a:r>
            <a:r>
              <a:rPr lang="cs-CZ" dirty="0" err="1" smtClean="0"/>
              <a:t>millions</a:t>
            </a:r>
            <a:r>
              <a:rPr lang="cs-CZ" dirty="0" smtClean="0"/>
              <a:t> </a:t>
            </a:r>
            <a:r>
              <a:rPr lang="cs-CZ" dirty="0" err="1" smtClean="0"/>
              <a:t>d´habitants</a:t>
            </a:r>
            <a:endParaRPr lang="cs-CZ" dirty="0" smtClean="0"/>
          </a:p>
          <a:p>
            <a:pPr eaLnBrk="1" hangingPunct="1"/>
            <a:r>
              <a:rPr lang="cs-CZ" dirty="0" err="1" smtClean="0"/>
              <a:t>Forme</a:t>
            </a:r>
            <a:r>
              <a:rPr lang="cs-CZ" dirty="0" smtClean="0"/>
              <a:t> de gouvernement: monarchie </a:t>
            </a:r>
            <a:r>
              <a:rPr lang="cs-CZ" dirty="0" err="1" smtClean="0"/>
              <a:t>constitutionnelle</a:t>
            </a:r>
            <a:endParaRPr lang="cs-CZ" dirty="0" smtClean="0"/>
          </a:p>
          <a:p>
            <a:pPr eaLnBrk="1" hangingPunct="1"/>
            <a:r>
              <a:rPr lang="cs-CZ" dirty="0" err="1" smtClean="0"/>
              <a:t>Chef</a:t>
            </a:r>
            <a:r>
              <a:rPr lang="cs-CZ" dirty="0" smtClean="0"/>
              <a:t> de </a:t>
            </a:r>
            <a:r>
              <a:rPr lang="cs-CZ" dirty="0" err="1" smtClean="0"/>
              <a:t>l´Etat</a:t>
            </a:r>
            <a:r>
              <a:rPr lang="cs-CZ" dirty="0" smtClean="0"/>
              <a:t>: </a:t>
            </a:r>
            <a:r>
              <a:rPr lang="cs-CZ" dirty="0" err="1" smtClean="0"/>
              <a:t>Roi</a:t>
            </a:r>
            <a:r>
              <a:rPr lang="cs-CZ" dirty="0" smtClean="0"/>
              <a:t> Albert II</a:t>
            </a:r>
          </a:p>
          <a:p>
            <a:pPr eaLnBrk="1" hangingPunct="1"/>
            <a:r>
              <a:rPr lang="cs-CZ" dirty="0" err="1" smtClean="0"/>
              <a:t>Langues</a:t>
            </a:r>
            <a:r>
              <a:rPr lang="cs-CZ" dirty="0" smtClean="0"/>
              <a:t> </a:t>
            </a:r>
            <a:r>
              <a:rPr lang="cs-CZ" dirty="0" err="1" smtClean="0"/>
              <a:t>officielles</a:t>
            </a:r>
            <a:r>
              <a:rPr lang="cs-CZ" dirty="0" smtClean="0"/>
              <a:t>: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néerlandais</a:t>
            </a:r>
            <a:r>
              <a:rPr lang="cs-CZ" dirty="0" smtClean="0"/>
              <a:t>,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r>
              <a:rPr lang="cs-CZ" dirty="0" smtClean="0"/>
              <a:t>, </a:t>
            </a:r>
            <a:r>
              <a:rPr lang="cs-CZ" dirty="0" err="1" smtClean="0"/>
              <a:t>l´allemand</a:t>
            </a:r>
            <a:endParaRPr lang="cs-CZ" dirty="0" smtClean="0"/>
          </a:p>
          <a:p>
            <a:pPr eaLnBrk="1" hangingPunct="1"/>
            <a:r>
              <a:rPr lang="cs-CZ" dirty="0" err="1" smtClean="0"/>
              <a:t>Monnaie</a:t>
            </a:r>
            <a:r>
              <a:rPr lang="cs-CZ" dirty="0" smtClean="0"/>
              <a:t>: euro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3268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fr-FR" dirty="0" smtClean="0"/>
              <a:t>Régions et provinces de </a:t>
            </a:r>
            <a:r>
              <a:rPr lang="cs-CZ" dirty="0" smtClean="0"/>
              <a:t>la </a:t>
            </a:r>
            <a:r>
              <a:rPr lang="fr-FR" dirty="0" smtClean="0"/>
              <a:t>Belgique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545361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2000" dirty="0" smtClean="0"/>
              <a:t>1. </a:t>
            </a:r>
            <a:r>
              <a:rPr lang="cs-CZ" sz="1800" dirty="0" err="1" smtClean="0"/>
              <a:t>Région</a:t>
            </a:r>
            <a:r>
              <a:rPr lang="cs-CZ" sz="1800" dirty="0" smtClean="0"/>
              <a:t> </a:t>
            </a:r>
            <a:r>
              <a:rPr lang="cs-CZ" sz="1800" dirty="0" err="1" smtClean="0"/>
              <a:t>wallonne</a:t>
            </a:r>
            <a:r>
              <a:rPr lang="cs-CZ" sz="1800" dirty="0" smtClean="0"/>
              <a:t>:</a:t>
            </a:r>
          </a:p>
          <a:p>
            <a:pPr eaLnBrk="1" hangingPunct="1">
              <a:defRPr/>
            </a:pPr>
            <a:r>
              <a:rPr lang="cs-CZ" sz="1800" dirty="0" err="1" smtClean="0"/>
              <a:t>Brabant</a:t>
            </a:r>
            <a:r>
              <a:rPr lang="cs-CZ" sz="1800" dirty="0" smtClean="0"/>
              <a:t> </a:t>
            </a:r>
            <a:r>
              <a:rPr lang="cs-CZ" sz="1800" dirty="0" err="1" smtClean="0"/>
              <a:t>wallon</a:t>
            </a:r>
            <a:endParaRPr lang="cs-CZ" sz="1800" dirty="0" smtClean="0"/>
          </a:p>
          <a:p>
            <a:pPr eaLnBrk="1" hangingPunct="1">
              <a:defRPr/>
            </a:pPr>
            <a:r>
              <a:rPr lang="cs-CZ" sz="1800" dirty="0" err="1" smtClean="0"/>
              <a:t>Hainaut</a:t>
            </a:r>
            <a:endParaRPr lang="cs-CZ" sz="1800" dirty="0" smtClean="0"/>
          </a:p>
          <a:p>
            <a:pPr eaLnBrk="1" hangingPunct="1">
              <a:defRPr/>
            </a:pPr>
            <a:r>
              <a:rPr lang="cs-CZ" sz="1800" dirty="0" err="1" smtClean="0"/>
              <a:t>Liège</a:t>
            </a:r>
            <a:endParaRPr lang="cs-CZ" sz="1800" dirty="0" smtClean="0"/>
          </a:p>
          <a:p>
            <a:pPr eaLnBrk="1" hangingPunct="1">
              <a:defRPr/>
            </a:pPr>
            <a:r>
              <a:rPr lang="cs-CZ" sz="1800" dirty="0" err="1" smtClean="0"/>
              <a:t>Luxembourg</a:t>
            </a:r>
            <a:endParaRPr lang="cs-CZ" sz="1800" dirty="0" smtClean="0"/>
          </a:p>
          <a:p>
            <a:pPr eaLnBrk="1" hangingPunct="1">
              <a:defRPr/>
            </a:pPr>
            <a:r>
              <a:rPr lang="cs-CZ" sz="1800" dirty="0" err="1" smtClean="0"/>
              <a:t>Namur</a:t>
            </a:r>
            <a:endParaRPr lang="cs-CZ" sz="1800" dirty="0" smtClean="0"/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1800" dirty="0" smtClean="0"/>
              <a:t>2. </a:t>
            </a:r>
            <a:r>
              <a:rPr lang="cs-CZ" sz="1800" dirty="0" err="1" smtClean="0"/>
              <a:t>Région</a:t>
            </a:r>
            <a:r>
              <a:rPr lang="cs-CZ" sz="1800" dirty="0" smtClean="0"/>
              <a:t> </a:t>
            </a:r>
            <a:r>
              <a:rPr lang="cs-CZ" sz="1800" dirty="0" err="1" smtClean="0"/>
              <a:t>flamande</a:t>
            </a:r>
            <a:r>
              <a:rPr lang="cs-CZ" sz="1800" dirty="0" smtClean="0"/>
              <a:t>:</a:t>
            </a:r>
          </a:p>
          <a:p>
            <a:pPr eaLnBrk="1" hangingPunct="1">
              <a:defRPr/>
            </a:pPr>
            <a:r>
              <a:rPr lang="cs-CZ" sz="1800" dirty="0" err="1" smtClean="0"/>
              <a:t>Anvers</a:t>
            </a:r>
            <a:endParaRPr lang="cs-CZ" sz="1800" dirty="0" smtClean="0"/>
          </a:p>
          <a:p>
            <a:pPr eaLnBrk="1" hangingPunct="1">
              <a:defRPr/>
            </a:pPr>
            <a:r>
              <a:rPr lang="cs-CZ" sz="1800" dirty="0" err="1" smtClean="0"/>
              <a:t>Brabant</a:t>
            </a:r>
            <a:r>
              <a:rPr lang="cs-CZ" sz="1800" dirty="0" smtClean="0"/>
              <a:t> </a:t>
            </a:r>
            <a:r>
              <a:rPr lang="cs-CZ" sz="1800" dirty="0" err="1" smtClean="0"/>
              <a:t>flamand</a:t>
            </a:r>
            <a:endParaRPr lang="cs-CZ" sz="1800" dirty="0" smtClean="0"/>
          </a:p>
          <a:p>
            <a:pPr eaLnBrk="1" hangingPunct="1">
              <a:defRPr/>
            </a:pPr>
            <a:r>
              <a:rPr lang="cs-CZ" sz="1800" dirty="0" err="1" smtClean="0"/>
              <a:t>Flandre-Occidentale</a:t>
            </a:r>
            <a:endParaRPr lang="cs-CZ" sz="1800" dirty="0" smtClean="0"/>
          </a:p>
          <a:p>
            <a:pPr eaLnBrk="1" hangingPunct="1">
              <a:defRPr/>
            </a:pPr>
            <a:r>
              <a:rPr lang="cs-CZ" sz="1800" dirty="0" err="1" smtClean="0"/>
              <a:t>Flandre-Orientale</a:t>
            </a:r>
            <a:endParaRPr lang="cs-CZ" sz="1800" dirty="0" smtClean="0"/>
          </a:p>
          <a:p>
            <a:pPr eaLnBrk="1" hangingPunct="1">
              <a:defRPr/>
            </a:pPr>
            <a:r>
              <a:rPr lang="cs-CZ" sz="1800" dirty="0" err="1" smtClean="0"/>
              <a:t>Limbourg</a:t>
            </a:r>
            <a:endParaRPr lang="cs-CZ" sz="1800" dirty="0" smtClean="0"/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  <a:p>
            <a:pPr marL="0" indent="0" eaLnBrk="1" hangingPunct="1">
              <a:buFontTx/>
              <a:buNone/>
              <a:defRPr/>
            </a:pPr>
            <a:r>
              <a:rPr lang="cs-CZ" sz="1800" dirty="0" smtClean="0"/>
              <a:t>3. </a:t>
            </a:r>
            <a:r>
              <a:rPr lang="cs-CZ" sz="1800" dirty="0" err="1" smtClean="0"/>
              <a:t>Région</a:t>
            </a:r>
            <a:r>
              <a:rPr lang="cs-CZ" sz="1800" dirty="0" smtClean="0"/>
              <a:t> de </a:t>
            </a:r>
            <a:r>
              <a:rPr lang="cs-CZ" sz="1800" dirty="0" err="1" smtClean="0"/>
              <a:t>Bruxelles-Capitale</a:t>
            </a:r>
            <a:endParaRPr lang="cs-CZ" sz="1000" dirty="0" smtClean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1268760"/>
            <a:ext cx="5294313" cy="446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5" name="TextovéPole 3"/>
          <p:cNvSpPr txBox="1">
            <a:spLocks noChangeArrowheads="1"/>
          </p:cNvSpPr>
          <p:nvPr/>
        </p:nvSpPr>
        <p:spPr bwMode="auto">
          <a:xfrm>
            <a:off x="8354641" y="5722508"/>
            <a:ext cx="64807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cs-CZ" dirty="0" smtClean="0"/>
              <a:t> 2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87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7" cy="102235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Pays</a:t>
            </a:r>
            <a:r>
              <a:rPr lang="cs-CZ" dirty="0" smtClean="0"/>
              <a:t> </a:t>
            </a:r>
            <a:r>
              <a:rPr lang="cs-CZ" dirty="0" err="1" smtClean="0"/>
              <a:t>voisins</a:t>
            </a:r>
            <a:r>
              <a:rPr lang="cs-CZ" dirty="0" smtClean="0"/>
              <a:t>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3827463" cy="4456113"/>
          </a:xfrm>
        </p:spPr>
        <p:txBody>
          <a:bodyPr/>
          <a:lstStyle/>
          <a:p>
            <a:pPr eaLnBrk="1" hangingPunct="1"/>
            <a:r>
              <a:rPr lang="cs-CZ" smtClean="0"/>
              <a:t>la France</a:t>
            </a:r>
          </a:p>
          <a:p>
            <a:pPr eaLnBrk="1" hangingPunct="1"/>
            <a:r>
              <a:rPr lang="cs-CZ" smtClean="0"/>
              <a:t>le Luxembourg</a:t>
            </a:r>
          </a:p>
          <a:p>
            <a:pPr eaLnBrk="1" hangingPunct="1"/>
            <a:r>
              <a:rPr lang="cs-CZ" smtClean="0"/>
              <a:t>l´Allemagne</a:t>
            </a:r>
          </a:p>
          <a:p>
            <a:pPr eaLnBrk="1" hangingPunct="1"/>
            <a:r>
              <a:rPr lang="cs-CZ" smtClean="0"/>
              <a:t>les Pays-Bas</a:t>
            </a:r>
          </a:p>
        </p:txBody>
      </p:sp>
      <p:pic>
        <p:nvPicPr>
          <p:cNvPr id="717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96752"/>
            <a:ext cx="4176713" cy="449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73" name="TextovéPole 2"/>
          <p:cNvSpPr txBox="1">
            <a:spLocks noChangeArrowheads="1"/>
          </p:cNvSpPr>
          <p:nvPr/>
        </p:nvSpPr>
        <p:spPr bwMode="auto">
          <a:xfrm>
            <a:off x="7560456" y="5689377"/>
            <a:ext cx="39616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686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7" cy="1093787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Villes</a:t>
            </a:r>
            <a:r>
              <a:rPr lang="cs-CZ" dirty="0" smtClean="0"/>
              <a:t> </a:t>
            </a:r>
            <a:r>
              <a:rPr lang="cs-CZ" dirty="0" err="1" smtClean="0"/>
              <a:t>importantes</a:t>
            </a:r>
            <a:endParaRPr lang="cs-CZ" dirty="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268644"/>
            <a:ext cx="3312418" cy="4787670"/>
          </a:xfrm>
        </p:spPr>
        <p:txBody>
          <a:bodyPr/>
          <a:lstStyle/>
          <a:p>
            <a:pPr eaLnBrk="1" hangingPunct="1"/>
            <a:r>
              <a:rPr lang="cs-CZ" dirty="0" err="1" smtClean="0"/>
              <a:t>Bruxelles</a:t>
            </a:r>
            <a:endParaRPr lang="cs-CZ" dirty="0" smtClean="0"/>
          </a:p>
          <a:p>
            <a:pPr eaLnBrk="1" hangingPunct="1"/>
            <a:r>
              <a:rPr lang="cs-CZ" dirty="0" err="1" smtClean="0"/>
              <a:t>Bruges</a:t>
            </a:r>
            <a:endParaRPr lang="cs-CZ" dirty="0" smtClean="0"/>
          </a:p>
          <a:p>
            <a:pPr marL="0" indent="0" eaLnBrk="1" hangingPunct="1">
              <a:buNone/>
            </a:pPr>
            <a:r>
              <a:rPr lang="cs-CZ" dirty="0" smtClean="0"/>
              <a:t>„la </a:t>
            </a:r>
            <a:r>
              <a:rPr lang="cs-CZ" dirty="0" err="1" smtClean="0"/>
              <a:t>Venice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Nord</a:t>
            </a:r>
            <a:r>
              <a:rPr lang="cs-CZ" dirty="0" smtClean="0"/>
              <a:t>“</a:t>
            </a:r>
          </a:p>
          <a:p>
            <a:pPr eaLnBrk="1" hangingPunct="1"/>
            <a:r>
              <a:rPr lang="cs-CZ" dirty="0" err="1" smtClean="0"/>
              <a:t>Gand</a:t>
            </a:r>
            <a:endParaRPr lang="cs-CZ" dirty="0" smtClean="0"/>
          </a:p>
          <a:p>
            <a:pPr eaLnBrk="1" hangingPunct="1"/>
            <a:r>
              <a:rPr lang="cs-CZ" dirty="0" err="1" smtClean="0"/>
              <a:t>Hasselt</a:t>
            </a:r>
            <a:endParaRPr lang="cs-CZ" dirty="0" smtClean="0"/>
          </a:p>
          <a:p>
            <a:pPr eaLnBrk="1" hangingPunct="1"/>
            <a:r>
              <a:rPr lang="cs-CZ" dirty="0" err="1" smtClean="0"/>
              <a:t>Anvers</a:t>
            </a:r>
            <a:endParaRPr lang="cs-CZ" dirty="0" smtClean="0"/>
          </a:p>
          <a:p>
            <a:pPr eaLnBrk="1" hangingPunct="1"/>
            <a:r>
              <a:rPr lang="cs-CZ" dirty="0" err="1" smtClean="0"/>
              <a:t>Charleroi</a:t>
            </a:r>
            <a:endParaRPr lang="cs-CZ" dirty="0" smtClean="0"/>
          </a:p>
          <a:p>
            <a:pPr eaLnBrk="1" hangingPunct="1"/>
            <a:r>
              <a:rPr lang="cs-CZ" dirty="0" err="1" smtClean="0"/>
              <a:t>Liège</a:t>
            </a: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68643"/>
            <a:ext cx="5297488" cy="445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7" name="TextovéPole 1"/>
          <p:cNvSpPr txBox="1">
            <a:spLocks noChangeArrowheads="1"/>
          </p:cNvSpPr>
          <p:nvPr/>
        </p:nvSpPr>
        <p:spPr bwMode="auto">
          <a:xfrm>
            <a:off x="8100391" y="5724873"/>
            <a:ext cx="58495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359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7" cy="1093787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Pays</a:t>
            </a:r>
            <a:r>
              <a:rPr lang="cs-CZ" dirty="0" smtClean="0"/>
              <a:t> </a:t>
            </a:r>
            <a:r>
              <a:rPr lang="cs-CZ" dirty="0" err="1" smtClean="0"/>
              <a:t>trilingue</a:t>
            </a:r>
            <a:endParaRPr lang="cs-CZ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La </a:t>
            </a:r>
            <a:r>
              <a:rPr lang="cs-CZ" dirty="0" err="1" smtClean="0"/>
              <a:t>Flandre</a:t>
            </a:r>
            <a:r>
              <a:rPr lang="cs-CZ" dirty="0" smtClean="0"/>
              <a:t>:</a:t>
            </a:r>
          </a:p>
          <a:p>
            <a:pPr eaLnBrk="1" hangingPunct="1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néérlandais</a:t>
            </a:r>
            <a:r>
              <a:rPr lang="cs-CZ" dirty="0" smtClean="0"/>
              <a:t> (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flamand</a:t>
            </a:r>
            <a:r>
              <a:rPr lang="cs-CZ" dirty="0" smtClean="0"/>
              <a:t>) – 57 %</a:t>
            </a:r>
          </a:p>
          <a:p>
            <a:pPr eaLnBrk="1" hangingPunct="1"/>
            <a:r>
              <a:rPr lang="cs-CZ" dirty="0" smtClean="0"/>
              <a:t>La </a:t>
            </a:r>
            <a:r>
              <a:rPr lang="cs-CZ" dirty="0" err="1" smtClean="0"/>
              <a:t>Wallonie</a:t>
            </a:r>
            <a:r>
              <a:rPr lang="cs-CZ" dirty="0" smtClean="0"/>
              <a:t>:</a:t>
            </a:r>
          </a:p>
          <a:p>
            <a:pPr eaLnBrk="1" hangingPunct="1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fran</a:t>
            </a:r>
            <a:r>
              <a:rPr lang="en-US" dirty="0" smtClean="0"/>
              <a:t>ç</a:t>
            </a:r>
            <a:r>
              <a:rPr lang="cs-CZ" dirty="0" smtClean="0"/>
              <a:t>ais – 31 %</a:t>
            </a:r>
          </a:p>
          <a:p>
            <a:pPr eaLnBrk="1" hangingPunct="1"/>
            <a:r>
              <a:rPr lang="cs-CZ" dirty="0" err="1" smtClean="0"/>
              <a:t>l´allemand</a:t>
            </a:r>
            <a:r>
              <a:rPr lang="cs-CZ" dirty="0" smtClean="0"/>
              <a:t> – 0,7 %</a:t>
            </a:r>
          </a:p>
          <a:p>
            <a:pPr eaLnBrk="1" hangingPunct="1"/>
            <a:r>
              <a:rPr lang="cs-CZ" dirty="0" err="1" smtClean="0"/>
              <a:t>Bruxelles</a:t>
            </a:r>
            <a:r>
              <a:rPr lang="cs-CZ" dirty="0" smtClean="0"/>
              <a:t>:</a:t>
            </a:r>
          </a:p>
          <a:p>
            <a:pPr eaLnBrk="1" hangingPunct="1"/>
            <a:r>
              <a:rPr lang="cs-CZ" dirty="0" err="1" smtClean="0"/>
              <a:t>bilingue</a:t>
            </a:r>
            <a:r>
              <a:rPr lang="cs-CZ" dirty="0" smtClean="0"/>
              <a:t> (la </a:t>
            </a:r>
            <a:r>
              <a:rPr lang="cs-CZ" dirty="0" err="1" smtClean="0"/>
              <a:t>plupart</a:t>
            </a:r>
            <a:r>
              <a:rPr lang="cs-CZ" dirty="0" smtClean="0"/>
              <a:t> </a:t>
            </a:r>
            <a:r>
              <a:rPr lang="cs-CZ" dirty="0" err="1" smtClean="0"/>
              <a:t>parle</a:t>
            </a:r>
            <a:r>
              <a:rPr lang="cs-CZ" dirty="0" smtClean="0"/>
              <a:t> </a:t>
            </a:r>
            <a:r>
              <a:rPr lang="cs-CZ" dirty="0" err="1" smtClean="0"/>
              <a:t>fran</a:t>
            </a:r>
            <a:r>
              <a:rPr lang="en-US" dirty="0" smtClean="0"/>
              <a:t>ç</a:t>
            </a:r>
            <a:r>
              <a:rPr lang="cs-CZ" dirty="0" smtClean="0"/>
              <a:t>ais)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9030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fran</a:t>
            </a:r>
            <a:r>
              <a:rPr lang="en-US" dirty="0" smtClean="0"/>
              <a:t>ç</a:t>
            </a:r>
            <a:r>
              <a:rPr lang="cs-CZ" dirty="0" smtClean="0"/>
              <a:t>ais en </a:t>
            </a:r>
            <a:r>
              <a:rPr lang="cs-CZ" dirty="0" err="1" smtClean="0"/>
              <a:t>Belgique</a:t>
            </a:r>
            <a:endParaRPr lang="en-US" dirty="0" smtClean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19256" cy="4464496"/>
          </a:xfrm>
        </p:spPr>
        <p:txBody>
          <a:bodyPr numCol="2"/>
          <a:lstStyle/>
          <a:p>
            <a:r>
              <a:rPr lang="cs-CZ" dirty="0" err="1" smtClean="0"/>
              <a:t>aller</a:t>
            </a:r>
            <a:r>
              <a:rPr lang="cs-CZ" dirty="0" smtClean="0"/>
              <a:t> </a:t>
            </a:r>
            <a:r>
              <a:rPr lang="en-US" dirty="0" smtClean="0"/>
              <a:t>à</a:t>
            </a:r>
            <a:r>
              <a:rPr lang="cs-CZ" dirty="0" smtClean="0"/>
              <a:t> la </a:t>
            </a:r>
            <a:r>
              <a:rPr lang="cs-CZ" dirty="0" err="1" smtClean="0"/>
              <a:t>toilette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dirty="0" err="1" smtClean="0"/>
              <a:t>déjeuner</a:t>
            </a:r>
            <a:r>
              <a:rPr lang="cs-CZ" dirty="0" smtClean="0"/>
              <a:t> 	</a:t>
            </a:r>
            <a:endParaRPr lang="cs-CZ" dirty="0"/>
          </a:p>
          <a:p>
            <a:pPr eaLnBrk="1" hangingPunct="1"/>
            <a:r>
              <a:rPr lang="cs-CZ" dirty="0" smtClean="0"/>
              <a:t>d</a:t>
            </a:r>
            <a:r>
              <a:rPr lang="en-US" dirty="0" smtClean="0"/>
              <a:t>î</a:t>
            </a:r>
            <a:r>
              <a:rPr lang="cs-CZ" dirty="0" err="1" smtClean="0"/>
              <a:t>ner</a:t>
            </a:r>
            <a:r>
              <a:rPr lang="cs-CZ" dirty="0" smtClean="0"/>
              <a:t> 	</a:t>
            </a:r>
            <a:endParaRPr lang="cs-CZ" dirty="0"/>
          </a:p>
          <a:p>
            <a:pPr eaLnBrk="1" hangingPunct="1"/>
            <a:r>
              <a:rPr lang="cs-CZ" dirty="0" err="1" smtClean="0"/>
              <a:t>souper</a:t>
            </a:r>
            <a:r>
              <a:rPr lang="cs-CZ" dirty="0" smtClean="0"/>
              <a:t> 	</a:t>
            </a:r>
            <a:endParaRPr lang="cs-CZ" dirty="0"/>
          </a:p>
          <a:p>
            <a:r>
              <a:rPr lang="cs-CZ" dirty="0" err="1" smtClean="0"/>
              <a:t>septante</a:t>
            </a:r>
            <a:r>
              <a:rPr lang="cs-CZ" dirty="0" smtClean="0"/>
              <a:t>		</a:t>
            </a:r>
            <a:endParaRPr lang="cs-CZ" dirty="0"/>
          </a:p>
          <a:p>
            <a:r>
              <a:rPr lang="cs-CZ" dirty="0" err="1" smtClean="0"/>
              <a:t>nonante</a:t>
            </a:r>
            <a:r>
              <a:rPr lang="cs-CZ" dirty="0" smtClean="0"/>
              <a:t>		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aller</a:t>
            </a:r>
            <a:r>
              <a:rPr lang="cs-CZ" dirty="0" smtClean="0"/>
              <a:t> </a:t>
            </a:r>
            <a:r>
              <a:rPr lang="cs-CZ" dirty="0" err="1"/>
              <a:t>aux</a:t>
            </a:r>
            <a:r>
              <a:rPr lang="cs-CZ" dirty="0"/>
              <a:t> </a:t>
            </a:r>
            <a:r>
              <a:rPr lang="cs-CZ" dirty="0" err="1"/>
              <a:t>toilletes</a:t>
            </a:r>
            <a:endParaRPr lang="cs-CZ" dirty="0"/>
          </a:p>
          <a:p>
            <a:r>
              <a:rPr lang="cs-CZ" dirty="0"/>
              <a:t>petit-</a:t>
            </a:r>
            <a:r>
              <a:rPr lang="cs-CZ" dirty="0" err="1"/>
              <a:t>déjeuner</a:t>
            </a:r>
            <a:endParaRPr lang="cs-CZ" dirty="0"/>
          </a:p>
          <a:p>
            <a:r>
              <a:rPr lang="cs-CZ" dirty="0" err="1"/>
              <a:t>déjeuner</a:t>
            </a:r>
            <a:endParaRPr lang="cs-CZ" dirty="0"/>
          </a:p>
          <a:p>
            <a:r>
              <a:rPr lang="cs-CZ" dirty="0"/>
              <a:t>d</a:t>
            </a:r>
            <a:r>
              <a:rPr lang="en-US" dirty="0"/>
              <a:t>î</a:t>
            </a:r>
            <a:r>
              <a:rPr lang="cs-CZ" dirty="0" err="1"/>
              <a:t>ner</a:t>
            </a:r>
            <a:r>
              <a:rPr lang="cs-CZ" dirty="0"/>
              <a:t> </a:t>
            </a:r>
          </a:p>
          <a:p>
            <a:r>
              <a:rPr lang="cs-CZ" dirty="0" err="1"/>
              <a:t>soixante-dix</a:t>
            </a:r>
            <a:endParaRPr lang="cs-CZ" dirty="0"/>
          </a:p>
          <a:p>
            <a:pPr eaLnBrk="1" hangingPunct="1"/>
            <a:r>
              <a:rPr lang="cs-CZ" dirty="0" err="1" smtClean="0"/>
              <a:t>quatre-vingt-dix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608293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6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6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62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6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6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6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62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62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62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662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62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662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62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62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62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Histoire</a:t>
            </a:r>
            <a:r>
              <a:rPr lang="cs-CZ" dirty="0" smtClean="0"/>
              <a:t> et </a:t>
            </a:r>
            <a:r>
              <a:rPr lang="cs-CZ" dirty="0" err="1" smtClean="0"/>
              <a:t>symboles</a:t>
            </a:r>
            <a:endParaRPr lang="cs-CZ" dirty="0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4186808" cy="3998976"/>
          </a:xfrm>
        </p:spPr>
        <p:txBody>
          <a:bodyPr/>
          <a:lstStyle/>
          <a:p>
            <a:pPr eaLnBrk="1" hangingPunct="1"/>
            <a:r>
              <a:rPr lang="cs-CZ" dirty="0" smtClean="0"/>
              <a:t>la </a:t>
            </a:r>
            <a:r>
              <a:rPr lang="cs-CZ" dirty="0" err="1" smtClean="0"/>
              <a:t>bataille</a:t>
            </a:r>
            <a:r>
              <a:rPr lang="cs-CZ" dirty="0" smtClean="0"/>
              <a:t> de Waterloo – </a:t>
            </a:r>
            <a:r>
              <a:rPr lang="cs-CZ" dirty="0" err="1" smtClean="0"/>
              <a:t>le</a:t>
            </a:r>
            <a:r>
              <a:rPr lang="cs-CZ" dirty="0" smtClean="0"/>
              <a:t> 18 </a:t>
            </a:r>
            <a:r>
              <a:rPr lang="cs-CZ" dirty="0" err="1" smtClean="0"/>
              <a:t>juin</a:t>
            </a:r>
            <a:r>
              <a:rPr lang="cs-CZ" dirty="0" smtClean="0"/>
              <a:t>  1815</a:t>
            </a:r>
          </a:p>
          <a:p>
            <a:pPr eaLnBrk="1" hangingPunct="1"/>
            <a:r>
              <a:rPr lang="cs-CZ" dirty="0" err="1" smtClean="0"/>
              <a:t>Bruxelles</a:t>
            </a:r>
            <a:r>
              <a:rPr lang="cs-CZ" dirty="0" smtClean="0"/>
              <a:t> – la </a:t>
            </a:r>
            <a:r>
              <a:rPr lang="cs-CZ" dirty="0" err="1" smtClean="0"/>
              <a:t>ville</a:t>
            </a:r>
            <a:r>
              <a:rPr lang="cs-CZ" dirty="0" smtClean="0"/>
              <a:t> </a:t>
            </a:r>
            <a:r>
              <a:rPr lang="cs-CZ" dirty="0" err="1" smtClean="0"/>
              <a:t>capitale</a:t>
            </a:r>
            <a:r>
              <a:rPr lang="cs-CZ" dirty="0" smtClean="0"/>
              <a:t> de </a:t>
            </a:r>
            <a:r>
              <a:rPr lang="cs-CZ" dirty="0" err="1" smtClean="0"/>
              <a:t>l´UE</a:t>
            </a:r>
            <a:endParaRPr lang="cs-CZ" dirty="0" smtClean="0"/>
          </a:p>
          <a:p>
            <a:r>
              <a:rPr lang="cs-CZ" dirty="0" err="1" smtClean="0"/>
              <a:t>Manneken</a:t>
            </a:r>
            <a:r>
              <a:rPr lang="cs-CZ" dirty="0" smtClean="0"/>
              <a:t> Pis </a:t>
            </a:r>
            <a:r>
              <a:rPr lang="fr-FR" dirty="0" smtClean="0"/>
              <a:t>«</a:t>
            </a:r>
            <a:r>
              <a:rPr lang="fr-FR" dirty="0"/>
              <a:t> le môme qui pisse »</a:t>
            </a:r>
            <a:endParaRPr lang="cs-CZ" dirty="0" smtClean="0"/>
          </a:p>
          <a:p>
            <a:pPr eaLnBrk="1" hangingPunct="1"/>
            <a:r>
              <a:rPr lang="cs-CZ" dirty="0" smtClean="0"/>
              <a:t>la petite </a:t>
            </a:r>
            <a:r>
              <a:rPr lang="cs-CZ" dirty="0" err="1" smtClean="0"/>
              <a:t>statue</a:t>
            </a:r>
            <a:r>
              <a:rPr lang="cs-CZ" dirty="0" smtClean="0"/>
              <a:t> de </a:t>
            </a:r>
            <a:r>
              <a:rPr lang="cs-CZ" dirty="0" err="1" smtClean="0"/>
              <a:t>gar</a:t>
            </a:r>
            <a:r>
              <a:rPr lang="en-US" dirty="0" smtClean="0"/>
              <a:t>ç</a:t>
            </a:r>
            <a:r>
              <a:rPr lang="cs-CZ" dirty="0" smtClean="0"/>
              <a:t>on en </a:t>
            </a:r>
            <a:r>
              <a:rPr lang="cs-CZ" dirty="0" err="1" smtClean="0"/>
              <a:t>position</a:t>
            </a:r>
            <a:r>
              <a:rPr lang="cs-CZ" dirty="0" smtClean="0"/>
              <a:t> de </a:t>
            </a:r>
            <a:r>
              <a:rPr lang="cs-CZ" dirty="0" err="1" smtClean="0"/>
              <a:t>faire</a:t>
            </a:r>
            <a:r>
              <a:rPr lang="cs-CZ" dirty="0" smtClean="0"/>
              <a:t> </a:t>
            </a:r>
            <a:r>
              <a:rPr lang="cs-CZ" dirty="0" err="1" smtClean="0"/>
              <a:t>pipi</a:t>
            </a:r>
            <a:r>
              <a:rPr lang="cs-CZ" dirty="0" smtClean="0"/>
              <a:t> (1619) </a:t>
            </a:r>
            <a:endParaRPr lang="en-US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006" y="1412776"/>
            <a:ext cx="2667000" cy="402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48638" y="5589240"/>
            <a:ext cx="428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6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526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913" y="103188"/>
            <a:ext cx="8243887" cy="9493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Bruxelles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5051425" cy="17272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siège</a:t>
            </a:r>
            <a:r>
              <a:rPr lang="cs-CZ" dirty="0" smtClean="0"/>
              <a:t> de la </a:t>
            </a:r>
            <a:r>
              <a:rPr lang="cs-CZ" dirty="0" err="1" smtClean="0"/>
              <a:t>Commission</a:t>
            </a:r>
            <a:r>
              <a:rPr lang="cs-CZ" dirty="0" smtClean="0"/>
              <a:t> de </a:t>
            </a:r>
            <a:r>
              <a:rPr lang="cs-CZ" dirty="0" err="1" smtClean="0"/>
              <a:t>l´Union</a:t>
            </a:r>
            <a:r>
              <a:rPr lang="cs-CZ" dirty="0" smtClean="0"/>
              <a:t> </a:t>
            </a:r>
            <a:r>
              <a:rPr lang="cs-CZ" dirty="0" err="1" smtClean="0"/>
              <a:t>Européenne</a:t>
            </a: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marL="0" indent="0" eaLnBrk="1" hangingPunct="1">
              <a:buFontTx/>
              <a:buNone/>
              <a:defRPr/>
            </a:pPr>
            <a:endParaRPr lang="cs-CZ" dirty="0" smtClean="0"/>
          </a:p>
          <a:p>
            <a:pPr marL="0" indent="0" eaLnBrk="1" hangingPunct="1">
              <a:buFontTx/>
              <a:buNone/>
              <a:defRPr/>
            </a:pPr>
            <a:endParaRPr lang="cs-CZ" dirty="0" smtClean="0"/>
          </a:p>
          <a:p>
            <a:pPr marL="0" indent="0" eaLnBrk="1" hangingPunct="1">
              <a:buFontTx/>
              <a:buNone/>
              <a:defRPr/>
            </a:pPr>
            <a:endParaRPr lang="cs-CZ" dirty="0" smtClean="0"/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2754347" y="5575747"/>
            <a:ext cx="34490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1024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13" y="3625850"/>
            <a:ext cx="2657475" cy="199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246" name="TextovéPole 4"/>
          <p:cNvSpPr txBox="1">
            <a:spLocks noChangeArrowheads="1"/>
          </p:cNvSpPr>
          <p:nvPr/>
        </p:nvSpPr>
        <p:spPr bwMode="auto">
          <a:xfrm>
            <a:off x="7812361" y="2924175"/>
            <a:ext cx="50405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cs-CZ" dirty="0" smtClean="0"/>
              <a:t>4</a:t>
            </a:r>
            <a:endParaRPr lang="cs-CZ" sz="1000" dirty="0"/>
          </a:p>
        </p:txBody>
      </p:sp>
      <p:pic>
        <p:nvPicPr>
          <p:cNvPr id="102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075" y="1052513"/>
            <a:ext cx="2620963" cy="174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40113" y="4221163"/>
            <a:ext cx="4444255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  <a:defRPr/>
            </a:pPr>
            <a:r>
              <a:rPr lang="cs-CZ" sz="24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siège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de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l´OTAN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r>
              <a:rPr lang="fr-FR" sz="24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Organisation du </a:t>
            </a:r>
            <a:endParaRPr lang="cs-CZ" sz="24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r>
              <a:rPr lang="fr-FR" sz="24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traité de l'Atlantique Nord</a:t>
            </a:r>
            <a:endParaRPr lang="cs-CZ" sz="24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endParaRPr lang="cs-CZ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6055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Bruxelles</a:t>
            </a:r>
            <a:r>
              <a:rPr lang="cs-CZ" dirty="0" smtClean="0"/>
              <a:t> – </a:t>
            </a:r>
            <a:r>
              <a:rPr lang="cs-CZ" dirty="0" err="1" smtClean="0"/>
              <a:t>Monuments</a:t>
            </a:r>
            <a:r>
              <a:rPr lang="cs-CZ" dirty="0" smtClean="0"/>
              <a:t> </a:t>
            </a:r>
            <a:r>
              <a:rPr lang="cs-CZ" dirty="0" err="1" smtClean="0"/>
              <a:t>historiques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5"/>
            <a:ext cx="8242710" cy="864095"/>
          </a:xfrm>
        </p:spPr>
        <p:txBody>
          <a:bodyPr>
            <a:noAutofit/>
          </a:bodyPr>
          <a:lstStyle/>
          <a:p>
            <a:pPr marL="0" indent="0">
              <a:lnSpc>
                <a:spcPts val="5800"/>
              </a:lnSpc>
              <a:spcBef>
                <a:spcPct val="0"/>
              </a:spcBef>
              <a:buNone/>
            </a:pPr>
            <a:r>
              <a:rPr lang="cs-CZ" dirty="0" err="1"/>
              <a:t>Hôtel</a:t>
            </a:r>
            <a:r>
              <a:rPr lang="cs-CZ" dirty="0"/>
              <a:t> de </a:t>
            </a:r>
            <a:r>
              <a:rPr lang="cs-CZ" dirty="0" err="1"/>
              <a:t>Ville</a:t>
            </a:r>
            <a:r>
              <a:rPr lang="cs-CZ" dirty="0"/>
              <a:t> 			</a:t>
            </a: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palais</a:t>
            </a:r>
            <a:r>
              <a:rPr lang="cs-CZ" dirty="0"/>
              <a:t> </a:t>
            </a:r>
            <a:r>
              <a:rPr lang="cs-CZ" dirty="0" err="1"/>
              <a:t>royal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99" y="1916832"/>
            <a:ext cx="2448272" cy="3684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3765" y="570949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7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09737"/>
            <a:ext cx="5352046" cy="349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00392" y="560154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8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799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686800" cy="5531088"/>
          </a:xfrm>
        </p:spPr>
        <p:txBody>
          <a:bodyPr/>
          <a:lstStyle/>
          <a:p>
            <a:pPr marL="0" indent="0">
              <a:buNone/>
            </a:pPr>
            <a:r>
              <a:rPr lang="cs-CZ" dirty="0" err="1"/>
              <a:t>Cathédrale</a:t>
            </a:r>
            <a:r>
              <a:rPr lang="cs-CZ" dirty="0"/>
              <a:t> Saint </a:t>
            </a:r>
            <a:r>
              <a:rPr lang="cs-CZ" dirty="0" smtClean="0"/>
              <a:t>Michel		</a:t>
            </a:r>
            <a:r>
              <a:rPr lang="fr-FR" dirty="0"/>
              <a:t>La </a:t>
            </a:r>
            <a:r>
              <a:rPr lang="cs-CZ" dirty="0" err="1" smtClean="0"/>
              <a:t>maison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Pigeon</a:t>
            </a:r>
            <a:r>
              <a:rPr lang="fr-FR" dirty="0" smtClean="0"/>
              <a:t> </a:t>
            </a:r>
            <a:r>
              <a:rPr lang="cs-CZ" dirty="0" smtClean="0"/>
              <a:t>						</a:t>
            </a:r>
            <a:r>
              <a:rPr lang="cs-CZ" dirty="0" err="1" smtClean="0"/>
              <a:t>où</a:t>
            </a:r>
            <a:r>
              <a:rPr lang="fr-FR" dirty="0"/>
              <a:t> </a:t>
            </a:r>
            <a:r>
              <a:rPr lang="cs-CZ" dirty="0" err="1" smtClean="0"/>
              <a:t>habitait</a:t>
            </a:r>
            <a:r>
              <a:rPr lang="cs-CZ" dirty="0" smtClean="0"/>
              <a:t> Victor 						Hugo </a:t>
            </a:r>
            <a:r>
              <a:rPr lang="fr-FR" dirty="0" smtClean="0"/>
              <a:t>lors </a:t>
            </a:r>
            <a:r>
              <a:rPr lang="fr-FR" dirty="0"/>
              <a:t>de son exil </a:t>
            </a:r>
            <a:r>
              <a:rPr lang="cs-CZ" dirty="0" smtClean="0"/>
              <a:t>						</a:t>
            </a:r>
            <a:r>
              <a:rPr lang="fr-FR" dirty="0" smtClean="0"/>
              <a:t>à </a:t>
            </a:r>
            <a:r>
              <a:rPr lang="fr-FR" dirty="0"/>
              <a:t>Bruxelles en 1852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78795"/>
            <a:ext cx="3024336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9433" y="2348880"/>
            <a:ext cx="2253646" cy="3366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59832" y="5782444"/>
            <a:ext cx="4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9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499023" y="57824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10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457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18" y="1437019"/>
            <a:ext cx="2647034" cy="399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25244" y="54359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6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968" y="2183611"/>
            <a:ext cx="5024369" cy="2901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764704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Manneken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Pis				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				Grand-Place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de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Bruxelles</a:t>
            </a:r>
            <a:endParaRPr lang="cs-CZ" sz="24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5251266"/>
            <a:ext cx="7519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11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12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L´Atomium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3096344" cy="4709119"/>
          </a:xfrm>
        </p:spPr>
        <p:txBody>
          <a:bodyPr>
            <a:normAutofit/>
          </a:bodyPr>
          <a:lstStyle/>
          <a:p>
            <a:r>
              <a:rPr lang="fr-FR" dirty="0"/>
              <a:t>construit à l'occasion de </a:t>
            </a:r>
            <a:r>
              <a:rPr lang="fr-FR" dirty="0" smtClean="0"/>
              <a:t>l</a:t>
            </a:r>
            <a:r>
              <a:rPr lang="cs-CZ" dirty="0" smtClean="0"/>
              <a:t>´Expo 58</a:t>
            </a:r>
            <a:r>
              <a:rPr lang="fr-FR" dirty="0"/>
              <a:t>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fr-FR" dirty="0" smtClean="0"/>
              <a:t>représent</a:t>
            </a:r>
            <a:r>
              <a:rPr lang="cs-CZ" dirty="0" smtClean="0"/>
              <a:t>e</a:t>
            </a:r>
            <a:r>
              <a:rPr lang="fr-FR" dirty="0" smtClean="0"/>
              <a:t> </a:t>
            </a:r>
            <a:r>
              <a:rPr lang="fr-FR" dirty="0"/>
              <a:t>la </a:t>
            </a:r>
            <a:r>
              <a:rPr lang="cs-CZ" dirty="0" err="1" smtClean="0"/>
              <a:t>maille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cristal</a:t>
            </a:r>
            <a:r>
              <a:rPr lang="cs-CZ" dirty="0" smtClean="0"/>
              <a:t> de </a:t>
            </a:r>
            <a:r>
              <a:rPr lang="cs-CZ" dirty="0" err="1" smtClean="0"/>
              <a:t>fer</a:t>
            </a:r>
            <a:r>
              <a:rPr lang="fr-FR" dirty="0" smtClean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fr-FR" dirty="0" smtClean="0"/>
              <a:t>agrandie 165</a:t>
            </a:r>
            <a:r>
              <a:rPr lang="fr-FR" dirty="0"/>
              <a:t> </a:t>
            </a:r>
            <a:r>
              <a:rPr lang="cs-CZ" dirty="0" err="1" smtClean="0"/>
              <a:t>milliard</a:t>
            </a:r>
            <a:r>
              <a:rPr lang="fr-FR" dirty="0"/>
              <a:t> </a:t>
            </a:r>
            <a:r>
              <a:rPr lang="fr-FR" dirty="0" smtClean="0"/>
              <a:t>de fois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804" y="1628800"/>
            <a:ext cx="5472608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72400" y="580468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12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91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Gastronomie </a:t>
            </a:r>
            <a:r>
              <a:rPr lang="cs-CZ" dirty="0" err="1" smtClean="0"/>
              <a:t>belge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01064"/>
            <a:ext cx="5050904" cy="26922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la </a:t>
            </a:r>
            <a:r>
              <a:rPr lang="cs-CZ" dirty="0" err="1" smtClean="0"/>
              <a:t>carbonade</a:t>
            </a:r>
            <a:r>
              <a:rPr lang="cs-CZ" dirty="0" smtClean="0"/>
              <a:t> </a:t>
            </a:r>
            <a:r>
              <a:rPr lang="cs-CZ" dirty="0" err="1" smtClean="0"/>
              <a:t>flamande</a:t>
            </a:r>
            <a:r>
              <a:rPr lang="cs-CZ" dirty="0" smtClean="0"/>
              <a:t> – </a:t>
            </a:r>
            <a:r>
              <a:rPr lang="cs-CZ" dirty="0" err="1" smtClean="0"/>
              <a:t>boeuf</a:t>
            </a:r>
            <a:r>
              <a:rPr lang="cs-CZ" dirty="0" smtClean="0"/>
              <a:t> à la </a:t>
            </a:r>
            <a:r>
              <a:rPr lang="cs-CZ" dirty="0" err="1" smtClean="0"/>
              <a:t>bière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les </a:t>
            </a:r>
            <a:r>
              <a:rPr lang="cs-CZ" dirty="0" err="1" smtClean="0"/>
              <a:t>boudins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la </a:t>
            </a:r>
            <a:r>
              <a:rPr lang="cs-CZ" dirty="0" err="1" smtClean="0"/>
              <a:t>bière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chocolat</a:t>
            </a:r>
            <a:r>
              <a:rPr lang="cs-CZ" dirty="0" smtClean="0"/>
              <a:t>, les </a:t>
            </a:r>
            <a:r>
              <a:rPr lang="cs-CZ" dirty="0" err="1" smtClean="0"/>
              <a:t>pralines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03540"/>
            <a:ext cx="241705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39181" y="3031732"/>
            <a:ext cx="605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13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05096"/>
            <a:ext cx="2373117" cy="1563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64088" y="2968387"/>
            <a:ext cx="500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14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95268"/>
            <a:ext cx="2273829" cy="1705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884368" y="3109459"/>
            <a:ext cx="617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15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997" y="3555521"/>
            <a:ext cx="2567947" cy="1925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812360" y="5589240"/>
            <a:ext cx="620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16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1718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95570"/>
          </a:xfrm>
        </p:spPr>
        <p:txBody>
          <a:bodyPr/>
          <a:lstStyle/>
          <a:p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thématiques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348880"/>
            <a:ext cx="8928992" cy="3672407"/>
          </a:xfrm>
        </p:spPr>
        <p:txBody>
          <a:bodyPr numCol="2">
            <a:normAutofit fontScale="25000" lnSpcReduction="20000"/>
          </a:bodyPr>
          <a:lstStyle/>
          <a:p>
            <a:r>
              <a:rPr lang="cs-CZ" sz="6400" dirty="0" smtClean="0"/>
              <a:t>La </a:t>
            </a:r>
            <a:r>
              <a:rPr lang="cs-CZ" sz="6400" dirty="0" err="1" smtClean="0"/>
              <a:t>capitale</a:t>
            </a:r>
            <a:r>
              <a:rPr lang="cs-CZ" sz="6400" dirty="0" smtClean="0"/>
              <a:t>:</a:t>
            </a:r>
          </a:p>
          <a:p>
            <a:endParaRPr lang="cs-CZ" sz="6400" dirty="0"/>
          </a:p>
          <a:p>
            <a:pPr marL="0" indent="0">
              <a:buNone/>
            </a:pPr>
            <a:endParaRPr lang="cs-CZ" sz="6400" dirty="0" smtClean="0"/>
          </a:p>
          <a:p>
            <a:r>
              <a:rPr lang="cs-CZ" sz="6400" dirty="0" smtClean="0"/>
              <a:t>Les </a:t>
            </a:r>
            <a:r>
              <a:rPr lang="cs-CZ" sz="6400" dirty="0" err="1" smtClean="0"/>
              <a:t>langues</a:t>
            </a:r>
            <a:r>
              <a:rPr lang="cs-CZ" sz="6400" dirty="0" smtClean="0"/>
              <a:t> </a:t>
            </a:r>
            <a:r>
              <a:rPr lang="cs-CZ" sz="6400" dirty="0" err="1" smtClean="0"/>
              <a:t>parlées</a:t>
            </a:r>
            <a:r>
              <a:rPr lang="cs-CZ" sz="6400" dirty="0" smtClean="0"/>
              <a:t>:</a:t>
            </a:r>
          </a:p>
          <a:p>
            <a:pPr marL="0" indent="0">
              <a:buNone/>
            </a:pPr>
            <a:endParaRPr lang="cs-CZ" sz="6400" dirty="0" smtClean="0"/>
          </a:p>
          <a:p>
            <a:r>
              <a:rPr lang="cs-CZ" sz="6400" dirty="0" err="1"/>
              <a:t>Nom</a:t>
            </a:r>
            <a:r>
              <a:rPr lang="cs-CZ" sz="6400" dirty="0"/>
              <a:t> </a:t>
            </a:r>
            <a:r>
              <a:rPr lang="cs-CZ" sz="6400" dirty="0" err="1" smtClean="0"/>
              <a:t>officiel</a:t>
            </a:r>
            <a:r>
              <a:rPr lang="cs-CZ" sz="6400" dirty="0" smtClean="0"/>
              <a:t>:</a:t>
            </a:r>
          </a:p>
          <a:p>
            <a:pPr marL="0" indent="0">
              <a:buNone/>
            </a:pPr>
            <a:r>
              <a:rPr lang="cs-CZ" sz="6400" dirty="0" smtClean="0"/>
              <a:t>	</a:t>
            </a:r>
          </a:p>
          <a:p>
            <a:r>
              <a:rPr lang="cs-CZ" sz="6400" dirty="0" err="1" smtClean="0"/>
              <a:t>Population</a:t>
            </a:r>
            <a:r>
              <a:rPr lang="cs-CZ" sz="6400" dirty="0" smtClean="0"/>
              <a:t>:</a:t>
            </a:r>
          </a:p>
          <a:p>
            <a:pPr marL="0" indent="0">
              <a:buNone/>
            </a:pPr>
            <a:endParaRPr lang="cs-CZ" sz="6400" dirty="0" smtClean="0"/>
          </a:p>
          <a:p>
            <a:r>
              <a:rPr lang="cs-CZ" sz="6400" dirty="0" err="1"/>
              <a:t>Chef</a:t>
            </a:r>
            <a:r>
              <a:rPr lang="cs-CZ" sz="6400" dirty="0"/>
              <a:t> de </a:t>
            </a:r>
            <a:r>
              <a:rPr lang="cs-CZ" sz="6400" dirty="0" err="1"/>
              <a:t>l´Etat</a:t>
            </a:r>
            <a:r>
              <a:rPr lang="cs-CZ" sz="6400" dirty="0" smtClean="0"/>
              <a:t>:</a:t>
            </a:r>
          </a:p>
          <a:p>
            <a:pPr marL="0" indent="0">
              <a:buNone/>
            </a:pPr>
            <a:endParaRPr lang="cs-CZ" sz="6400" dirty="0" smtClean="0"/>
          </a:p>
          <a:p>
            <a:r>
              <a:rPr lang="cs-CZ" sz="6400" dirty="0" err="1" smtClean="0"/>
              <a:t>Pays</a:t>
            </a:r>
            <a:r>
              <a:rPr lang="cs-CZ" sz="6400" dirty="0" smtClean="0"/>
              <a:t> </a:t>
            </a:r>
            <a:r>
              <a:rPr lang="cs-CZ" sz="6400" dirty="0" err="1" smtClean="0"/>
              <a:t>voisins</a:t>
            </a:r>
            <a:r>
              <a:rPr lang="cs-CZ" sz="6400" dirty="0" smtClean="0"/>
              <a:t>:				</a:t>
            </a:r>
          </a:p>
          <a:p>
            <a:r>
              <a:rPr lang="cs-CZ" sz="6400" dirty="0" err="1" smtClean="0"/>
              <a:t>Villes</a:t>
            </a:r>
            <a:r>
              <a:rPr lang="cs-CZ" sz="6400" dirty="0" smtClean="0"/>
              <a:t> </a:t>
            </a:r>
            <a:r>
              <a:rPr lang="cs-CZ" sz="6400" dirty="0" err="1" smtClean="0"/>
              <a:t>importantes</a:t>
            </a:r>
            <a:r>
              <a:rPr lang="cs-CZ" sz="6400" dirty="0" smtClean="0"/>
              <a:t>:</a:t>
            </a:r>
          </a:p>
          <a:p>
            <a:pPr marL="0" indent="0">
              <a:buNone/>
            </a:pPr>
            <a:r>
              <a:rPr lang="cs-CZ" sz="6400" dirty="0" smtClean="0"/>
              <a:t> </a:t>
            </a:r>
          </a:p>
          <a:p>
            <a:pPr marL="0" indent="0">
              <a:buNone/>
            </a:pPr>
            <a:endParaRPr lang="cs-CZ" sz="6400" dirty="0" smtClean="0"/>
          </a:p>
          <a:p>
            <a:pPr marL="0" indent="0">
              <a:buNone/>
            </a:pPr>
            <a:endParaRPr lang="cs-CZ" sz="6400" dirty="0" smtClean="0"/>
          </a:p>
          <a:p>
            <a:r>
              <a:rPr lang="cs-CZ" sz="6400" dirty="0" err="1" smtClean="0"/>
              <a:t>Bruxelles</a:t>
            </a:r>
            <a:endParaRPr lang="cs-CZ" sz="6400" dirty="0" smtClean="0"/>
          </a:p>
          <a:p>
            <a:endParaRPr lang="cs-CZ" sz="6400" dirty="0"/>
          </a:p>
          <a:p>
            <a:endParaRPr lang="cs-CZ" sz="6400" dirty="0" smtClean="0"/>
          </a:p>
          <a:p>
            <a:r>
              <a:rPr lang="cs-CZ" sz="6400" dirty="0" err="1" smtClean="0"/>
              <a:t>le</a:t>
            </a:r>
            <a:r>
              <a:rPr lang="cs-CZ" sz="6400" dirty="0" smtClean="0"/>
              <a:t> </a:t>
            </a:r>
            <a:r>
              <a:rPr lang="cs-CZ" sz="6400" dirty="0" err="1" smtClean="0"/>
              <a:t>français</a:t>
            </a:r>
            <a:r>
              <a:rPr lang="cs-CZ" sz="6400" dirty="0" smtClean="0"/>
              <a:t>, </a:t>
            </a:r>
            <a:r>
              <a:rPr lang="cs-CZ" sz="6400" dirty="0" err="1" smtClean="0"/>
              <a:t>le</a:t>
            </a:r>
            <a:r>
              <a:rPr lang="cs-CZ" sz="6400" dirty="0" smtClean="0"/>
              <a:t> </a:t>
            </a:r>
            <a:r>
              <a:rPr lang="cs-CZ" sz="6400" dirty="0" err="1" smtClean="0"/>
              <a:t>néérlandais</a:t>
            </a:r>
            <a:r>
              <a:rPr lang="cs-CZ" sz="6400" dirty="0" smtClean="0"/>
              <a:t>, </a:t>
            </a:r>
            <a:r>
              <a:rPr lang="cs-CZ" sz="6400" dirty="0" err="1" smtClean="0"/>
              <a:t>l´allemand</a:t>
            </a:r>
            <a:endParaRPr lang="cs-CZ" sz="6400" dirty="0" smtClean="0"/>
          </a:p>
          <a:p>
            <a:endParaRPr lang="cs-CZ" sz="6400" dirty="0" smtClean="0"/>
          </a:p>
          <a:p>
            <a:r>
              <a:rPr lang="cs-CZ" sz="6400" dirty="0" err="1"/>
              <a:t>le</a:t>
            </a:r>
            <a:r>
              <a:rPr lang="cs-CZ" sz="6400" dirty="0"/>
              <a:t> </a:t>
            </a:r>
            <a:r>
              <a:rPr lang="cs-CZ" sz="6400" dirty="0" err="1"/>
              <a:t>Royaume</a:t>
            </a:r>
            <a:r>
              <a:rPr lang="cs-CZ" sz="6400" dirty="0"/>
              <a:t> de </a:t>
            </a:r>
            <a:r>
              <a:rPr lang="cs-CZ" sz="6400" dirty="0" err="1" smtClean="0"/>
              <a:t>Belgique</a:t>
            </a:r>
            <a:endParaRPr lang="cs-CZ" sz="6400" dirty="0" smtClean="0"/>
          </a:p>
          <a:p>
            <a:pPr marL="0" indent="0">
              <a:buNone/>
            </a:pPr>
            <a:endParaRPr lang="cs-CZ" sz="6400" dirty="0" smtClean="0"/>
          </a:p>
          <a:p>
            <a:r>
              <a:rPr lang="cs-CZ" sz="6400" dirty="0" smtClean="0"/>
              <a:t>11 </a:t>
            </a:r>
            <a:r>
              <a:rPr lang="cs-CZ" sz="6400" dirty="0" err="1" smtClean="0"/>
              <a:t>millions</a:t>
            </a:r>
            <a:endParaRPr lang="cs-CZ" sz="6400" dirty="0" smtClean="0"/>
          </a:p>
          <a:p>
            <a:pPr marL="0" indent="0">
              <a:buNone/>
            </a:pPr>
            <a:endParaRPr lang="cs-CZ" sz="6400" dirty="0" smtClean="0"/>
          </a:p>
          <a:p>
            <a:r>
              <a:rPr lang="cs-CZ" sz="6400" dirty="0" err="1"/>
              <a:t>Roi</a:t>
            </a:r>
            <a:r>
              <a:rPr lang="cs-CZ" sz="6400" dirty="0"/>
              <a:t> Albert </a:t>
            </a:r>
            <a:r>
              <a:rPr lang="cs-CZ" sz="6400" dirty="0" smtClean="0"/>
              <a:t>II</a:t>
            </a:r>
          </a:p>
          <a:p>
            <a:pPr marL="0" indent="0">
              <a:buNone/>
            </a:pPr>
            <a:endParaRPr lang="cs-CZ" sz="6400" dirty="0" smtClean="0"/>
          </a:p>
          <a:p>
            <a:r>
              <a:rPr lang="cs-CZ" sz="6400" dirty="0" err="1" smtClean="0"/>
              <a:t>Allemagne</a:t>
            </a:r>
            <a:r>
              <a:rPr lang="cs-CZ" sz="6400" dirty="0" smtClean="0"/>
              <a:t>, France, </a:t>
            </a:r>
            <a:r>
              <a:rPr lang="cs-CZ" sz="6400" dirty="0" err="1" smtClean="0"/>
              <a:t>Pays</a:t>
            </a:r>
            <a:r>
              <a:rPr lang="cs-CZ" sz="6400" dirty="0" smtClean="0"/>
              <a:t>-Bas, </a:t>
            </a:r>
            <a:r>
              <a:rPr lang="cs-CZ" sz="6400" dirty="0" err="1" smtClean="0"/>
              <a:t>Luxembourg</a:t>
            </a:r>
            <a:endParaRPr lang="cs-CZ" sz="6400" dirty="0"/>
          </a:p>
          <a:p>
            <a:r>
              <a:rPr lang="cs-CZ" sz="6400" dirty="0" err="1" smtClean="0"/>
              <a:t>Bruges</a:t>
            </a:r>
            <a:r>
              <a:rPr lang="cs-CZ" sz="6400" dirty="0" smtClean="0"/>
              <a:t>, </a:t>
            </a:r>
            <a:r>
              <a:rPr lang="cs-CZ" sz="6400" dirty="0" err="1" smtClean="0"/>
              <a:t>Anvers</a:t>
            </a:r>
            <a:r>
              <a:rPr lang="cs-CZ" sz="6400" dirty="0" smtClean="0"/>
              <a:t>, </a:t>
            </a:r>
            <a:r>
              <a:rPr lang="cs-CZ" sz="6400" dirty="0" err="1" smtClean="0"/>
              <a:t>Gand</a:t>
            </a:r>
            <a:endParaRPr lang="cs-CZ" sz="6400" dirty="0" smtClean="0"/>
          </a:p>
          <a:p>
            <a:endParaRPr lang="cs-CZ" sz="64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40768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Est-ce</a:t>
            </a:r>
            <a:r>
              <a:rPr lang="cs-CZ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que</a:t>
            </a:r>
            <a:r>
              <a:rPr lang="cs-CZ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vous </a:t>
            </a:r>
            <a:r>
              <a:rPr lang="cs-CZ" dirty="0" err="1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pouvez</a:t>
            </a:r>
            <a:r>
              <a:rPr lang="cs-CZ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donner</a:t>
            </a:r>
            <a:r>
              <a:rPr lang="cs-CZ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quelques</a:t>
            </a:r>
            <a:r>
              <a:rPr lang="cs-CZ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</a:t>
            </a:r>
            <a:r>
              <a:rPr lang="cs-CZ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informations</a:t>
            </a:r>
            <a:r>
              <a:rPr lang="cs-CZ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de base </a:t>
            </a:r>
            <a:r>
              <a:rPr lang="cs-CZ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sur</a:t>
            </a:r>
            <a:r>
              <a:rPr lang="cs-CZ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 la </a:t>
            </a:r>
            <a:r>
              <a:rPr lang="cs-CZ" dirty="0" err="1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Belgique</a:t>
            </a:r>
            <a:r>
              <a:rPr lang="cs-CZ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Bookman Old Style" pitchFamily="18" charset="0"/>
                <a:ea typeface="+mj-ea"/>
                <a:cs typeface="+mj-cs"/>
              </a:rPr>
              <a:t>?</a:t>
            </a:r>
            <a:endParaRPr lang="cs-CZ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Bookman Old Style" pitchFamily="18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284779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5656" y="1084436"/>
            <a:ext cx="5615905" cy="472472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47" name="TextovéPole 3"/>
          <p:cNvSpPr txBox="1">
            <a:spLocks noChangeArrowheads="1"/>
          </p:cNvSpPr>
          <p:nvPr/>
        </p:nvSpPr>
        <p:spPr bwMode="auto">
          <a:xfrm>
            <a:off x="6588224" y="5919272"/>
            <a:ext cx="43177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cs-CZ" dirty="0"/>
              <a:t>2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96702" y="1172115"/>
            <a:ext cx="1223963" cy="36036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267744" y="4793988"/>
            <a:ext cx="1223962" cy="3603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07645" y="3212976"/>
            <a:ext cx="1223962" cy="9366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404664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Quelles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sont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les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régions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de la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Belgique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4235553142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96752"/>
          </a:xfrm>
        </p:spPr>
        <p:txBody>
          <a:bodyPr/>
          <a:lstStyle/>
          <a:p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monuments</a:t>
            </a:r>
            <a:r>
              <a:rPr lang="cs-CZ" dirty="0" smtClean="0"/>
              <a:t> on </a:t>
            </a:r>
            <a:r>
              <a:rPr lang="cs-CZ" dirty="0" err="1" smtClean="0"/>
              <a:t>peut</a:t>
            </a:r>
            <a:r>
              <a:rPr lang="cs-CZ" dirty="0" smtClean="0"/>
              <a:t> </a:t>
            </a:r>
            <a:r>
              <a:rPr lang="cs-CZ" dirty="0" err="1" smtClean="0"/>
              <a:t>admirer</a:t>
            </a:r>
            <a:r>
              <a:rPr lang="cs-CZ" dirty="0" smtClean="0"/>
              <a:t> à </a:t>
            </a:r>
            <a:r>
              <a:rPr lang="cs-CZ" dirty="0" err="1" smtClean="0"/>
              <a:t>Bruxelles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2643759" cy="399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566124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6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921" y="1557561"/>
            <a:ext cx="5090984" cy="3815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00392" y="5517232"/>
            <a:ext cx="572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12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74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57166"/>
            <a:ext cx="9144000" cy="839586"/>
          </a:xfrm>
        </p:spPr>
        <p:txBody>
          <a:bodyPr/>
          <a:lstStyle/>
          <a:p>
            <a:r>
              <a:rPr lang="cs-CZ" dirty="0" err="1"/>
              <a:t>Quels</a:t>
            </a:r>
            <a:r>
              <a:rPr lang="cs-CZ" dirty="0"/>
              <a:t> </a:t>
            </a:r>
            <a:r>
              <a:rPr lang="cs-CZ" dirty="0" err="1"/>
              <a:t>monuments</a:t>
            </a:r>
            <a:r>
              <a:rPr lang="cs-CZ" dirty="0"/>
              <a:t> on </a:t>
            </a:r>
            <a:r>
              <a:rPr lang="cs-CZ" dirty="0" err="1"/>
              <a:t>peut</a:t>
            </a:r>
            <a:r>
              <a:rPr lang="cs-CZ" dirty="0"/>
              <a:t> </a:t>
            </a:r>
            <a:r>
              <a:rPr lang="cs-CZ" dirty="0" err="1"/>
              <a:t>admirer</a:t>
            </a:r>
            <a:r>
              <a:rPr lang="cs-CZ" dirty="0"/>
              <a:t> à </a:t>
            </a:r>
            <a:r>
              <a:rPr lang="cs-CZ" dirty="0" err="1"/>
              <a:t>Bruxelles</a:t>
            </a:r>
            <a:r>
              <a:rPr lang="cs-CZ" dirty="0"/>
              <a:t>?</a:t>
            </a:r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1"/>
            <a:ext cx="4956509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4571836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8</a:t>
            </a: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54" y="1277881"/>
            <a:ext cx="2451100" cy="3687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738298" y="504453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7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671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57166"/>
            <a:ext cx="9144000" cy="839586"/>
          </a:xfrm>
        </p:spPr>
        <p:txBody>
          <a:bodyPr/>
          <a:lstStyle/>
          <a:p>
            <a:r>
              <a:rPr lang="cs-CZ" dirty="0" err="1"/>
              <a:t>Quels</a:t>
            </a:r>
            <a:r>
              <a:rPr lang="cs-CZ" dirty="0"/>
              <a:t> </a:t>
            </a:r>
            <a:r>
              <a:rPr lang="cs-CZ" dirty="0" err="1"/>
              <a:t>monuments</a:t>
            </a:r>
            <a:r>
              <a:rPr lang="cs-CZ" dirty="0"/>
              <a:t> on </a:t>
            </a:r>
            <a:r>
              <a:rPr lang="cs-CZ" dirty="0" err="1"/>
              <a:t>peut</a:t>
            </a:r>
            <a:r>
              <a:rPr lang="cs-CZ" dirty="0"/>
              <a:t> </a:t>
            </a:r>
            <a:r>
              <a:rPr lang="cs-CZ" dirty="0" err="1"/>
              <a:t>admirer</a:t>
            </a:r>
            <a:r>
              <a:rPr lang="cs-CZ" dirty="0"/>
              <a:t> à </a:t>
            </a:r>
            <a:r>
              <a:rPr lang="cs-CZ" dirty="0" err="1"/>
              <a:t>Bruxelles</a:t>
            </a:r>
            <a:r>
              <a:rPr lang="cs-CZ" dirty="0"/>
              <a:t>?</a:t>
            </a:r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2662363" cy="399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55892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9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88840"/>
            <a:ext cx="5022850" cy="290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172400" y="50851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11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70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thématiques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5040559"/>
          </a:xfrm>
        </p:spPr>
        <p:txBody>
          <a:bodyPr>
            <a:normAutofit fontScale="92500"/>
          </a:bodyPr>
          <a:lstStyle/>
          <a:p>
            <a:r>
              <a:rPr lang="cs-CZ" dirty="0" err="1"/>
              <a:t>Quand</a:t>
            </a:r>
            <a:r>
              <a:rPr lang="cs-CZ" dirty="0"/>
              <a:t> </a:t>
            </a:r>
            <a:r>
              <a:rPr lang="cs-CZ" dirty="0" err="1"/>
              <a:t>est-ce</a:t>
            </a:r>
            <a:r>
              <a:rPr lang="cs-CZ" dirty="0"/>
              <a:t> </a:t>
            </a:r>
            <a:r>
              <a:rPr lang="cs-CZ" dirty="0" err="1"/>
              <a:t>que</a:t>
            </a:r>
            <a:r>
              <a:rPr lang="cs-CZ" dirty="0"/>
              <a:t> </a:t>
            </a:r>
            <a:r>
              <a:rPr lang="cs-CZ" dirty="0" err="1"/>
              <a:t>s´est</a:t>
            </a:r>
            <a:r>
              <a:rPr lang="cs-CZ" dirty="0"/>
              <a:t> passé la </a:t>
            </a:r>
            <a:r>
              <a:rPr lang="cs-CZ" dirty="0" err="1"/>
              <a:t>bataille</a:t>
            </a:r>
            <a:r>
              <a:rPr lang="cs-CZ" dirty="0"/>
              <a:t> de Waterloo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 smtClean="0"/>
              <a:t>Pourquoi</a:t>
            </a:r>
            <a:r>
              <a:rPr lang="cs-CZ" dirty="0" smtClean="0"/>
              <a:t> </a:t>
            </a:r>
            <a:r>
              <a:rPr lang="cs-CZ" dirty="0" err="1"/>
              <a:t>Bruxelles</a:t>
            </a:r>
            <a:r>
              <a:rPr lang="cs-CZ" dirty="0"/>
              <a:t> </a:t>
            </a:r>
            <a:r>
              <a:rPr lang="cs-CZ" dirty="0" err="1"/>
              <a:t>est-il</a:t>
            </a:r>
            <a:r>
              <a:rPr lang="cs-CZ" dirty="0"/>
              <a:t> </a:t>
            </a:r>
            <a:r>
              <a:rPr lang="cs-CZ" dirty="0" err="1"/>
              <a:t>important</a:t>
            </a:r>
            <a:r>
              <a:rPr lang="cs-CZ" dirty="0"/>
              <a:t> </a:t>
            </a:r>
            <a:r>
              <a:rPr lang="cs-CZ" dirty="0" err="1"/>
              <a:t>pour</a:t>
            </a:r>
            <a:r>
              <a:rPr lang="cs-CZ" dirty="0"/>
              <a:t> la </a:t>
            </a:r>
            <a:r>
              <a:rPr lang="cs-CZ" dirty="0" err="1"/>
              <a:t>politique</a:t>
            </a:r>
            <a:r>
              <a:rPr lang="cs-CZ" dirty="0"/>
              <a:t> </a:t>
            </a:r>
            <a:r>
              <a:rPr lang="cs-CZ" dirty="0" err="1"/>
              <a:t>européenne</a:t>
            </a:r>
            <a:r>
              <a:rPr lang="cs-CZ" dirty="0"/>
              <a:t> et </a:t>
            </a:r>
            <a:r>
              <a:rPr lang="cs-CZ" dirty="0" err="1"/>
              <a:t>mondiale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Quelles</a:t>
            </a:r>
            <a:r>
              <a:rPr lang="cs-CZ" dirty="0"/>
              <a:t> </a:t>
            </a:r>
            <a:r>
              <a:rPr lang="cs-CZ" dirty="0" err="1"/>
              <a:t>sont</a:t>
            </a:r>
            <a:r>
              <a:rPr lang="cs-CZ" dirty="0"/>
              <a:t> les </a:t>
            </a:r>
            <a:r>
              <a:rPr lang="cs-CZ" dirty="0" err="1"/>
              <a:t>spécialités</a:t>
            </a:r>
            <a:r>
              <a:rPr lang="cs-CZ" dirty="0"/>
              <a:t> </a:t>
            </a:r>
            <a:r>
              <a:rPr lang="cs-CZ" dirty="0" err="1" smtClean="0"/>
              <a:t>gastronomiques</a:t>
            </a:r>
            <a:r>
              <a:rPr lang="cs-CZ" dirty="0" smtClean="0"/>
              <a:t> </a:t>
            </a:r>
            <a:r>
              <a:rPr lang="cs-CZ" dirty="0" err="1" smtClean="0"/>
              <a:t>belges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/>
              <a:t>Quels</a:t>
            </a:r>
            <a:r>
              <a:rPr lang="cs-CZ" dirty="0"/>
              <a:t> </a:t>
            </a:r>
            <a:r>
              <a:rPr lang="cs-CZ" dirty="0" err="1"/>
              <a:t>sont</a:t>
            </a:r>
            <a:r>
              <a:rPr lang="cs-CZ" dirty="0"/>
              <a:t> les </a:t>
            </a:r>
            <a:r>
              <a:rPr lang="cs-CZ" dirty="0" err="1"/>
              <a:t>avantages</a:t>
            </a:r>
            <a:r>
              <a:rPr lang="cs-CZ" dirty="0"/>
              <a:t> et les </a:t>
            </a:r>
            <a:r>
              <a:rPr lang="cs-CZ" dirty="0" err="1"/>
              <a:t>inconvénients</a:t>
            </a:r>
            <a:r>
              <a:rPr lang="cs-CZ" dirty="0"/>
              <a:t> de la </a:t>
            </a:r>
            <a:r>
              <a:rPr lang="cs-CZ" dirty="0" err="1"/>
              <a:t>vie</a:t>
            </a:r>
            <a:r>
              <a:rPr lang="cs-CZ" dirty="0"/>
              <a:t> </a:t>
            </a:r>
            <a:r>
              <a:rPr lang="cs-CZ" dirty="0" err="1"/>
              <a:t>dans</a:t>
            </a:r>
            <a:r>
              <a:rPr lang="cs-CZ" dirty="0"/>
              <a:t> </a:t>
            </a:r>
            <a:r>
              <a:rPr lang="cs-CZ" dirty="0" err="1"/>
              <a:t>un</a:t>
            </a:r>
            <a:r>
              <a:rPr lang="cs-CZ" dirty="0"/>
              <a:t> </a:t>
            </a:r>
            <a:r>
              <a:rPr lang="cs-CZ" dirty="0" err="1"/>
              <a:t>tout</a:t>
            </a:r>
            <a:r>
              <a:rPr lang="cs-CZ" dirty="0"/>
              <a:t> petit </a:t>
            </a:r>
            <a:r>
              <a:rPr lang="cs-CZ" dirty="0" err="1"/>
              <a:t>pays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les </a:t>
            </a:r>
            <a:r>
              <a:rPr lang="cs-CZ" dirty="0" err="1" smtClean="0"/>
              <a:t>points</a:t>
            </a:r>
            <a:r>
              <a:rPr lang="cs-CZ" dirty="0" smtClean="0"/>
              <a:t> </a:t>
            </a:r>
            <a:r>
              <a:rPr lang="cs-CZ" dirty="0" err="1" smtClean="0"/>
              <a:t>communs</a:t>
            </a:r>
            <a:r>
              <a:rPr lang="cs-CZ" dirty="0" smtClean="0"/>
              <a:t>/</a:t>
            </a:r>
            <a:r>
              <a:rPr lang="cs-CZ" dirty="0" err="1" smtClean="0"/>
              <a:t>différents</a:t>
            </a:r>
            <a:r>
              <a:rPr lang="cs-CZ" dirty="0" smtClean="0"/>
              <a:t> de la </a:t>
            </a:r>
            <a:r>
              <a:rPr lang="cs-CZ" dirty="0" err="1" smtClean="0"/>
              <a:t>République</a:t>
            </a:r>
            <a:r>
              <a:rPr lang="cs-CZ" dirty="0" smtClean="0"/>
              <a:t> </a:t>
            </a:r>
            <a:r>
              <a:rPr lang="cs-CZ" dirty="0" err="1" smtClean="0"/>
              <a:t>tchèque</a:t>
            </a:r>
            <a:r>
              <a:rPr lang="cs-CZ" dirty="0" smtClean="0"/>
              <a:t> et la </a:t>
            </a:r>
            <a:r>
              <a:rPr lang="cs-CZ" dirty="0" err="1" smtClean="0"/>
              <a:t>Belgique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4210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40242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 smtClean="0"/>
              <a:t>Obrázek č. 1</a:t>
            </a:r>
          </a:p>
          <a:p>
            <a:pPr marL="0" indent="0">
              <a:buNone/>
            </a:pPr>
            <a:r>
              <a:rPr lang="cs-CZ" dirty="0" smtClean="0"/>
              <a:t>„AUTOR </a:t>
            </a:r>
            <a:r>
              <a:rPr lang="cs-CZ" dirty="0"/>
              <a:t>NEUVEDEN“.. </a:t>
            </a:r>
            <a:r>
              <a:rPr lang="cs-CZ" i="1" dirty="0"/>
              <a:t>wikipedia.org</a:t>
            </a:r>
            <a:r>
              <a:rPr lang="cs-CZ" dirty="0"/>
              <a:t> [online]. [cit. 2.9.2012]. Dostupný na WWW: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fr.wikipedia.org/wiki/Fichier:Flag_of_Belgium.svg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Obrázek č. 2</a:t>
            </a:r>
          </a:p>
          <a:p>
            <a:pPr marL="0" indent="0">
              <a:buNone/>
            </a:pPr>
            <a:r>
              <a:rPr lang="cs-CZ" dirty="0" smtClean="0"/>
              <a:t>„AUTOR </a:t>
            </a:r>
            <a:r>
              <a:rPr lang="cs-CZ" dirty="0"/>
              <a:t>NEUVEDEN“.. </a:t>
            </a:r>
            <a:r>
              <a:rPr lang="cs-CZ" i="1" dirty="0"/>
              <a:t>wikipedia.org</a:t>
            </a:r>
            <a:r>
              <a:rPr lang="cs-CZ" dirty="0"/>
              <a:t> [online]. [cit. 2.9.2012]. Dostupný na WWW:                                                                      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fr.wikipedia.org/wiki/Fichier:Belgique_r%C3%A9gionale.png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Obrázek č. 3</a:t>
            </a:r>
          </a:p>
          <a:p>
            <a:pPr marL="0" indent="0">
              <a:buNone/>
            </a:pPr>
            <a:r>
              <a:rPr lang="cs-CZ" dirty="0"/>
              <a:t>"AUTOR NEUVEDEN". </a:t>
            </a:r>
            <a:r>
              <a:rPr lang="cs-CZ" i="1" dirty="0"/>
              <a:t>wikipedia.org</a:t>
            </a:r>
            <a:r>
              <a:rPr lang="cs-CZ" dirty="0"/>
              <a:t> [online]. [cit. 2.9.2012]. Dostupný na WWW: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fr.wikipedia.org/wiki/Fichier:Be-map-fr.png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Obrázek č. 4</a:t>
            </a:r>
          </a:p>
          <a:p>
            <a:pPr marL="0" indent="0">
              <a:buNone/>
            </a:pPr>
            <a:r>
              <a:rPr lang="cs-CZ" dirty="0"/>
              <a:t>USER:VERDY P, USER:-XFI-, USER:PADDU, USER:NIGHTSTALLION, USER:FUNAKOSHI, USER:JELTZ, USER:DBENBENN, USER:ZSCOUT370. </a:t>
            </a:r>
            <a:r>
              <a:rPr lang="cs-CZ" i="1" dirty="0"/>
              <a:t>wikipedia.org</a:t>
            </a:r>
            <a:r>
              <a:rPr lang="cs-CZ" dirty="0"/>
              <a:t> [online]. [cit. 2.9.2012]. Dostupný </a:t>
            </a:r>
            <a:r>
              <a:rPr lang="cs-CZ" dirty="0" smtClean="0"/>
              <a:t>na WWW: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cs.wikipedia.org/wiki/Soubor:Flag_of_Europe.svg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Obrázek č. 5</a:t>
            </a:r>
          </a:p>
          <a:p>
            <a:pPr marL="0" indent="0">
              <a:buNone/>
            </a:pPr>
            <a:r>
              <a:rPr lang="cs-CZ" dirty="0"/>
              <a:t>NATO. </a:t>
            </a:r>
            <a:r>
              <a:rPr lang="cs-CZ" i="1" dirty="0"/>
              <a:t>wikipedia.org</a:t>
            </a:r>
            <a:r>
              <a:rPr lang="cs-CZ" dirty="0"/>
              <a:t> [online]. [cit. 2.9.2012]. Dostupný na WWW</a:t>
            </a:r>
            <a:r>
              <a:rPr lang="cs-CZ" dirty="0" smtClean="0"/>
              <a:t>: </a:t>
            </a:r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://fr.wikipedia.org/wiki/</a:t>
            </a:r>
            <a:r>
              <a:rPr lang="cs-CZ" dirty="0" err="1">
                <a:hlinkClick r:id="rId6"/>
              </a:rPr>
              <a:t>Fichier:Flag_of_NATO.svg</a:t>
            </a:r>
            <a:r>
              <a:rPr lang="cs-CZ" dirty="0" smtClean="0"/>
              <a:t>&gt;</a:t>
            </a:r>
          </a:p>
          <a:p>
            <a:pPr marL="0" indent="0">
              <a:buNone/>
            </a:pPr>
            <a:r>
              <a:rPr lang="cs-CZ" dirty="0" smtClean="0"/>
              <a:t>Obrázek č. 6</a:t>
            </a:r>
          </a:p>
          <a:p>
            <a:pPr marL="0" indent="0">
              <a:buNone/>
            </a:pPr>
            <a:r>
              <a:rPr lang="cs-CZ" dirty="0"/>
              <a:t>MYRABELLA. </a:t>
            </a:r>
            <a:r>
              <a:rPr lang="cs-CZ" i="1" dirty="0" err="1"/>
              <a:t>Wikipedia</a:t>
            </a:r>
            <a:r>
              <a:rPr lang="cs-CZ" dirty="0"/>
              <a:t> [online]. [cit. 28.9.2012]. Dostupný na WWW: </a:t>
            </a:r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fr.wikipedia.org/wiki/Fichier:Bruxelles_Manneken_Pis.jpg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Obrázek č. 7</a:t>
            </a:r>
          </a:p>
          <a:p>
            <a:pPr marL="0" indent="0">
              <a:buNone/>
            </a:pPr>
            <a:r>
              <a:rPr lang="cs-CZ" dirty="0"/>
              <a:t>VIATOUR, </a:t>
            </a:r>
            <a:r>
              <a:rPr lang="cs-CZ" dirty="0" err="1"/>
              <a:t>Luc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28.9.2012]. Dostupný na WWW: </a:t>
            </a:r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fr.wikipedia.org/wiki/Fichier:Luc_Viatour_Hotel_de_ville_Bruxelles_1.JPG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Obrázek č. 8</a:t>
            </a:r>
          </a:p>
          <a:p>
            <a:pPr marL="0" indent="0">
              <a:buNone/>
            </a:pPr>
            <a:r>
              <a:rPr lang="cs-CZ" dirty="0"/>
              <a:t>AUTOR NEUVEDEN. </a:t>
            </a:r>
            <a:r>
              <a:rPr lang="cs-CZ" i="1" dirty="0" err="1"/>
              <a:t>Wikipedia</a:t>
            </a:r>
            <a:r>
              <a:rPr lang="cs-CZ" dirty="0"/>
              <a:t> [online]. [cit. 28.9.2012]. Dostupný na WWW: </a:t>
            </a:r>
            <a:r>
              <a:rPr lang="cs-CZ" dirty="0" smtClean="0">
                <a:hlinkClick r:id="rId9"/>
              </a:rPr>
              <a:t>http</a:t>
            </a:r>
            <a:r>
              <a:rPr lang="cs-CZ" dirty="0">
                <a:hlinkClick r:id="rId9"/>
              </a:rPr>
              <a:t>://</a:t>
            </a:r>
            <a:r>
              <a:rPr lang="cs-CZ" dirty="0" smtClean="0">
                <a:hlinkClick r:id="rId9"/>
              </a:rPr>
              <a:t>fr.wikipedia.org/wiki/Fichier:Brussel_Koninklijk_Paleis.jpg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850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856984" cy="4330417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Obrázek č. 9</a:t>
            </a:r>
          </a:p>
          <a:p>
            <a:pPr marL="0" lvl="0" indent="0">
              <a:buNone/>
            </a:pP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VIATOUR, </a:t>
            </a:r>
            <a:r>
              <a:rPr lang="cs-CZ" sz="1200" dirty="0" err="1">
                <a:solidFill>
                  <a:srgbClr val="2F5897">
                    <a:lumMod val="50000"/>
                  </a:srgbClr>
                </a:solidFill>
              </a:rPr>
              <a:t>Luc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. </a:t>
            </a:r>
            <a:r>
              <a:rPr lang="cs-CZ" sz="1200" i="1" dirty="0" err="1">
                <a:solidFill>
                  <a:srgbClr val="2F5897">
                    <a:lumMod val="50000"/>
                  </a:srgbClr>
                </a:solidFill>
              </a:rPr>
              <a:t>Wikipedia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 [online]. [cit. 28.9.2012]. Dostupný na WWW: </a:t>
            </a: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  <a:hlinkClick r:id="rId2"/>
              </a:rPr>
              <a:t>http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  <a:hlinkClick r:id="rId2"/>
              </a:rPr>
              <a:t>://</a:t>
            </a: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  <a:hlinkClick r:id="rId2"/>
              </a:rPr>
              <a:t>fr.wikipedia.org/wiki/Fichier:Luc_Viatour_Bruxelles_Catedrale_ST-Michel.JPG</a:t>
            </a:r>
            <a:endParaRPr lang="cs-CZ" sz="12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Obrázek č. 10</a:t>
            </a:r>
          </a:p>
          <a:p>
            <a:pPr marL="0" lvl="0" indent="0">
              <a:buNone/>
            </a:pP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EMDEE. </a:t>
            </a:r>
            <a:r>
              <a:rPr lang="cs-CZ" sz="1200" i="1" dirty="0" err="1">
                <a:solidFill>
                  <a:srgbClr val="2F5897">
                    <a:lumMod val="50000"/>
                  </a:srgbClr>
                </a:solidFill>
              </a:rPr>
              <a:t>Wikipedia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 [online]. [cit. 28.9.2012]. Dostupný na WWW: </a:t>
            </a: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  <a:hlinkClick r:id="rId3"/>
              </a:rPr>
              <a:t>http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  <a:hlinkClick r:id="rId3"/>
              </a:rPr>
              <a:t>://fr.wikipedia.org/wiki/Fichier:Maison_du_Pigeon_-_</a:t>
            </a: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  <a:hlinkClick r:id="rId3"/>
              </a:rPr>
              <a:t>01.JPG</a:t>
            </a:r>
            <a:endParaRPr lang="cs-CZ" sz="12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Obrázek č. 11</a:t>
            </a:r>
          </a:p>
          <a:p>
            <a:pPr marL="0" lvl="0" indent="0">
              <a:buNone/>
            </a:pP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ANDRÉ, </a:t>
            </a:r>
            <a:r>
              <a:rPr lang="cs-CZ" sz="1200" dirty="0" err="1">
                <a:solidFill>
                  <a:srgbClr val="2F5897">
                    <a:lumMod val="50000"/>
                  </a:srgbClr>
                </a:solidFill>
              </a:rPr>
              <a:t>Étienne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. </a:t>
            </a:r>
            <a:r>
              <a:rPr lang="cs-CZ" sz="1200" i="1" dirty="0" err="1">
                <a:solidFill>
                  <a:srgbClr val="2F5897">
                    <a:lumMod val="50000"/>
                  </a:srgbClr>
                </a:solidFill>
              </a:rPr>
              <a:t>Wikipedia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 [online]. [cit. 28.9.2012]. Dostupný na WWW: </a:t>
            </a: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  <a:hlinkClick r:id="rId4"/>
              </a:rPr>
              <a:t>http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  <a:hlinkClick r:id="rId4"/>
              </a:rPr>
              <a:t>://</a:t>
            </a: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  <a:hlinkClick r:id="rId4"/>
              </a:rPr>
              <a:t>fr.wikipedia.org/wiki/Fichier:2007-02-27_Bruxelles_Grand_place.jpg</a:t>
            </a:r>
            <a:endParaRPr lang="cs-CZ" sz="12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Obrázek č. 12</a:t>
            </a:r>
          </a:p>
          <a:p>
            <a:pPr marL="0" lvl="0" indent="0">
              <a:buNone/>
            </a:pP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CHEMIKER. </a:t>
            </a:r>
            <a:r>
              <a:rPr lang="cs-CZ" sz="1200" i="1" dirty="0" err="1">
                <a:solidFill>
                  <a:srgbClr val="2F5897">
                    <a:lumMod val="50000"/>
                  </a:srgbClr>
                </a:solidFill>
              </a:rPr>
              <a:t>Wikipedia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 [online]. [cit. 28.9.2012]. Dostupný na WWW: </a:t>
            </a: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  <a:hlinkClick r:id="rId5"/>
              </a:rPr>
              <a:t>http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  <a:hlinkClick r:id="rId5"/>
              </a:rPr>
              <a:t>://</a:t>
            </a: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  <a:hlinkClick r:id="rId5"/>
              </a:rPr>
              <a:t>fr.wikipedia.org/wiki/Fichier:Minimundus117.jpg</a:t>
            </a:r>
            <a:endParaRPr lang="cs-CZ" sz="12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2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</a:rPr>
              <a:t>Obrázek č. 13</a:t>
            </a:r>
          </a:p>
          <a:p>
            <a:pPr marL="0" lvl="0" indent="0">
              <a:buNone/>
            </a:pPr>
            <a:r>
              <a:rPr lang="cs-CZ" sz="1200" dirty="0"/>
              <a:t>BEAUMADIER, </a:t>
            </a:r>
            <a:r>
              <a:rPr lang="cs-CZ" sz="1200" dirty="0" err="1"/>
              <a:t>Jiel</a:t>
            </a:r>
            <a:r>
              <a:rPr lang="cs-CZ" sz="1200" dirty="0"/>
              <a:t>. </a:t>
            </a:r>
            <a:r>
              <a:rPr lang="cs-CZ" sz="1200" i="1" dirty="0" err="1"/>
              <a:t>Wikipedia</a:t>
            </a:r>
            <a:r>
              <a:rPr lang="cs-CZ" sz="1200" dirty="0"/>
              <a:t> [online]. [cit. 28.9.2012]. Dostupný na WWW: </a:t>
            </a:r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</a:t>
            </a:r>
            <a:r>
              <a:rPr lang="cs-CZ" sz="1200" dirty="0" smtClean="0">
                <a:hlinkClick r:id="rId6"/>
              </a:rPr>
              <a:t>fr.wikipedia.org/wiki/Fichier:Jielbeaumadier_carbonade_flamande_2010.jpg</a:t>
            </a:r>
            <a:endParaRPr lang="cs-CZ" sz="1200" dirty="0" smtClean="0"/>
          </a:p>
          <a:p>
            <a:pPr marL="0" lvl="0" indent="0">
              <a:buNone/>
            </a:pPr>
            <a:endParaRPr lang="cs-CZ" sz="1200" dirty="0" smtClean="0"/>
          </a:p>
          <a:p>
            <a:pPr marL="0" lvl="0" indent="0">
              <a:buNone/>
            </a:pPr>
            <a:r>
              <a:rPr lang="cs-CZ" sz="1200" dirty="0" smtClean="0">
                <a:solidFill>
                  <a:srgbClr val="2F5897">
                    <a:lumMod val="50000"/>
                  </a:srgbClr>
                </a:solidFill>
              </a:rPr>
              <a:t>Obrázek č. 14</a:t>
            </a:r>
          </a:p>
          <a:p>
            <a:pPr marL="0" lvl="0" indent="0">
              <a:buNone/>
            </a:pPr>
            <a:r>
              <a:rPr lang="cs-CZ" sz="1200" dirty="0"/>
              <a:t>M0TTY. </a:t>
            </a:r>
            <a:r>
              <a:rPr lang="cs-CZ" sz="1200" i="1" dirty="0" err="1"/>
              <a:t>Wikipedia</a:t>
            </a:r>
            <a:r>
              <a:rPr lang="cs-CZ" sz="1200" dirty="0"/>
              <a:t> [online]. [cit. 28.9.2012]. Dostupný na WWW: </a:t>
            </a: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</a:t>
            </a:r>
            <a:r>
              <a:rPr lang="cs-CZ" sz="1200" dirty="0" smtClean="0">
                <a:hlinkClick r:id="rId7"/>
              </a:rPr>
              <a:t>fr.wikipedia.org/wiki/Fichier:Vari%C3%A9t%C3%A9s_de_boudins_sur_une_assiette.jpg</a:t>
            </a:r>
            <a:endParaRPr lang="cs-CZ" sz="1200" dirty="0" smtClean="0"/>
          </a:p>
          <a:p>
            <a:pPr marL="0" lvl="0" indent="0">
              <a:buNone/>
            </a:pPr>
            <a:endParaRPr lang="cs-CZ" sz="1200" dirty="0" smtClean="0"/>
          </a:p>
          <a:p>
            <a:pPr marL="0" lvl="0" indent="0">
              <a:buNone/>
            </a:pPr>
            <a:r>
              <a:rPr lang="cs-CZ" sz="1200" dirty="0" smtClean="0"/>
              <a:t>Obrázek č. 15</a:t>
            </a:r>
          </a:p>
          <a:p>
            <a:pPr marL="0" lvl="0" indent="0">
              <a:buNone/>
            </a:pPr>
            <a:r>
              <a:rPr lang="cs-CZ" sz="1200" dirty="0" smtClean="0"/>
              <a:t>AUTOR NEUVEDEN</a:t>
            </a:r>
            <a:r>
              <a:rPr lang="cs-CZ" sz="1200" dirty="0"/>
              <a:t>. </a:t>
            </a:r>
            <a:r>
              <a:rPr lang="cs-CZ" sz="1200" i="1" dirty="0" err="1"/>
              <a:t>Wikipedia</a:t>
            </a:r>
            <a:r>
              <a:rPr lang="cs-CZ" sz="1200" dirty="0"/>
              <a:t> [online]. [cit. 28.9.2012]. Dostupný na WWW: </a:t>
            </a:r>
            <a:r>
              <a:rPr lang="cs-CZ" sz="1200" dirty="0" smtClean="0">
                <a:hlinkClick r:id="rId8"/>
              </a:rPr>
              <a:t>http</a:t>
            </a:r>
            <a:r>
              <a:rPr lang="cs-CZ" sz="1200" dirty="0">
                <a:hlinkClick r:id="rId8"/>
              </a:rPr>
              <a:t>://</a:t>
            </a:r>
            <a:r>
              <a:rPr lang="cs-CZ" sz="1200" dirty="0" smtClean="0">
                <a:hlinkClick r:id="rId8"/>
              </a:rPr>
              <a:t>fr.wikipedia.org/wiki/Fichier:Biere_Duvel.jpg</a:t>
            </a:r>
            <a:endParaRPr lang="cs-CZ" sz="1200" dirty="0" smtClean="0"/>
          </a:p>
          <a:p>
            <a:pPr marL="0" lvl="0" indent="0">
              <a:buNone/>
            </a:pPr>
            <a:endParaRPr lang="cs-CZ" sz="1200" dirty="0" smtClean="0"/>
          </a:p>
          <a:p>
            <a:pPr marL="0" lvl="0" indent="0">
              <a:buNone/>
            </a:pPr>
            <a:r>
              <a:rPr lang="cs-CZ" sz="1200" dirty="0" smtClean="0"/>
              <a:t>Obrázek č. 16</a:t>
            </a:r>
          </a:p>
          <a:p>
            <a:pPr marL="0" lvl="0" indent="0">
              <a:buNone/>
            </a:pPr>
            <a:r>
              <a:rPr lang="cs-CZ" sz="1200" dirty="0"/>
              <a:t>FRANK WOUTERS DE ANTWERPEN, BELGIUM. </a:t>
            </a:r>
            <a:r>
              <a:rPr lang="cs-CZ" sz="1200" i="1" dirty="0" err="1"/>
              <a:t>Wikipedia</a:t>
            </a:r>
            <a:r>
              <a:rPr lang="cs-CZ" sz="1200" dirty="0"/>
              <a:t> [online]. [cit. 28.9.2012]. Dostupný na WWW: </a:t>
            </a:r>
            <a:r>
              <a:rPr lang="cs-CZ" sz="1200" dirty="0" smtClean="0">
                <a:hlinkClick r:id="rId9"/>
              </a:rPr>
              <a:t>http</a:t>
            </a:r>
            <a:r>
              <a:rPr lang="cs-CZ" sz="1200" dirty="0">
                <a:hlinkClick r:id="rId9"/>
              </a:rPr>
              <a:t>://</a:t>
            </a:r>
            <a:r>
              <a:rPr lang="cs-CZ" sz="1200" dirty="0" smtClean="0">
                <a:hlinkClick r:id="rId9"/>
              </a:rPr>
              <a:t>fr.wikipedia.org/wiki/Fichier:Belgian_chocolates.jpg</a:t>
            </a:r>
            <a:endParaRPr lang="cs-CZ" sz="1200" dirty="0" smtClean="0"/>
          </a:p>
          <a:p>
            <a:pPr marL="0" lvl="0" indent="0">
              <a:buNone/>
            </a:pPr>
            <a:endParaRPr lang="cs-CZ" sz="1200" dirty="0" smtClean="0"/>
          </a:p>
          <a:p>
            <a:pPr marL="0" lvl="0" indent="0">
              <a:buNone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176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1. ČEPČÁNYOVÁ</a:t>
            </a:r>
            <a:r>
              <a:rPr lang="cs-CZ" dirty="0"/>
              <a:t>, Jana. </a:t>
            </a:r>
            <a:r>
              <a:rPr lang="cs-CZ" i="1" dirty="0"/>
              <a:t>Reálie frankofonních zemí</a:t>
            </a:r>
            <a:r>
              <a:rPr lang="cs-CZ" dirty="0"/>
              <a:t>. Plzeň: Fraus, 2007, ISBN 80-7238-345-0.</a:t>
            </a:r>
          </a:p>
          <a:p>
            <a:pPr marL="0" indent="0">
              <a:buNone/>
            </a:pPr>
            <a:r>
              <a:rPr lang="cs-CZ" dirty="0" smtClean="0"/>
              <a:t>2. KLINKA</a:t>
            </a:r>
            <a:r>
              <a:rPr lang="cs-CZ" dirty="0"/>
              <a:t>, Tomáš a kol. </a:t>
            </a:r>
            <a:r>
              <a:rPr lang="cs-CZ" i="1" dirty="0"/>
              <a:t>Francouzština, Otázky a odpovědi</a:t>
            </a:r>
            <a:r>
              <a:rPr lang="cs-CZ" dirty="0"/>
              <a:t>. Dubicko: INFOA, 2008, ISBN 978-80-7240-609-8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smtClean="0">
                <a:hlinkClick r:id="rId2"/>
              </a:rPr>
              <a:t>www.wikipedia.com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Veškeré hypertextové odkazy jsou platné ke dni vytvoření díla.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8228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339</TotalTime>
  <Words>598</Words>
  <Application>Microsoft Office PowerPoint</Application>
  <PresentationFormat>Předvádění na obrazovce (4:3)</PresentationFormat>
  <Paragraphs>269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projekt_logo_cent</vt:lpstr>
      <vt:lpstr>Belgie - La belgique </vt:lpstr>
      <vt:lpstr>ANOTACE</vt:lpstr>
      <vt:lpstr>La Belgique</vt:lpstr>
      <vt:lpstr>Fiche officielle</vt:lpstr>
      <vt:lpstr>Régions et provinces de la Belgique</vt:lpstr>
      <vt:lpstr>Pays voisins:</vt:lpstr>
      <vt:lpstr>Villes importantes</vt:lpstr>
      <vt:lpstr>Pays trilingue</vt:lpstr>
      <vt:lpstr>Le français en Belgique</vt:lpstr>
      <vt:lpstr>Histoire et symboles</vt:lpstr>
      <vt:lpstr>Bruxelles</vt:lpstr>
      <vt:lpstr>Bruxelles – Monuments historiques</vt:lpstr>
      <vt:lpstr>Prezentace aplikace PowerPoint</vt:lpstr>
      <vt:lpstr>Prezentace aplikace PowerPoint</vt:lpstr>
      <vt:lpstr>L´Atomium</vt:lpstr>
      <vt:lpstr>Gastronomie belge</vt:lpstr>
      <vt:lpstr>Questions thématiques</vt:lpstr>
      <vt:lpstr>Prezentace aplikace PowerPoint</vt:lpstr>
      <vt:lpstr>Quels monuments on peut admirer à Bruxelles?</vt:lpstr>
      <vt:lpstr>Quels monuments on peut admirer à Bruxelles?</vt:lpstr>
      <vt:lpstr>Quels monuments on peut admirer à Bruxelles?</vt:lpstr>
      <vt:lpstr>Questions thématiques? </vt:lpstr>
      <vt:lpstr>Zdroje a literatura</vt:lpstr>
      <vt:lpstr>Zdroje a literatura</vt:lpstr>
      <vt:lpstr>Zdroje a literatura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bj</cp:lastModifiedBy>
  <cp:revision>35</cp:revision>
  <dcterms:created xsi:type="dcterms:W3CDTF">2012-07-02T08:03:24Z</dcterms:created>
  <dcterms:modified xsi:type="dcterms:W3CDTF">2012-11-29T06:47:33Z</dcterms:modified>
</cp:coreProperties>
</file>