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85" r:id="rId3"/>
    <p:sldId id="258" r:id="rId4"/>
    <p:sldId id="260" r:id="rId5"/>
    <p:sldId id="261" r:id="rId6"/>
    <p:sldId id="267" r:id="rId7"/>
    <p:sldId id="263" r:id="rId8"/>
    <p:sldId id="264" r:id="rId9"/>
    <p:sldId id="265" r:id="rId10"/>
    <p:sldId id="266" r:id="rId11"/>
    <p:sldId id="273" r:id="rId12"/>
    <p:sldId id="274" r:id="rId13"/>
    <p:sldId id="275" r:id="rId14"/>
    <p:sldId id="268" r:id="rId15"/>
    <p:sldId id="269" r:id="rId16"/>
    <p:sldId id="270" r:id="rId17"/>
    <p:sldId id="272" r:id="rId18"/>
    <p:sldId id="271" r:id="rId19"/>
    <p:sldId id="281" r:id="rId20"/>
    <p:sldId id="276" r:id="rId21"/>
    <p:sldId id="277" r:id="rId22"/>
    <p:sldId id="278" r:id="rId23"/>
    <p:sldId id="279" r:id="rId24"/>
    <p:sldId id="280" r:id="rId25"/>
    <p:sldId id="282" r:id="rId26"/>
    <p:sldId id="283" r:id="rId27"/>
    <p:sldId id="284" r:id="rId28"/>
    <p:sldId id="259" r:id="rId29"/>
    <p:sldId id="262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2.png"/><Relationship Id="rId4" Type="http://schemas.openxmlformats.org/officeDocument/2006/relationships/image" Target="../media/image2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fr.wikipedia.org/wiki/Fichier:Samuel-de-champlain-s.jpg" TargetMode="External"/><Relationship Id="rId3" Type="http://schemas.openxmlformats.org/officeDocument/2006/relationships/hyperlink" Target="http://fr.wikipedia.org/wiki/Fichier:Carte_administrative_du_Canada.png" TargetMode="External"/><Relationship Id="rId7" Type="http://schemas.openxmlformats.org/officeDocument/2006/relationships/hyperlink" Target="http://fr.wikipedia.org/wiki/Fichier:Cartier.png" TargetMode="External"/><Relationship Id="rId12" Type="http://schemas.openxmlformats.org/officeDocument/2006/relationships/hyperlink" Target="http://fr.wikipedia.org/wiki/Fichier:Ch%C3%A2teau_Frontenac2010.jpg" TargetMode="External"/><Relationship Id="rId2" Type="http://schemas.openxmlformats.org/officeDocument/2006/relationships/hyperlink" Target="http://fr.wikipedia.org/w/index.php?title=Fichier:Flag_of_Canada.svg&amp;page=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fr.wikipedia.org/wiki/Fichier:Niagara_Falls_and_Maid_of_the_Mist_2005.JPG" TargetMode="External"/><Relationship Id="rId11" Type="http://schemas.openxmlformats.org/officeDocument/2006/relationships/hyperlink" Target="http://fr.wikipedia.org/wiki/Fichier:Toronto_-_ON_-_Toronto_Harbourfront7.jpg" TargetMode="External"/><Relationship Id="rId5" Type="http://schemas.openxmlformats.org/officeDocument/2006/relationships/hyperlink" Target="http://fr.wikipedia.org/wiki/Fichier:Moraine_Lake-Banff_NP.JPG" TargetMode="External"/><Relationship Id="rId10" Type="http://schemas.openxmlformats.org/officeDocument/2006/relationships/hyperlink" Target="http://fr.wikipedia.org/wiki/Fichier:Castor_canadensis.jpg" TargetMode="External"/><Relationship Id="rId4" Type="http://schemas.openxmlformats.org/officeDocument/2006/relationships/hyperlink" Target="http://fr.wikipedia.org/wiki/Fichier:Canada_Parliament2.jpg" TargetMode="External"/><Relationship Id="rId9" Type="http://schemas.openxmlformats.org/officeDocument/2006/relationships/hyperlink" Target="http://fr.wikipedia.org/wiki/Fichier:Mont.jpg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fr.wikipedia.org/wiki/Canada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Kanada -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Jiřina Boušková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DUMU: 	</a:t>
            </a:r>
            <a:r>
              <a:rPr lang="cs-CZ" sz="1200" dirty="0" smtClean="0"/>
              <a:t>VY_32_INOVACE_7.FJ.05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říjen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8</a:t>
            </a:r>
            <a:r>
              <a:rPr lang="cs-CZ" sz="1200" dirty="0" smtClean="0"/>
              <a:t>. </a:t>
            </a:r>
            <a:r>
              <a:rPr lang="cs-CZ" sz="1200" dirty="0" smtClean="0"/>
              <a:t>ročník – </a:t>
            </a:r>
            <a:r>
              <a:rPr lang="cs-CZ" sz="1200" dirty="0" smtClean="0"/>
              <a:t>osmileté gymnázium </a:t>
            </a:r>
            <a:r>
              <a:rPr lang="cs-CZ" sz="1200" dirty="0" smtClean="0"/>
              <a:t>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237104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Francouzský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 </a:t>
                      </a:r>
                      <a:r>
                        <a:rPr lang="cs-CZ" sz="1200" smtClean="0"/>
                        <a:t>francouzsky mluvících zemí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ke všeobecnému seznámení žáků s frankofonní zemí, Kanadou a k rozšíření slovní zásoby dané oblasti.</a:t>
            </a:r>
          </a:p>
          <a:p>
            <a:pPr algn="just"/>
            <a:r>
              <a:rPr lang="cs-CZ" sz="1100" dirty="0" smtClean="0"/>
              <a:t>Obrazový materiál je vhodný pro popis. </a:t>
            </a:r>
          </a:p>
          <a:p>
            <a:pPr algn="just"/>
            <a:r>
              <a:rPr lang="cs-CZ" sz="1100" dirty="0" smtClean="0"/>
              <a:t>Znalosti a slovní zásoba může být zkontrolována pomocí testu a otázek, které jsou součástí materiálu.</a:t>
            </a:r>
          </a:p>
          <a:p>
            <a:pPr algn="just"/>
            <a:r>
              <a:rPr lang="cs-CZ" sz="1100" dirty="0" smtClean="0"/>
              <a:t>Materiál se využije ve výkladové části hodiny.</a:t>
            </a:r>
          </a:p>
          <a:p>
            <a:pPr algn="just"/>
            <a:r>
              <a:rPr lang="cs-CZ" sz="1100" dirty="0" smtClean="0"/>
              <a:t>Pomůcky: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230188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Le</a:t>
            </a:r>
            <a:r>
              <a:rPr lang="cs-CZ" dirty="0"/>
              <a:t> </a:t>
            </a:r>
            <a:r>
              <a:rPr lang="cs-CZ" dirty="0" err="1"/>
              <a:t>Canada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3"/>
            <a:ext cx="8075240" cy="1656183"/>
          </a:xfrm>
        </p:spPr>
        <p:txBody>
          <a:bodyPr>
            <a:normAutofit lnSpcReduction="10000"/>
          </a:bodyPr>
          <a:lstStyle/>
          <a:p>
            <a:r>
              <a:rPr lang="fr-FR" dirty="0"/>
              <a:t>le nom « canada » signifie « village de cabanes »</a:t>
            </a:r>
            <a:endParaRPr lang="cs-CZ" dirty="0"/>
          </a:p>
          <a:p>
            <a:r>
              <a:rPr lang="fr-FR" dirty="0"/>
              <a:t>la devise : </a:t>
            </a:r>
            <a:endParaRPr lang="cs-CZ" dirty="0" smtClean="0"/>
          </a:p>
          <a:p>
            <a:r>
              <a:rPr lang="fr-FR" i="1" dirty="0" smtClean="0"/>
              <a:t>D’un </a:t>
            </a:r>
            <a:r>
              <a:rPr lang="fr-FR" i="1" dirty="0"/>
              <a:t>océan à l’autre</a:t>
            </a:r>
            <a:r>
              <a:rPr lang="cs-CZ" i="1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28999"/>
            <a:ext cx="4536504" cy="2270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16216" y="56991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68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415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drapeau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appelé</a:t>
            </a:r>
            <a:r>
              <a:rPr lang="cs-CZ" dirty="0" smtClean="0"/>
              <a:t> </a:t>
            </a:r>
            <a:r>
              <a:rPr lang="cs-CZ" dirty="0" err="1" smtClean="0"/>
              <a:t>l’Unifolié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4339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6299" y="1772816"/>
            <a:ext cx="6786563" cy="3393282"/>
          </a:xfrm>
          <a:noFill/>
        </p:spPr>
      </p:pic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1269441" y="5326390"/>
            <a:ext cx="67865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800" dirty="0">
                <a:latin typeface="Century Schoolbook" pitchFamily="18" charset="0"/>
              </a:rPr>
              <a:t>la </a:t>
            </a:r>
            <a:r>
              <a:rPr lang="cs-CZ" sz="2800" dirty="0" err="1">
                <a:latin typeface="Century Schoolbook" pitchFamily="18" charset="0"/>
              </a:rPr>
              <a:t>feuille</a:t>
            </a:r>
            <a:r>
              <a:rPr lang="cs-CZ" sz="2800" dirty="0">
                <a:latin typeface="Century Schoolbook" pitchFamily="18" charset="0"/>
              </a:rPr>
              <a:t> </a:t>
            </a:r>
            <a:r>
              <a:rPr lang="cs-CZ" sz="2800" dirty="0" err="1">
                <a:latin typeface="Century Schoolbook" pitchFamily="18" charset="0"/>
              </a:rPr>
              <a:t>d´érable</a:t>
            </a:r>
            <a:endParaRPr lang="cs-CZ" sz="2800" dirty="0">
              <a:latin typeface="Century Schoolbook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24328" y="532639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88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439737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La </a:t>
            </a:r>
            <a:r>
              <a:rPr lang="cs-CZ" dirty="0" err="1" smtClean="0"/>
              <a:t>carte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endParaRPr lang="cs-CZ" dirty="0"/>
          </a:p>
        </p:txBody>
      </p:sp>
      <p:pic>
        <p:nvPicPr>
          <p:cNvPr id="9219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91680" y="836712"/>
            <a:ext cx="5877842" cy="5178238"/>
          </a:xfrm>
          <a:noFill/>
        </p:spPr>
      </p:pic>
      <p:sp>
        <p:nvSpPr>
          <p:cNvPr id="3" name="TextovéPole 2"/>
          <p:cNvSpPr txBox="1"/>
          <p:nvPr/>
        </p:nvSpPr>
        <p:spPr>
          <a:xfrm>
            <a:off x="7020272" y="60212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146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anada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147248" cy="4680521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divisé</a:t>
            </a:r>
            <a:r>
              <a:rPr lang="cs-CZ" dirty="0" smtClean="0"/>
              <a:t> en 10 </a:t>
            </a:r>
            <a:r>
              <a:rPr lang="cs-CZ" dirty="0" err="1" smtClean="0"/>
              <a:t>provinces</a:t>
            </a:r>
            <a:r>
              <a:rPr lang="cs-CZ" dirty="0" smtClean="0"/>
              <a:t> et 3 </a:t>
            </a:r>
            <a:r>
              <a:rPr lang="cs-CZ" dirty="0" err="1" smtClean="0"/>
              <a:t>territoires</a:t>
            </a:r>
            <a:endParaRPr lang="cs-CZ" dirty="0" smtClean="0"/>
          </a:p>
          <a:p>
            <a:pPr eaLnBrk="1" hangingPunct="1"/>
            <a:r>
              <a:rPr lang="cs-CZ" dirty="0" smtClean="0"/>
              <a:t>la plus grande </a:t>
            </a:r>
            <a:r>
              <a:rPr lang="cs-CZ" dirty="0" err="1" smtClean="0"/>
              <a:t>province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Québec</a:t>
            </a:r>
            <a:endParaRPr lang="cs-CZ" dirty="0" smtClean="0"/>
          </a:p>
          <a:p>
            <a:pPr eaLnBrk="1" hangingPunct="1"/>
            <a:r>
              <a:rPr lang="cs-CZ" dirty="0" err="1" smtClean="0"/>
              <a:t>Québec</a:t>
            </a:r>
            <a:r>
              <a:rPr lang="cs-CZ" dirty="0" smtClean="0"/>
              <a:t> </a:t>
            </a:r>
            <a:r>
              <a:rPr lang="cs-CZ" dirty="0" err="1" smtClean="0"/>
              <a:t>occupe</a:t>
            </a:r>
            <a:r>
              <a:rPr lang="cs-CZ" dirty="0" smtClean="0"/>
              <a:t> 15 % de la </a:t>
            </a:r>
            <a:r>
              <a:rPr lang="cs-CZ" dirty="0" err="1" smtClean="0"/>
              <a:t>superficie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endParaRPr lang="cs-CZ" dirty="0" smtClean="0"/>
          </a:p>
          <a:p>
            <a:pPr eaLnBrk="1" hangingPunct="1"/>
            <a:r>
              <a:rPr lang="cs-CZ" dirty="0" smtClean="0"/>
              <a:t>60 % </a:t>
            </a:r>
            <a:r>
              <a:rPr lang="cs-CZ" dirty="0" err="1" smtClean="0"/>
              <a:t>parle</a:t>
            </a:r>
            <a:r>
              <a:rPr lang="cs-CZ" dirty="0" smtClean="0"/>
              <a:t> </a:t>
            </a:r>
            <a:r>
              <a:rPr lang="cs-CZ" dirty="0" err="1" smtClean="0"/>
              <a:t>anglais</a:t>
            </a:r>
            <a:endParaRPr lang="cs-CZ" dirty="0" smtClean="0"/>
          </a:p>
          <a:p>
            <a:pPr eaLnBrk="1" hangingPunct="1"/>
            <a:r>
              <a:rPr lang="cs-CZ" dirty="0" smtClean="0"/>
              <a:t>30 % </a:t>
            </a:r>
            <a:r>
              <a:rPr lang="cs-CZ" dirty="0" err="1" smtClean="0"/>
              <a:t>parle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Nouveau-</a:t>
            </a:r>
            <a:r>
              <a:rPr lang="cs-CZ" dirty="0" err="1" smtClean="0"/>
              <a:t>Brunswick</a:t>
            </a:r>
            <a:r>
              <a:rPr lang="cs-CZ" dirty="0" smtClean="0"/>
              <a:t> – la </a:t>
            </a:r>
            <a:r>
              <a:rPr lang="cs-CZ" dirty="0" err="1" smtClean="0"/>
              <a:t>seule</a:t>
            </a:r>
            <a:r>
              <a:rPr lang="cs-CZ" dirty="0" smtClean="0"/>
              <a:t> </a:t>
            </a:r>
            <a:r>
              <a:rPr lang="cs-CZ" dirty="0" err="1" smtClean="0"/>
              <a:t>province</a:t>
            </a:r>
            <a:r>
              <a:rPr lang="cs-CZ" dirty="0" smtClean="0"/>
              <a:t> </a:t>
            </a:r>
            <a:r>
              <a:rPr lang="cs-CZ" dirty="0" err="1" smtClean="0"/>
              <a:t>bilingue</a:t>
            </a:r>
            <a:r>
              <a:rPr lang="cs-CZ" dirty="0" smtClean="0"/>
              <a:t> de la </a:t>
            </a:r>
            <a:r>
              <a:rPr lang="cs-CZ" dirty="0" err="1" smtClean="0"/>
              <a:t>Confédération</a:t>
            </a:r>
            <a:endParaRPr lang="cs-CZ" dirty="0" smtClean="0"/>
          </a:p>
          <a:p>
            <a:pPr eaLnBrk="1" hangingPunct="1"/>
            <a:r>
              <a:rPr lang="cs-CZ" dirty="0" err="1" smtClean="0"/>
              <a:t>Québec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francophone</a:t>
            </a:r>
            <a:endParaRPr lang="cs-CZ" dirty="0" smtClean="0"/>
          </a:p>
          <a:p>
            <a:pPr eaLnBrk="1" hangingPunct="1"/>
            <a:r>
              <a:rPr lang="cs-CZ" dirty="0" err="1" smtClean="0"/>
              <a:t>toutes</a:t>
            </a:r>
            <a:r>
              <a:rPr lang="cs-CZ" dirty="0" smtClean="0"/>
              <a:t> les </a:t>
            </a:r>
            <a:r>
              <a:rPr lang="cs-CZ" dirty="0" err="1" smtClean="0"/>
              <a:t>autres</a:t>
            </a:r>
            <a:r>
              <a:rPr lang="cs-CZ" dirty="0" smtClean="0"/>
              <a:t> </a:t>
            </a:r>
            <a:r>
              <a:rPr lang="cs-CZ" dirty="0" err="1" smtClean="0"/>
              <a:t>provinces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</a:t>
            </a:r>
            <a:r>
              <a:rPr lang="cs-CZ" dirty="0" err="1" smtClean="0"/>
              <a:t>anglophones</a:t>
            </a: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7520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10 </a:t>
            </a:r>
            <a:r>
              <a:rPr lang="cs-CZ" dirty="0" err="1" smtClean="0"/>
              <a:t>provinces</a:t>
            </a:r>
            <a:endParaRPr lang="cs-CZ" dirty="0"/>
          </a:p>
        </p:txBody>
      </p:sp>
      <p:sp>
        <p:nvSpPr>
          <p:cNvPr id="1024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467600" cy="5061049"/>
          </a:xfrm>
        </p:spPr>
        <p:txBody>
          <a:bodyPr/>
          <a:lstStyle/>
          <a:p>
            <a:pPr eaLnBrk="1" hangingPunct="1"/>
            <a:r>
              <a:rPr lang="cs-CZ" dirty="0" err="1" smtClean="0"/>
              <a:t>Colombie-Britannique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Alberta </a:t>
            </a:r>
          </a:p>
          <a:p>
            <a:pPr eaLnBrk="1" hangingPunct="1"/>
            <a:r>
              <a:rPr lang="cs-CZ" dirty="0" smtClean="0"/>
              <a:t>Saskatchewan</a:t>
            </a:r>
          </a:p>
          <a:p>
            <a:r>
              <a:rPr lang="cs-CZ" dirty="0" smtClean="0"/>
              <a:t>Manitoba </a:t>
            </a:r>
          </a:p>
          <a:p>
            <a:pPr eaLnBrk="1" hangingPunct="1"/>
            <a:r>
              <a:rPr lang="cs-CZ" dirty="0" smtClean="0"/>
              <a:t>Ontario </a:t>
            </a:r>
          </a:p>
          <a:p>
            <a:pPr eaLnBrk="1" hangingPunct="1"/>
            <a:r>
              <a:rPr lang="cs-CZ" dirty="0" err="1" smtClean="0"/>
              <a:t>Québec</a:t>
            </a:r>
            <a:endParaRPr lang="cs-CZ" dirty="0" smtClean="0"/>
          </a:p>
          <a:p>
            <a:pPr eaLnBrk="1" hangingPunct="1"/>
            <a:r>
              <a:rPr lang="cs-CZ" dirty="0" smtClean="0"/>
              <a:t>Nouveau-</a:t>
            </a:r>
            <a:r>
              <a:rPr lang="cs-CZ" dirty="0" err="1" smtClean="0"/>
              <a:t>Brunswick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err="1" smtClean="0"/>
              <a:t>Île</a:t>
            </a:r>
            <a:r>
              <a:rPr lang="cs-CZ" dirty="0" smtClean="0"/>
              <a:t>-</a:t>
            </a:r>
            <a:r>
              <a:rPr lang="cs-CZ" dirty="0" err="1" smtClean="0"/>
              <a:t>du</a:t>
            </a:r>
            <a:r>
              <a:rPr lang="cs-CZ" dirty="0" smtClean="0"/>
              <a:t>-Prince-</a:t>
            </a:r>
            <a:r>
              <a:rPr lang="cs-CZ" dirty="0" err="1" smtClean="0"/>
              <a:t>Édouard</a:t>
            </a:r>
            <a:endParaRPr lang="cs-CZ" dirty="0" smtClean="0"/>
          </a:p>
          <a:p>
            <a:pPr eaLnBrk="1" hangingPunct="1"/>
            <a:r>
              <a:rPr lang="cs-CZ" dirty="0" err="1" smtClean="0"/>
              <a:t>Nouvelle-Écosse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dirty="0" err="1" smtClean="0"/>
              <a:t>Terre</a:t>
            </a:r>
            <a:r>
              <a:rPr lang="cs-CZ" dirty="0" smtClean="0"/>
              <a:t>-</a:t>
            </a:r>
            <a:r>
              <a:rPr lang="cs-CZ" dirty="0" err="1" smtClean="0"/>
              <a:t>Neuve</a:t>
            </a:r>
            <a:r>
              <a:rPr lang="cs-CZ" dirty="0" smtClean="0"/>
              <a:t>-et-Labrador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6496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3 </a:t>
            </a:r>
            <a:r>
              <a:rPr lang="cs-CZ" dirty="0" err="1" smtClean="0"/>
              <a:t>territoires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9"/>
            <a:ext cx="7787208" cy="4320480"/>
          </a:xfrm>
        </p:spPr>
        <p:txBody>
          <a:bodyPr/>
          <a:lstStyle/>
          <a:p>
            <a:pPr eaLnBrk="1" hangingPunct="1"/>
            <a:r>
              <a:rPr lang="fr-FR" dirty="0" smtClean="0"/>
              <a:t>Yukon </a:t>
            </a:r>
            <a:endParaRPr lang="cs-CZ" dirty="0" smtClean="0"/>
          </a:p>
          <a:p>
            <a:pPr eaLnBrk="1" hangingPunct="1"/>
            <a:r>
              <a:rPr lang="fr-FR" dirty="0" smtClean="0"/>
              <a:t>Territoires du Nord-Ouest </a:t>
            </a:r>
            <a:endParaRPr lang="cs-CZ" dirty="0" smtClean="0"/>
          </a:p>
          <a:p>
            <a:pPr eaLnBrk="1" hangingPunct="1"/>
            <a:r>
              <a:rPr lang="fr-FR" dirty="0" smtClean="0"/>
              <a:t>Nunavut</a:t>
            </a:r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membre</a:t>
            </a:r>
            <a:r>
              <a:rPr lang="cs-CZ" dirty="0" smtClean="0"/>
              <a:t> de </a:t>
            </a:r>
            <a:r>
              <a:rPr lang="cs-CZ" dirty="0" err="1" smtClean="0"/>
              <a:t>l´ONU</a:t>
            </a:r>
            <a:r>
              <a:rPr lang="cs-CZ" dirty="0" smtClean="0"/>
              <a:t> et de </a:t>
            </a:r>
            <a:r>
              <a:rPr lang="cs-CZ" dirty="0" err="1" smtClean="0"/>
              <a:t>l´OTAN</a:t>
            </a:r>
            <a:endParaRPr lang="fr-FR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3607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285875"/>
            <a:ext cx="9144000" cy="4879429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deuxième</a:t>
            </a:r>
            <a:r>
              <a:rPr lang="cs-CZ" dirty="0" smtClean="0"/>
              <a:t> plus grand </a:t>
            </a:r>
            <a:r>
              <a:rPr lang="cs-CZ" dirty="0" err="1" smtClean="0"/>
              <a:t>pays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monde</a:t>
            </a:r>
          </a:p>
          <a:p>
            <a:pPr eaLnBrk="1" hangingPunct="1"/>
            <a:r>
              <a:rPr lang="cs-CZ" dirty="0" smtClean="0"/>
              <a:t>34 </a:t>
            </a:r>
            <a:r>
              <a:rPr lang="cs-CZ" dirty="0" err="1" smtClean="0"/>
              <a:t>millions</a:t>
            </a:r>
            <a:r>
              <a:rPr lang="cs-CZ" dirty="0" smtClean="0"/>
              <a:t> </a:t>
            </a:r>
            <a:r>
              <a:rPr lang="cs-CZ" dirty="0" err="1" smtClean="0"/>
              <a:t>d´habitants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densité</a:t>
            </a:r>
            <a:r>
              <a:rPr lang="cs-CZ" dirty="0" smtClean="0"/>
              <a:t> de la </a:t>
            </a: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faible</a:t>
            </a:r>
            <a:endParaRPr lang="cs-CZ" dirty="0" smtClean="0"/>
          </a:p>
          <a:p>
            <a:pPr eaLnBrk="1" hangingPunct="1"/>
            <a:r>
              <a:rPr lang="cs-CZ" dirty="0" smtClean="0"/>
              <a:t>(3,4 </a:t>
            </a:r>
            <a:r>
              <a:rPr lang="cs-CZ" dirty="0" err="1" smtClean="0"/>
              <a:t>habitants</a:t>
            </a:r>
            <a:r>
              <a:rPr lang="cs-CZ" dirty="0" smtClean="0"/>
              <a:t> au </a:t>
            </a:r>
            <a:r>
              <a:rPr lang="cs-CZ" dirty="0" err="1" smtClean="0"/>
              <a:t>kilomètre</a:t>
            </a:r>
            <a:r>
              <a:rPr lang="cs-CZ" dirty="0" smtClean="0"/>
              <a:t> </a:t>
            </a:r>
            <a:r>
              <a:rPr lang="cs-CZ" dirty="0" err="1" smtClean="0"/>
              <a:t>carré</a:t>
            </a:r>
            <a:r>
              <a:rPr lang="cs-CZ" dirty="0" smtClean="0"/>
              <a:t>)</a:t>
            </a:r>
          </a:p>
          <a:p>
            <a:pPr eaLnBrk="1" hangingPunct="1"/>
            <a:r>
              <a:rPr lang="cs-CZ" dirty="0" err="1" smtClean="0"/>
              <a:t>monnaie</a:t>
            </a:r>
            <a:r>
              <a:rPr lang="cs-CZ" dirty="0" smtClean="0"/>
              <a:t>: </a:t>
            </a:r>
            <a:r>
              <a:rPr lang="cs-CZ" dirty="0" err="1" smtClean="0"/>
              <a:t>dollar</a:t>
            </a:r>
            <a:r>
              <a:rPr lang="cs-CZ" dirty="0" smtClean="0"/>
              <a:t> </a:t>
            </a:r>
            <a:r>
              <a:rPr lang="cs-CZ" dirty="0" err="1" smtClean="0"/>
              <a:t>canadien</a:t>
            </a:r>
            <a:r>
              <a:rPr lang="cs-CZ" dirty="0" smtClean="0"/>
              <a:t> (CAD)</a:t>
            </a:r>
          </a:p>
          <a:p>
            <a:pPr eaLnBrk="1" hangingPunct="1"/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état</a:t>
            </a:r>
            <a:r>
              <a:rPr lang="cs-CZ" dirty="0" smtClean="0"/>
              <a:t> </a:t>
            </a:r>
            <a:r>
              <a:rPr lang="cs-CZ" dirty="0" err="1" smtClean="0"/>
              <a:t>fédéral</a:t>
            </a:r>
            <a:endParaRPr lang="cs-CZ" dirty="0" smtClean="0"/>
          </a:p>
          <a:p>
            <a:pPr eaLnBrk="1" hangingPunct="1"/>
            <a:r>
              <a:rPr lang="fr-FR" dirty="0" smtClean="0"/>
              <a:t>une monarchie constitutionnelle à régime parlementaire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reine</a:t>
            </a:r>
            <a:r>
              <a:rPr lang="cs-CZ" dirty="0" smtClean="0"/>
              <a:t>: </a:t>
            </a:r>
            <a:r>
              <a:rPr lang="cs-CZ" dirty="0" err="1" smtClean="0"/>
              <a:t>Élisabeth</a:t>
            </a:r>
            <a:r>
              <a:rPr lang="cs-CZ" dirty="0" smtClean="0"/>
              <a:t> II </a:t>
            </a:r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capitale</a:t>
            </a:r>
            <a:r>
              <a:rPr lang="cs-CZ" dirty="0" smtClean="0"/>
              <a:t> : Ottawa</a:t>
            </a:r>
          </a:p>
          <a:p>
            <a:pPr eaLnBrk="1" hangingPunct="1"/>
            <a:r>
              <a:rPr lang="cs-CZ" dirty="0" smtClean="0"/>
              <a:t>les plus </a:t>
            </a:r>
            <a:r>
              <a:rPr lang="cs-CZ" dirty="0" err="1" smtClean="0"/>
              <a:t>grandes</a:t>
            </a:r>
            <a:r>
              <a:rPr lang="cs-CZ" dirty="0" smtClean="0"/>
              <a:t> </a:t>
            </a:r>
            <a:r>
              <a:rPr lang="cs-CZ" dirty="0" err="1" smtClean="0"/>
              <a:t>villes</a:t>
            </a:r>
            <a:r>
              <a:rPr lang="cs-CZ" dirty="0" smtClean="0"/>
              <a:t>:</a:t>
            </a:r>
          </a:p>
          <a:p>
            <a:pPr eaLnBrk="1" hangingPunct="1"/>
            <a:r>
              <a:rPr lang="cs-CZ" dirty="0" smtClean="0"/>
              <a:t>Toronto, Vancouver, </a:t>
            </a:r>
            <a:r>
              <a:rPr lang="cs-CZ" dirty="0" err="1" smtClean="0"/>
              <a:t>Montréal,Calgary</a:t>
            </a:r>
            <a:r>
              <a:rPr lang="cs-CZ" dirty="0" smtClean="0"/>
              <a:t>, Winnipeg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286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Parlement</a:t>
            </a:r>
            <a:r>
              <a:rPr lang="cs-CZ" dirty="0" smtClean="0"/>
              <a:t> - Ottawa</a:t>
            </a:r>
            <a:endParaRPr lang="cs-CZ" dirty="0"/>
          </a:p>
        </p:txBody>
      </p:sp>
      <p:pic>
        <p:nvPicPr>
          <p:cNvPr id="13315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672" y="1196752"/>
            <a:ext cx="5618163" cy="4737100"/>
          </a:xfrm>
          <a:noFill/>
        </p:spPr>
      </p:pic>
      <p:sp>
        <p:nvSpPr>
          <p:cNvPr id="3" name="TextovéPole 2"/>
          <p:cNvSpPr txBox="1"/>
          <p:nvPr/>
        </p:nvSpPr>
        <p:spPr>
          <a:xfrm>
            <a:off x="6672750" y="591886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458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La </a:t>
            </a:r>
            <a:r>
              <a:rPr lang="cs-CZ" dirty="0" err="1" smtClean="0"/>
              <a:t>nature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9"/>
            <a:ext cx="7467600" cy="4320480"/>
          </a:xfrm>
        </p:spPr>
        <p:txBody>
          <a:bodyPr/>
          <a:lstStyle/>
          <a:p>
            <a:pPr eaLnBrk="1" hangingPunct="1"/>
            <a:r>
              <a:rPr lang="cs-CZ" dirty="0" smtClean="0"/>
              <a:t>les </a:t>
            </a:r>
            <a:r>
              <a:rPr lang="cs-CZ" dirty="0" err="1" smtClean="0"/>
              <a:t>Grands</a:t>
            </a:r>
            <a:r>
              <a:rPr lang="cs-CZ" dirty="0" smtClean="0"/>
              <a:t> </a:t>
            </a:r>
            <a:r>
              <a:rPr lang="cs-CZ" dirty="0" err="1" smtClean="0"/>
              <a:t>Lacs</a:t>
            </a:r>
            <a:endParaRPr lang="cs-CZ" dirty="0" smtClean="0"/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fleuve</a:t>
            </a:r>
            <a:r>
              <a:rPr lang="cs-CZ" dirty="0" smtClean="0"/>
              <a:t> Saint-</a:t>
            </a:r>
            <a:r>
              <a:rPr lang="cs-CZ" dirty="0" err="1" smtClean="0"/>
              <a:t>Laurent</a:t>
            </a:r>
            <a:endParaRPr lang="cs-CZ" dirty="0" smtClean="0"/>
          </a:p>
          <a:p>
            <a:pPr eaLnBrk="1" hangingPunct="1"/>
            <a:r>
              <a:rPr lang="fr-FR" dirty="0" smtClean="0"/>
              <a:t>l’</a:t>
            </a:r>
            <a:r>
              <a:rPr lang="cs-CZ" dirty="0" err="1" smtClean="0"/>
              <a:t>océan</a:t>
            </a:r>
            <a:r>
              <a:rPr lang="cs-CZ" dirty="0" smtClean="0"/>
              <a:t> </a:t>
            </a:r>
            <a:r>
              <a:rPr lang="cs-CZ" dirty="0" err="1" smtClean="0"/>
              <a:t>Atlantique</a:t>
            </a:r>
            <a:r>
              <a:rPr lang="fr-FR" dirty="0" smtClean="0"/>
              <a:t> </a:t>
            </a:r>
            <a:endParaRPr lang="cs-CZ" dirty="0" smtClean="0"/>
          </a:p>
          <a:p>
            <a:pPr eaLnBrk="1" hangingPunct="1"/>
            <a:r>
              <a:rPr lang="fr-FR" dirty="0" smtClean="0"/>
              <a:t>l’</a:t>
            </a:r>
            <a:r>
              <a:rPr lang="cs-CZ" dirty="0" err="1" smtClean="0"/>
              <a:t>océan</a:t>
            </a:r>
            <a:r>
              <a:rPr lang="cs-CZ" dirty="0" smtClean="0"/>
              <a:t> </a:t>
            </a:r>
            <a:r>
              <a:rPr lang="cs-CZ" dirty="0" err="1" smtClean="0"/>
              <a:t>Pacifique</a:t>
            </a:r>
            <a:endParaRPr lang="cs-CZ" dirty="0" smtClean="0"/>
          </a:p>
          <a:p>
            <a:pPr eaLnBrk="1" hangingPunct="1"/>
            <a:r>
              <a:rPr lang="cs-CZ" dirty="0" err="1" smtClean="0"/>
              <a:t>l´océan</a:t>
            </a:r>
            <a:r>
              <a:rPr lang="cs-CZ" dirty="0" smtClean="0"/>
              <a:t> </a:t>
            </a:r>
            <a:r>
              <a:rPr lang="cs-CZ" dirty="0" err="1" smtClean="0"/>
              <a:t>Arctique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baie</a:t>
            </a:r>
            <a:r>
              <a:rPr lang="cs-CZ" dirty="0" smtClean="0"/>
              <a:t> </a:t>
            </a:r>
            <a:r>
              <a:rPr lang="cs-CZ" dirty="0" err="1" smtClean="0"/>
              <a:t>d’Hudson</a:t>
            </a:r>
            <a:r>
              <a:rPr lang="cs-CZ" dirty="0" smtClean="0"/>
              <a:t> 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6501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Parc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de </a:t>
            </a:r>
            <a:r>
              <a:rPr lang="cs-CZ" dirty="0" err="1" smtClean="0"/>
              <a:t>Banff</a:t>
            </a:r>
            <a:r>
              <a:rPr lang="cs-CZ" dirty="0" smtClean="0"/>
              <a:t> </a:t>
            </a:r>
            <a:r>
              <a:rPr lang="cs-CZ" dirty="0" err="1" smtClean="0"/>
              <a:t>en</a:t>
            </a:r>
            <a:r>
              <a:rPr lang="cs-CZ" dirty="0" smtClean="0"/>
              <a:t> Alberta.</a:t>
            </a:r>
            <a:endParaRPr lang="cs-CZ" dirty="0"/>
          </a:p>
        </p:txBody>
      </p:sp>
      <p:pic>
        <p:nvPicPr>
          <p:cNvPr id="22531" name="Picture 3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9632" y="908720"/>
            <a:ext cx="6816725" cy="4873625"/>
          </a:xfr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587727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853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7467600" cy="504056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</a:t>
            </a:r>
            <a:r>
              <a:rPr lang="fr-FR" dirty="0" smtClean="0"/>
              <a:t>es </a:t>
            </a:r>
            <a:r>
              <a:rPr lang="fr-FR" dirty="0"/>
              <a:t>Chutes Niagara</a:t>
            </a:r>
            <a:endParaRPr lang="cs-CZ" dirty="0"/>
          </a:p>
        </p:txBody>
      </p:sp>
      <p:pic>
        <p:nvPicPr>
          <p:cNvPr id="23555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908720"/>
            <a:ext cx="6527008" cy="4895655"/>
          </a:xfrm>
          <a:noFill/>
        </p:spPr>
      </p:pic>
      <p:sp>
        <p:nvSpPr>
          <p:cNvPr id="3" name="TextovéPole 2"/>
          <p:cNvSpPr txBox="1"/>
          <p:nvPr/>
        </p:nvSpPr>
        <p:spPr>
          <a:xfrm>
            <a:off x="7339597" y="5830269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019084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467600" cy="58174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Histoire</a:t>
            </a:r>
            <a:r>
              <a:rPr lang="fr-FR" dirty="0" smtClean="0"/>
              <a:t> </a:t>
            </a:r>
            <a:r>
              <a:rPr lang="cs-CZ" dirty="0" smtClean="0"/>
              <a:t>– Jacques </a:t>
            </a:r>
            <a:r>
              <a:rPr lang="cs-CZ" dirty="0" err="1" smtClean="0"/>
              <a:t>Cartier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388" y="857251"/>
            <a:ext cx="4608636" cy="516403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err="1" smtClean="0"/>
              <a:t>en</a:t>
            </a:r>
            <a:r>
              <a:rPr lang="cs-CZ" dirty="0" smtClean="0"/>
              <a:t> 1535 </a:t>
            </a:r>
            <a:endParaRPr lang="fr-FR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fr-FR" dirty="0" smtClean="0"/>
          </a:p>
          <a:p>
            <a:pPr>
              <a:defRPr/>
            </a:pPr>
            <a:r>
              <a:rPr lang="fr-FR" dirty="0" smtClean="0"/>
              <a:t>est parti de Saint-Malo sur les côtes armoricaines en Bretagne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fr-FR" dirty="0" smtClean="0"/>
          </a:p>
          <a:p>
            <a:pPr>
              <a:defRPr/>
            </a:pPr>
            <a:r>
              <a:rPr lang="cs-CZ" dirty="0" err="1" smtClean="0"/>
              <a:t>un</a:t>
            </a:r>
            <a:r>
              <a:rPr lang="cs-CZ" dirty="0" smtClean="0"/>
              <a:t> </a:t>
            </a:r>
            <a:r>
              <a:rPr lang="cs-CZ" dirty="0" err="1" smtClean="0"/>
              <a:t>explorateur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</a:t>
            </a:r>
            <a:r>
              <a:rPr lang="cs-CZ" dirty="0" err="1" smtClean="0"/>
              <a:t>qui</a:t>
            </a:r>
            <a:r>
              <a:rPr lang="cs-CZ" dirty="0" smtClean="0"/>
              <a:t> a </a:t>
            </a:r>
            <a:r>
              <a:rPr lang="cs-CZ" dirty="0" err="1" smtClean="0"/>
              <a:t>remonté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fleuve</a:t>
            </a:r>
            <a:r>
              <a:rPr lang="cs-CZ" dirty="0" smtClean="0"/>
              <a:t> </a:t>
            </a:r>
            <a:r>
              <a:rPr lang="cs-CZ" dirty="0" err="1" smtClean="0"/>
              <a:t>Saint</a:t>
            </a:r>
            <a:r>
              <a:rPr lang="cs-CZ" dirty="0" smtClean="0"/>
              <a:t>-</a:t>
            </a:r>
            <a:r>
              <a:rPr lang="cs-CZ" dirty="0" err="1" smtClean="0"/>
              <a:t>Laurent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>
              <a:defRPr/>
            </a:pPr>
            <a:r>
              <a:rPr lang="cs-CZ" dirty="0" err="1" smtClean="0"/>
              <a:t>il</a:t>
            </a:r>
            <a:r>
              <a:rPr lang="cs-CZ" dirty="0" smtClean="0"/>
              <a:t> monte </a:t>
            </a:r>
            <a:r>
              <a:rPr lang="cs-CZ" dirty="0" err="1" smtClean="0"/>
              <a:t>sur</a:t>
            </a:r>
            <a:r>
              <a:rPr lang="cs-CZ" dirty="0" smtClean="0"/>
              <a:t> </a:t>
            </a: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colline</a:t>
            </a:r>
            <a:r>
              <a:rPr lang="cs-CZ" dirty="0" smtClean="0"/>
              <a:t> et </a:t>
            </a:r>
            <a:r>
              <a:rPr lang="cs-CZ" dirty="0" err="1" smtClean="0"/>
              <a:t>lui</a:t>
            </a:r>
            <a:r>
              <a:rPr lang="cs-CZ" dirty="0" smtClean="0"/>
              <a:t> </a:t>
            </a:r>
            <a:r>
              <a:rPr lang="cs-CZ" dirty="0" err="1" smtClean="0"/>
              <a:t>donne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nom</a:t>
            </a:r>
            <a:r>
              <a:rPr lang="cs-CZ" dirty="0" smtClean="0"/>
              <a:t> de </a:t>
            </a:r>
            <a:r>
              <a:rPr lang="cs-CZ" dirty="0" err="1" smtClean="0"/>
              <a:t>Mont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cs-CZ" dirty="0" smtClean="0"/>
          </a:p>
          <a:p>
            <a:pPr>
              <a:defRPr/>
            </a:pP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roi</a:t>
            </a:r>
            <a:r>
              <a:rPr lang="cs-CZ" dirty="0" smtClean="0"/>
              <a:t> de France </a:t>
            </a:r>
            <a:r>
              <a:rPr lang="cs-CZ" dirty="0" err="1" smtClean="0"/>
              <a:t>François</a:t>
            </a:r>
            <a:r>
              <a:rPr lang="fr-FR" dirty="0" smtClean="0"/>
              <a:t> Ier finance ces voyage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980728"/>
            <a:ext cx="3386087" cy="47470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28384" y="5727809"/>
            <a:ext cx="505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028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err="1" smtClean="0"/>
              <a:t>Histoire</a:t>
            </a:r>
            <a:r>
              <a:rPr lang="cs-CZ" dirty="0" smtClean="0"/>
              <a:t> -</a:t>
            </a:r>
            <a:r>
              <a:rPr lang="fr-FR" dirty="0"/>
              <a:t> Samuel de Champlain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4618856" cy="4680521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cs-CZ" dirty="0" smtClean="0"/>
              <a:t>au 17 </a:t>
            </a:r>
            <a:r>
              <a:rPr lang="cs-CZ" dirty="0" err="1" smtClean="0"/>
              <a:t>ème</a:t>
            </a:r>
            <a:r>
              <a:rPr lang="cs-CZ" dirty="0" smtClean="0"/>
              <a:t> </a:t>
            </a:r>
            <a:r>
              <a:rPr lang="cs-CZ" dirty="0" err="1" smtClean="0"/>
              <a:t>siècle</a:t>
            </a:r>
            <a:r>
              <a:rPr lang="cs-CZ" dirty="0" smtClean="0"/>
              <a:t>  les </a:t>
            </a:r>
            <a:r>
              <a:rPr lang="cs-CZ" dirty="0" err="1" smtClean="0"/>
              <a:t>hommes</a:t>
            </a:r>
            <a:r>
              <a:rPr lang="cs-CZ" dirty="0" smtClean="0"/>
              <a:t> </a:t>
            </a:r>
            <a:r>
              <a:rPr lang="cs-CZ" dirty="0" err="1" smtClean="0"/>
              <a:t>commencent</a:t>
            </a:r>
            <a:r>
              <a:rPr lang="cs-CZ" dirty="0" smtClean="0"/>
              <a:t> à </a:t>
            </a:r>
            <a:r>
              <a:rPr lang="cs-CZ" dirty="0" err="1" smtClean="0"/>
              <a:t>s´y</a:t>
            </a:r>
            <a:r>
              <a:rPr lang="cs-CZ" dirty="0" smtClean="0"/>
              <a:t> </a:t>
            </a:r>
            <a:r>
              <a:rPr lang="cs-CZ" dirty="0" err="1" smtClean="0"/>
              <a:t>installer</a:t>
            </a:r>
            <a:endParaRPr lang="cs-CZ" dirty="0" smtClean="0"/>
          </a:p>
          <a:p>
            <a:pPr eaLnBrk="1" hangingPunct="1"/>
            <a:r>
              <a:rPr lang="cs-CZ" dirty="0" err="1" smtClean="0"/>
              <a:t>depuis</a:t>
            </a:r>
            <a:r>
              <a:rPr lang="cs-CZ" dirty="0" smtClean="0"/>
              <a:t> 1608</a:t>
            </a:r>
          </a:p>
          <a:p>
            <a:pPr eaLnBrk="1" hangingPunct="1"/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fr-FR" dirty="0" smtClean="0"/>
              <a:t>colonie française sur le territoire de l’actuelle ville de Québec</a:t>
            </a:r>
            <a:endParaRPr lang="cs-CZ" dirty="0" smtClean="0"/>
          </a:p>
          <a:p>
            <a:pPr eaLnBrk="1" hangingPunct="1"/>
            <a:r>
              <a:rPr lang="cs-CZ" dirty="0" err="1" smtClean="0"/>
              <a:t>elle</a:t>
            </a:r>
            <a:r>
              <a:rPr lang="cs-CZ" dirty="0" smtClean="0"/>
              <a:t> a été </a:t>
            </a:r>
            <a:r>
              <a:rPr lang="fr-FR" dirty="0" smtClean="0"/>
              <a:t>fondée par Samuel de Champlain dans la vallée du fleuve Saint-Laurent</a:t>
            </a:r>
            <a:endParaRPr lang="cs-CZ" dirty="0" smtClean="0"/>
          </a:p>
          <a:p>
            <a:pPr eaLnBrk="1" hangingPunct="1"/>
            <a:r>
              <a:rPr lang="cs-CZ" dirty="0" smtClean="0"/>
              <a:t>a fait partie de la </a:t>
            </a:r>
            <a:r>
              <a:rPr lang="cs-CZ" dirty="0" err="1" smtClean="0"/>
              <a:t>Nouvelle</a:t>
            </a:r>
            <a:r>
              <a:rPr lang="cs-CZ" dirty="0" smtClean="0"/>
              <a:t>-France (</a:t>
            </a:r>
            <a:r>
              <a:rPr lang="cs-CZ" dirty="0" err="1" smtClean="0"/>
              <a:t>avec</a:t>
            </a:r>
            <a:r>
              <a:rPr lang="cs-CZ" dirty="0" smtClean="0"/>
              <a:t> </a:t>
            </a:r>
            <a:r>
              <a:rPr lang="cs-CZ" dirty="0" err="1" smtClean="0"/>
              <a:t>Louisiane</a:t>
            </a:r>
            <a:r>
              <a:rPr lang="cs-CZ" dirty="0" smtClean="0"/>
              <a:t>) </a:t>
            </a:r>
          </a:p>
          <a:p>
            <a:pPr marL="0" indent="0" eaLnBrk="1" hangingPunct="1"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1268760"/>
            <a:ext cx="3493207" cy="4539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388424" y="5846336"/>
            <a:ext cx="396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71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Histoire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dirty="0" smtClean="0"/>
              <a:t>en 1763</a:t>
            </a:r>
          </a:p>
          <a:p>
            <a:pPr eaLnBrk="1" hangingPunct="1"/>
            <a:r>
              <a:rPr lang="fr-FR" dirty="0" smtClean="0"/>
              <a:t>la conquête britannique</a:t>
            </a:r>
            <a:endParaRPr lang="cs-CZ" dirty="0" smtClean="0"/>
          </a:p>
          <a:p>
            <a:pPr eaLnBrk="1" hangingPunct="1"/>
            <a:r>
              <a:rPr lang="fr-FR" dirty="0" smtClean="0"/>
              <a:t>les Britanniques s’appropri</a:t>
            </a:r>
            <a:r>
              <a:rPr lang="cs-CZ" dirty="0" err="1" smtClean="0"/>
              <a:t>ai</a:t>
            </a:r>
            <a:r>
              <a:rPr lang="fr-FR" dirty="0" smtClean="0"/>
              <a:t>ent les terres de la Nouvelle-France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en 1982</a:t>
            </a:r>
          </a:p>
          <a:p>
            <a:pPr eaLnBrk="1" hangingPunct="1"/>
            <a:r>
              <a:rPr lang="cs-CZ" dirty="0" smtClean="0"/>
              <a:t>l</a:t>
            </a:r>
            <a:r>
              <a:rPr lang="fr-FR" dirty="0" smtClean="0"/>
              <a:t>e pays a obtenu son indépendance du Royaume-Uni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71207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La </a:t>
            </a:r>
            <a:r>
              <a:rPr lang="cs-CZ" dirty="0" err="1" smtClean="0"/>
              <a:t>population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un mélange de différentes éthnies</a:t>
            </a:r>
          </a:p>
          <a:p>
            <a:pPr eaLnBrk="1" hangingPunct="1"/>
            <a:r>
              <a:rPr lang="cs-CZ" smtClean="0"/>
              <a:t>des immigrés d´origine européenne</a:t>
            </a:r>
          </a:p>
          <a:p>
            <a:pPr eaLnBrk="1" hangingPunct="1"/>
            <a:r>
              <a:rPr lang="cs-CZ" smtClean="0"/>
              <a:t>des Anglais</a:t>
            </a:r>
          </a:p>
          <a:p>
            <a:pPr eaLnBrk="1" hangingPunct="1"/>
            <a:r>
              <a:rPr lang="cs-CZ" smtClean="0"/>
              <a:t>des Français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la population d´origine - les peuples autochtones</a:t>
            </a:r>
          </a:p>
          <a:p>
            <a:pPr eaLnBrk="1" hangingPunct="1"/>
            <a:r>
              <a:rPr lang="cs-CZ" smtClean="0"/>
              <a:t>les Indiens </a:t>
            </a:r>
          </a:p>
          <a:p>
            <a:pPr eaLnBrk="1" hangingPunct="1"/>
            <a:r>
              <a:rPr lang="cs-CZ" smtClean="0"/>
              <a:t>les Esquimaux</a:t>
            </a:r>
          </a:p>
        </p:txBody>
      </p:sp>
    </p:spTree>
    <p:extLst>
      <p:ext uri="{BB962C8B-B14F-4D97-AF65-F5344CB8AC3E}">
        <p14:creationId xmlns:p14="http://schemas.microsoft.com/office/powerpoint/2010/main" val="271802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931224" cy="4608513"/>
          </a:xfrm>
        </p:spPr>
        <p:txBody>
          <a:bodyPr/>
          <a:lstStyle/>
          <a:p>
            <a:pPr eaLnBrk="1" hangingPunct="1"/>
            <a:r>
              <a:rPr lang="cs-CZ" dirty="0" err="1" smtClean="0"/>
              <a:t>Québec</a:t>
            </a:r>
            <a:r>
              <a:rPr lang="cs-CZ" dirty="0" smtClean="0"/>
              <a:t> a </a:t>
            </a:r>
            <a:r>
              <a:rPr lang="cs-CZ" dirty="0" err="1" smtClean="0"/>
              <a:t>adopté</a:t>
            </a:r>
            <a:r>
              <a:rPr lang="cs-CZ" dirty="0" smtClean="0"/>
              <a:t> en 1977 la </a:t>
            </a:r>
            <a:r>
              <a:rPr lang="cs-CZ" dirty="0" err="1" smtClean="0"/>
              <a:t>Charte</a:t>
            </a:r>
            <a:r>
              <a:rPr lang="cs-CZ" dirty="0" smtClean="0"/>
              <a:t> de 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r>
              <a:rPr lang="cs-CZ" dirty="0" smtClean="0"/>
              <a:t> – </a:t>
            </a:r>
            <a:r>
              <a:rPr lang="cs-CZ" dirty="0" err="1" smtClean="0"/>
              <a:t>dite</a:t>
            </a:r>
            <a:r>
              <a:rPr lang="cs-CZ" dirty="0" smtClean="0"/>
              <a:t> </a:t>
            </a:r>
            <a:r>
              <a:rPr lang="cs-CZ" dirty="0" err="1" smtClean="0"/>
              <a:t>aussi</a:t>
            </a:r>
            <a:r>
              <a:rPr lang="cs-CZ" dirty="0" smtClean="0"/>
              <a:t> „</a:t>
            </a:r>
            <a:r>
              <a:rPr lang="cs-CZ" dirty="0" err="1" smtClean="0"/>
              <a:t>loi</a:t>
            </a:r>
            <a:r>
              <a:rPr lang="cs-CZ" dirty="0" smtClean="0"/>
              <a:t> 101“</a:t>
            </a:r>
          </a:p>
          <a:p>
            <a:pPr eaLnBrk="1" hangingPunct="1"/>
            <a:r>
              <a:rPr lang="cs-CZ" dirty="0" err="1" smtClean="0"/>
              <a:t>elle</a:t>
            </a:r>
            <a:r>
              <a:rPr lang="cs-CZ" dirty="0" smtClean="0"/>
              <a:t> a </a:t>
            </a:r>
            <a:r>
              <a:rPr lang="cs-CZ" dirty="0" err="1" smtClean="0"/>
              <a:t>rejeté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bilinguisme</a:t>
            </a:r>
            <a:r>
              <a:rPr lang="cs-CZ" dirty="0" smtClean="0"/>
              <a:t> </a:t>
            </a:r>
            <a:r>
              <a:rPr lang="cs-CZ" dirty="0" err="1" smtClean="0"/>
              <a:t>institutionnel</a:t>
            </a:r>
            <a:r>
              <a:rPr lang="cs-CZ" dirty="0" smtClean="0"/>
              <a:t> </a:t>
            </a:r>
            <a:r>
              <a:rPr lang="cs-CZ" dirty="0" err="1" smtClean="0"/>
              <a:t>pour</a:t>
            </a:r>
            <a:r>
              <a:rPr lang="cs-CZ" dirty="0" smtClean="0"/>
              <a:t> </a:t>
            </a:r>
            <a:r>
              <a:rPr lang="cs-CZ" dirty="0" err="1" smtClean="0"/>
              <a:t>faire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d´Etat</a:t>
            </a:r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:</a:t>
            </a:r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travail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des </a:t>
            </a:r>
            <a:r>
              <a:rPr lang="cs-CZ" dirty="0" err="1" smtClean="0"/>
              <a:t>communications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commerce</a:t>
            </a:r>
            <a:r>
              <a:rPr lang="cs-CZ" dirty="0" smtClean="0"/>
              <a:t> et des </a:t>
            </a:r>
            <a:r>
              <a:rPr lang="cs-CZ" dirty="0" err="1" smtClean="0"/>
              <a:t>affaires</a:t>
            </a:r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0629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français</a:t>
            </a:r>
            <a:r>
              <a:rPr lang="cs-CZ" dirty="0" smtClean="0"/>
              <a:t> au </a:t>
            </a:r>
            <a:r>
              <a:rPr lang="cs-CZ" dirty="0" err="1" smtClean="0"/>
              <a:t>Québec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 numCol="2">
            <a:normAutofit fontScale="92500" lnSpcReduction="20000"/>
          </a:bodyPr>
          <a:lstStyle/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chandail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char</a:t>
            </a:r>
            <a:endParaRPr lang="cs-CZ" dirty="0" smtClean="0"/>
          </a:p>
          <a:p>
            <a:r>
              <a:rPr lang="cs-CZ" dirty="0" err="1" smtClean="0"/>
              <a:t>chauffer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déjeuner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souper</a:t>
            </a:r>
            <a:endParaRPr lang="cs-CZ" dirty="0" smtClean="0"/>
          </a:p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err="1" smtClean="0"/>
              <a:t>fête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linge</a:t>
            </a:r>
            <a:endParaRPr lang="cs-CZ" dirty="0" smtClean="0"/>
          </a:p>
          <a:p>
            <a:r>
              <a:rPr lang="cs-CZ" dirty="0" err="1" smtClean="0"/>
              <a:t>magasiner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pull</a:t>
            </a:r>
            <a:endParaRPr lang="cs-CZ" dirty="0" smtClean="0"/>
          </a:p>
          <a:p>
            <a:r>
              <a:rPr lang="cs-CZ" dirty="0" smtClean="0"/>
              <a:t>la </a:t>
            </a:r>
            <a:r>
              <a:rPr lang="cs-CZ" dirty="0" err="1" smtClean="0"/>
              <a:t>voiture</a:t>
            </a:r>
            <a:endParaRPr lang="cs-CZ" dirty="0" smtClean="0"/>
          </a:p>
          <a:p>
            <a:r>
              <a:rPr lang="cs-CZ" dirty="0" err="1" smtClean="0"/>
              <a:t>conduire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petit-</a:t>
            </a:r>
            <a:r>
              <a:rPr lang="cs-CZ" dirty="0" err="1" smtClean="0"/>
              <a:t>déjeuner</a:t>
            </a:r>
            <a:endParaRPr lang="cs-CZ" dirty="0" smtClean="0"/>
          </a:p>
          <a:p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dîner</a:t>
            </a:r>
            <a:endParaRPr lang="cs-CZ" dirty="0" smtClean="0"/>
          </a:p>
          <a:p>
            <a:r>
              <a:rPr lang="cs-CZ" dirty="0" err="1" smtClean="0"/>
              <a:t>mon</a:t>
            </a:r>
            <a:r>
              <a:rPr lang="cs-CZ" dirty="0" smtClean="0"/>
              <a:t> </a:t>
            </a:r>
            <a:r>
              <a:rPr lang="cs-CZ" dirty="0" err="1" smtClean="0"/>
              <a:t>anniversaire</a:t>
            </a:r>
            <a:endParaRPr lang="cs-CZ" dirty="0" smtClean="0"/>
          </a:p>
          <a:p>
            <a:r>
              <a:rPr lang="cs-CZ" dirty="0" smtClean="0"/>
              <a:t>les </a:t>
            </a:r>
            <a:r>
              <a:rPr lang="cs-CZ" dirty="0" err="1" smtClean="0"/>
              <a:t>vêtements</a:t>
            </a:r>
            <a:endParaRPr lang="cs-CZ" dirty="0" smtClean="0"/>
          </a:p>
          <a:p>
            <a:r>
              <a:rPr lang="cs-CZ" dirty="0" err="1" smtClean="0"/>
              <a:t>faire</a:t>
            </a:r>
            <a:r>
              <a:rPr lang="cs-CZ" dirty="0" smtClean="0"/>
              <a:t> des </a:t>
            </a:r>
            <a:r>
              <a:rPr lang="cs-CZ" dirty="0" err="1" smtClean="0"/>
              <a:t>courses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405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Montréal</a:t>
            </a:r>
            <a:endParaRPr lang="cs-CZ" dirty="0"/>
          </a:p>
        </p:txBody>
      </p:sp>
      <p:sp>
        <p:nvSpPr>
          <p:cNvPr id="2560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787208" cy="4680521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fr-FR" dirty="0" smtClean="0"/>
              <a:t>centre du commerce, de l’industrie, de la culture, de la finance et des affaires internationales </a:t>
            </a:r>
            <a:endParaRPr lang="cs-CZ" dirty="0" smtClean="0"/>
          </a:p>
          <a:p>
            <a:pPr eaLnBrk="1" hangingPunct="1"/>
            <a:r>
              <a:rPr lang="fr-FR" dirty="0" smtClean="0"/>
              <a:t>Montréal a accueilli l’exposition universelle de 1967 </a:t>
            </a:r>
            <a:endParaRPr lang="cs-CZ" dirty="0" smtClean="0"/>
          </a:p>
          <a:p>
            <a:pPr eaLnBrk="1" hangingPunct="1"/>
            <a:r>
              <a:rPr lang="fr-FR" dirty="0" smtClean="0"/>
              <a:t>les Jeux olympiques d’été de 1976</a:t>
            </a:r>
            <a:endParaRPr lang="cs-CZ" dirty="0" smtClean="0"/>
          </a:p>
          <a:p>
            <a:pPr eaLnBrk="1" hangingPunct="1"/>
            <a:r>
              <a:rPr lang="fr-FR" dirty="0" smtClean="0"/>
              <a:t>le Festival International de Jazz de Montréal</a:t>
            </a:r>
            <a:endParaRPr lang="cs-CZ" dirty="0" smtClean="0"/>
          </a:p>
          <a:p>
            <a:pPr eaLnBrk="1" hangingPunct="1"/>
            <a:r>
              <a:rPr lang="fr-FR" dirty="0" smtClean="0"/>
              <a:t>le club de hockey les Canadiens de Montréal</a:t>
            </a:r>
            <a:endParaRPr lang="cs-CZ" dirty="0" smtClean="0"/>
          </a:p>
          <a:p>
            <a:pPr eaLnBrk="1" hangingPunct="1"/>
            <a:r>
              <a:rPr lang="cs-CZ" dirty="0" smtClean="0"/>
              <a:t>la </a:t>
            </a:r>
            <a:r>
              <a:rPr lang="cs-CZ" dirty="0" err="1" smtClean="0"/>
              <a:t>population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principalement</a:t>
            </a:r>
            <a:r>
              <a:rPr lang="cs-CZ" dirty="0" smtClean="0"/>
              <a:t> </a:t>
            </a:r>
            <a:r>
              <a:rPr lang="cs-CZ" dirty="0" err="1" smtClean="0"/>
              <a:t>francophone</a:t>
            </a:r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87529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Montréal</a:t>
            </a:r>
            <a:endParaRPr lang="cs-CZ" dirty="0"/>
          </a:p>
        </p:txBody>
      </p:sp>
      <p:pic>
        <p:nvPicPr>
          <p:cNvPr id="26627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664" y="1196752"/>
            <a:ext cx="6353175" cy="4762500"/>
          </a:xfrm>
          <a:noFill/>
        </p:spPr>
      </p:pic>
      <p:sp>
        <p:nvSpPr>
          <p:cNvPr id="3" name="TextovéPole 2"/>
          <p:cNvSpPr txBox="1"/>
          <p:nvPr/>
        </p:nvSpPr>
        <p:spPr>
          <a:xfrm>
            <a:off x="7452320" y="599361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866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254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Symboles</a:t>
            </a:r>
            <a:r>
              <a:rPr lang="cs-CZ" dirty="0" smtClean="0"/>
              <a:t>, </a:t>
            </a:r>
            <a:r>
              <a:rPr lang="cs-CZ" dirty="0" err="1" smtClean="0"/>
              <a:t>tradition</a:t>
            </a:r>
            <a:endParaRPr lang="cs-CZ" dirty="0"/>
          </a:p>
        </p:txBody>
      </p:sp>
      <p:sp>
        <p:nvSpPr>
          <p:cNvPr id="2765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71563"/>
            <a:ext cx="4114800" cy="4661693"/>
          </a:xfrm>
        </p:spPr>
        <p:txBody>
          <a:bodyPr/>
          <a:lstStyle/>
          <a:p>
            <a:pPr eaLnBrk="1" hangingPunct="1"/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premier</a:t>
            </a:r>
            <a:r>
              <a:rPr lang="cs-CZ" dirty="0" smtClean="0"/>
              <a:t> </a:t>
            </a:r>
            <a:r>
              <a:rPr lang="cs-CZ" dirty="0" err="1" smtClean="0"/>
              <a:t>producteur</a:t>
            </a:r>
            <a:r>
              <a:rPr lang="cs-CZ" dirty="0" smtClean="0"/>
              <a:t> </a:t>
            </a:r>
            <a:r>
              <a:rPr lang="cs-CZ" dirty="0" err="1" smtClean="0"/>
              <a:t>mondial</a:t>
            </a:r>
            <a:r>
              <a:rPr lang="cs-CZ" dirty="0" smtClean="0"/>
              <a:t> de </a:t>
            </a:r>
            <a:r>
              <a:rPr lang="cs-CZ" dirty="0" err="1" smtClean="0"/>
              <a:t>sirop</a:t>
            </a:r>
            <a:r>
              <a:rPr lang="cs-CZ" dirty="0" smtClean="0"/>
              <a:t> </a:t>
            </a:r>
            <a:r>
              <a:rPr lang="cs-CZ" dirty="0" err="1" smtClean="0"/>
              <a:t>d'érable</a:t>
            </a:r>
            <a:endParaRPr lang="cs-CZ" dirty="0" smtClean="0"/>
          </a:p>
          <a:p>
            <a:pPr eaLnBrk="1" hangingPunct="1"/>
            <a:r>
              <a:rPr lang="fr-FR" dirty="0" smtClean="0"/>
              <a:t>le hockey sur glace (hiver) </a:t>
            </a:r>
            <a:endParaRPr lang="cs-CZ" dirty="0" smtClean="0"/>
          </a:p>
          <a:p>
            <a:pPr eaLnBrk="1" hangingPunct="1"/>
            <a:r>
              <a:rPr lang="fr-FR" dirty="0" smtClean="0"/>
              <a:t>la crosse (été)</a:t>
            </a:r>
            <a:endParaRPr lang="cs-CZ" dirty="0" smtClean="0"/>
          </a:p>
          <a:p>
            <a:pPr eaLnBrk="1" hangingPunct="1"/>
            <a:r>
              <a:rPr lang="fr-FR" dirty="0" smtClean="0"/>
              <a:t>Jeux olympiques d’hiver de 2010 à Vancouver </a:t>
            </a:r>
            <a:endParaRPr lang="cs-CZ" dirty="0" smtClean="0"/>
          </a:p>
          <a:p>
            <a:pPr eaLnBrk="1" hangingPunct="1"/>
            <a:r>
              <a:rPr lang="cs-CZ" dirty="0" smtClean="0"/>
              <a:t>l</a:t>
            </a:r>
            <a:r>
              <a:rPr lang="fr-FR" dirty="0" smtClean="0"/>
              <a:t>e castor 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826" y="1556792"/>
            <a:ext cx="4074029" cy="3055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100392" y="461248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87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Les  </a:t>
            </a:r>
            <a:r>
              <a:rPr lang="cs-CZ" dirty="0" err="1" smtClean="0"/>
              <a:t>monuments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91" y="1200096"/>
            <a:ext cx="2712261" cy="4275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00567" y="5441043"/>
            <a:ext cx="6001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420" y="5524171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La tour CN - Toronto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07555"/>
            <a:ext cx="5401886" cy="3909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100392" y="5454516"/>
            <a:ext cx="505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5524171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Le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château</a:t>
            </a: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Frontenac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à </a:t>
            </a:r>
            <a:r>
              <a:rPr lang="cs-CZ" sz="2000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Québec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39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r>
              <a:rPr lang="cs-CZ" dirty="0" err="1" smtClean="0"/>
              <a:t>Répondez</a:t>
            </a:r>
            <a:r>
              <a:rPr lang="cs-CZ" dirty="0" smtClean="0"/>
              <a:t> </a:t>
            </a:r>
            <a:r>
              <a:rPr lang="cs-CZ" dirty="0" err="1" smtClean="0"/>
              <a:t>aux</a:t>
            </a:r>
            <a:r>
              <a:rPr lang="cs-CZ" dirty="0" smtClean="0"/>
              <a:t> </a:t>
            </a:r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suivantes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19256" cy="504056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 err="1" smtClean="0"/>
              <a:t>Donnez</a:t>
            </a:r>
            <a:r>
              <a:rPr lang="cs-CZ" dirty="0" smtClean="0"/>
              <a:t> </a:t>
            </a:r>
            <a:r>
              <a:rPr lang="cs-CZ" dirty="0" err="1" smtClean="0"/>
              <a:t>quelques</a:t>
            </a:r>
            <a:r>
              <a:rPr lang="cs-CZ" dirty="0" smtClean="0"/>
              <a:t> </a:t>
            </a:r>
            <a:r>
              <a:rPr lang="cs-CZ" dirty="0" err="1" smtClean="0"/>
              <a:t>faits</a:t>
            </a:r>
            <a:r>
              <a:rPr lang="cs-CZ" dirty="0" smtClean="0"/>
              <a:t> de </a:t>
            </a:r>
            <a:r>
              <a:rPr lang="cs-CZ" dirty="0" err="1" smtClean="0"/>
              <a:t>bases</a:t>
            </a:r>
            <a:r>
              <a:rPr lang="cs-CZ" dirty="0" smtClean="0"/>
              <a:t> </a:t>
            </a:r>
            <a:r>
              <a:rPr lang="cs-CZ" dirty="0" err="1" smtClean="0"/>
              <a:t>sur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D´où</a:t>
            </a:r>
            <a:r>
              <a:rPr lang="cs-CZ" dirty="0" smtClean="0"/>
              <a:t> </a:t>
            </a:r>
            <a:r>
              <a:rPr lang="cs-CZ" dirty="0" err="1" smtClean="0"/>
              <a:t>vient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nom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drapeau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Qui a </a:t>
            </a:r>
            <a:r>
              <a:rPr lang="cs-CZ" dirty="0" err="1" smtClean="0"/>
              <a:t>découvert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Quel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système</a:t>
            </a:r>
            <a:r>
              <a:rPr lang="cs-CZ" dirty="0" smtClean="0"/>
              <a:t> </a:t>
            </a:r>
            <a:r>
              <a:rPr lang="cs-CZ" dirty="0" err="1" smtClean="0"/>
              <a:t>politique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Donnez</a:t>
            </a:r>
            <a:r>
              <a:rPr lang="cs-CZ" dirty="0" smtClean="0"/>
              <a:t> </a:t>
            </a:r>
            <a:r>
              <a:rPr lang="cs-CZ" dirty="0" err="1" smtClean="0"/>
              <a:t>une</a:t>
            </a:r>
            <a:r>
              <a:rPr lang="cs-CZ" dirty="0" smtClean="0"/>
              <a:t> </a:t>
            </a:r>
            <a:r>
              <a:rPr lang="cs-CZ" dirty="0" err="1" smtClean="0"/>
              <a:t>caractéristique</a:t>
            </a:r>
            <a:r>
              <a:rPr lang="cs-CZ" dirty="0" smtClean="0"/>
              <a:t> de la </a:t>
            </a:r>
            <a:r>
              <a:rPr lang="cs-CZ" dirty="0" err="1" smtClean="0"/>
              <a:t>nature</a:t>
            </a:r>
            <a:r>
              <a:rPr lang="cs-CZ" dirty="0" smtClean="0"/>
              <a:t> </a:t>
            </a:r>
            <a:r>
              <a:rPr lang="cs-CZ" dirty="0" err="1" smtClean="0"/>
              <a:t>canadienne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symboles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Quels</a:t>
            </a:r>
            <a:r>
              <a:rPr lang="cs-CZ" dirty="0" smtClean="0"/>
              <a:t> </a:t>
            </a:r>
            <a:r>
              <a:rPr lang="cs-CZ" dirty="0" err="1" smtClean="0"/>
              <a:t>sont</a:t>
            </a:r>
            <a:r>
              <a:rPr lang="cs-CZ" dirty="0" smtClean="0"/>
              <a:t> les </a:t>
            </a:r>
            <a:r>
              <a:rPr lang="cs-CZ" dirty="0" err="1" smtClean="0"/>
              <a:t>langues</a:t>
            </a:r>
            <a:r>
              <a:rPr lang="cs-CZ" dirty="0" smtClean="0"/>
              <a:t> </a:t>
            </a:r>
            <a:r>
              <a:rPr lang="cs-CZ" dirty="0" err="1" smtClean="0"/>
              <a:t>parlées</a:t>
            </a:r>
            <a:r>
              <a:rPr lang="cs-CZ" dirty="0" smtClean="0"/>
              <a:t> au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parle</a:t>
            </a:r>
            <a:r>
              <a:rPr lang="cs-CZ" dirty="0" smtClean="0"/>
              <a:t>-t-on au </a:t>
            </a:r>
            <a:r>
              <a:rPr lang="cs-CZ" dirty="0" err="1" smtClean="0"/>
              <a:t>Québec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smtClean="0"/>
              <a:t>Comment </a:t>
            </a:r>
            <a:r>
              <a:rPr lang="cs-CZ" dirty="0" err="1" smtClean="0"/>
              <a:t>protège</a:t>
            </a:r>
            <a:r>
              <a:rPr lang="cs-CZ" dirty="0" smtClean="0"/>
              <a:t>-t-on la </a:t>
            </a:r>
            <a:r>
              <a:rPr lang="cs-CZ" dirty="0" err="1" smtClean="0"/>
              <a:t>langue</a:t>
            </a:r>
            <a:r>
              <a:rPr lang="cs-CZ" dirty="0" smtClean="0"/>
              <a:t> </a:t>
            </a:r>
            <a:r>
              <a:rPr lang="cs-CZ" dirty="0" err="1" smtClean="0"/>
              <a:t>française</a:t>
            </a:r>
            <a:r>
              <a:rPr lang="cs-CZ" dirty="0" smtClean="0"/>
              <a:t> au </a:t>
            </a:r>
            <a:r>
              <a:rPr lang="cs-CZ" dirty="0" err="1" smtClean="0"/>
              <a:t>Québec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Est-ce</a:t>
            </a:r>
            <a:r>
              <a:rPr lang="cs-CZ" dirty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vous </a:t>
            </a:r>
            <a:r>
              <a:rPr lang="cs-CZ" dirty="0" err="1" smtClean="0"/>
              <a:t>connaissez</a:t>
            </a:r>
            <a:r>
              <a:rPr lang="cs-CZ" dirty="0" smtClean="0"/>
              <a:t> </a:t>
            </a:r>
            <a:r>
              <a:rPr lang="cs-CZ" dirty="0" err="1" smtClean="0"/>
              <a:t>quelques</a:t>
            </a:r>
            <a:r>
              <a:rPr lang="cs-CZ" dirty="0" smtClean="0"/>
              <a:t> </a:t>
            </a:r>
            <a:r>
              <a:rPr lang="cs-CZ" dirty="0" err="1" smtClean="0"/>
              <a:t>expressions</a:t>
            </a:r>
            <a:r>
              <a:rPr lang="cs-CZ" dirty="0" smtClean="0"/>
              <a:t> </a:t>
            </a:r>
            <a:r>
              <a:rPr lang="cs-CZ" dirty="0" err="1" smtClean="0"/>
              <a:t>québecoises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Pourquoi</a:t>
            </a:r>
            <a:r>
              <a:rPr lang="cs-CZ" dirty="0" smtClean="0"/>
              <a:t> les </a:t>
            </a:r>
            <a:r>
              <a:rPr lang="cs-CZ" dirty="0" err="1" smtClean="0"/>
              <a:t>touristes</a:t>
            </a:r>
            <a:r>
              <a:rPr lang="cs-CZ" dirty="0" smtClean="0"/>
              <a:t> </a:t>
            </a:r>
            <a:r>
              <a:rPr lang="cs-CZ" dirty="0" err="1" smtClean="0"/>
              <a:t>visitent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457200" indent="-457200">
              <a:buAutoNum type="arabicPeriod"/>
            </a:pPr>
            <a:r>
              <a:rPr lang="cs-CZ" dirty="0" err="1" smtClean="0"/>
              <a:t>Quel</a:t>
            </a:r>
            <a:r>
              <a:rPr lang="cs-CZ" dirty="0" smtClean="0"/>
              <a:t> animal </a:t>
            </a:r>
            <a:r>
              <a:rPr lang="cs-CZ" dirty="0" err="1" smtClean="0"/>
              <a:t>symbolise</a:t>
            </a:r>
            <a:r>
              <a:rPr lang="cs-CZ" dirty="0" smtClean="0"/>
              <a:t> </a:t>
            </a:r>
            <a:r>
              <a:rPr lang="cs-CZ" dirty="0" err="1" smtClean="0"/>
              <a:t>le</a:t>
            </a:r>
            <a:r>
              <a:rPr lang="cs-CZ" dirty="0" smtClean="0"/>
              <a:t> </a:t>
            </a:r>
            <a:r>
              <a:rPr lang="cs-CZ" dirty="0" err="1" smtClean="0"/>
              <a:t>Canada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97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027" y="425842"/>
            <a:ext cx="6535394" cy="5688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376423" y="4412896"/>
            <a:ext cx="914400" cy="6332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4. 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468117" y="3769775"/>
            <a:ext cx="73155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?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44408" y="5517232"/>
            <a:ext cx="7200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5. 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356961" y="1100146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 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30027" y="2025584"/>
            <a:ext cx="826934" cy="5937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2. 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8304" y="611447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865" y="5046191"/>
            <a:ext cx="1706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8.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Pôle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Nord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48935" y="1609308"/>
            <a:ext cx="864096" cy="1001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6. ?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30027" y="3454247"/>
            <a:ext cx="601813" cy="15919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7. ?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919495" y="444195"/>
            <a:ext cx="914400" cy="3205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 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070" y="415610"/>
            <a:ext cx="24573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Complétez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la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carte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674" y="1338940"/>
            <a:ext cx="2484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Océan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Arctique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865" y="1864154"/>
            <a:ext cx="227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2.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Alaska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627" y="2434672"/>
            <a:ext cx="227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3.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Baie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d´Hudson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8070" y="2996952"/>
            <a:ext cx="22778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4.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Québec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933" y="3495265"/>
            <a:ext cx="2457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Océan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Atlantique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5933" y="4544877"/>
            <a:ext cx="2425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7.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Océan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Pacifique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-23553" y="3998375"/>
            <a:ext cx="2359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6. Cercle </a:t>
            </a:r>
            <a:r>
              <a:rPr lang="cs-CZ" dirty="0" err="1">
                <a:solidFill>
                  <a:schemeClr val="tx2">
                    <a:lumMod val="50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polaire</a:t>
            </a:r>
            <a:endParaRPr lang="cs-CZ" dirty="0">
              <a:solidFill>
                <a:schemeClr val="tx2">
                  <a:lumMod val="50000"/>
                </a:schemeClr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36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5" grpId="0"/>
      <p:bldP spid="16" grpId="0"/>
      <p:bldP spid="17" grpId="0"/>
      <p:bldP spid="19" grpId="0"/>
      <p:bldP spid="20" grpId="0"/>
      <p:bldP spid="21" grpId="0"/>
      <p:bldP spid="2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Qu´est-ce</a:t>
            </a:r>
            <a:r>
              <a:rPr lang="cs-CZ" dirty="0" smtClean="0"/>
              <a:t> </a:t>
            </a:r>
            <a:r>
              <a:rPr lang="cs-CZ" dirty="0" err="1" smtClean="0"/>
              <a:t>que</a:t>
            </a:r>
            <a:r>
              <a:rPr lang="cs-CZ" dirty="0" smtClean="0"/>
              <a:t> </a:t>
            </a:r>
            <a:r>
              <a:rPr lang="cs-CZ" dirty="0" err="1" smtClean="0"/>
              <a:t>représent</a:t>
            </a:r>
            <a:r>
              <a:rPr lang="cs-CZ" dirty="0" smtClean="0"/>
              <a:t>  les </a:t>
            </a:r>
            <a:r>
              <a:rPr lang="cs-CZ" dirty="0" err="1" smtClean="0"/>
              <a:t>photos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9855" y="1196752"/>
            <a:ext cx="2880320" cy="1440160"/>
          </a:xfrm>
          <a:noFill/>
        </p:spPr>
      </p:pic>
      <p:sp>
        <p:nvSpPr>
          <p:cNvPr id="5" name="TextovéPole 4"/>
          <p:cNvSpPr txBox="1"/>
          <p:nvPr/>
        </p:nvSpPr>
        <p:spPr>
          <a:xfrm>
            <a:off x="2843808" y="270892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333" y="1196752"/>
            <a:ext cx="2380731" cy="20085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415467" y="3205262"/>
            <a:ext cx="364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131484"/>
            <a:ext cx="2977455" cy="2232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388424" y="3364032"/>
            <a:ext cx="457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081574"/>
            <a:ext cx="1693043" cy="2373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63688" y="5484262"/>
            <a:ext cx="3968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403" y="3389928"/>
            <a:ext cx="3091064" cy="2319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004048" y="5709385"/>
            <a:ext cx="411419" cy="383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3664" y="3653558"/>
            <a:ext cx="2655874" cy="1991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8028384" y="5709385"/>
            <a:ext cx="391154" cy="3837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317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r>
              <a:rPr lang="cs-CZ" dirty="0" err="1"/>
              <a:t>Qu´est-ce</a:t>
            </a:r>
            <a:r>
              <a:rPr lang="cs-CZ" dirty="0"/>
              <a:t> </a:t>
            </a:r>
            <a:r>
              <a:rPr lang="cs-CZ" dirty="0" err="1"/>
              <a:t>que</a:t>
            </a:r>
            <a:r>
              <a:rPr lang="cs-CZ" dirty="0"/>
              <a:t> </a:t>
            </a:r>
            <a:r>
              <a:rPr lang="cs-CZ" dirty="0" err="1"/>
              <a:t>représent</a:t>
            </a:r>
            <a:r>
              <a:rPr lang="cs-CZ" dirty="0"/>
              <a:t>  les </a:t>
            </a:r>
            <a:r>
              <a:rPr lang="cs-CZ" dirty="0" err="1"/>
              <a:t>photos</a:t>
            </a:r>
            <a:r>
              <a:rPr lang="cs-CZ" dirty="0"/>
              <a:t>?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2536873" cy="3998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776" y="52268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96752"/>
            <a:ext cx="5402263" cy="391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54311" y="5116542"/>
            <a:ext cx="50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57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52124"/>
          </a:xfrm>
        </p:spPr>
        <p:txBody>
          <a:bodyPr/>
          <a:lstStyle/>
          <a:p>
            <a:r>
              <a:rPr lang="cs-CZ" dirty="0" smtClean="0"/>
              <a:t>Zdroje a použitá literatura - obrázky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4824536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/>
              <a:t>AUTOR NEUVEDEN.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</a:t>
            </a:r>
            <a:r>
              <a:rPr lang="cs-CZ" sz="1600" dirty="0" smtClean="0"/>
              <a:t>WWW: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fr.wikipedia.org/w/index.php?title=Fichier:Flag_of_Canada.svg&amp;page=1</a:t>
            </a:r>
            <a:endParaRPr lang="cs-CZ" sz="1600" dirty="0" smtClean="0"/>
          </a:p>
          <a:p>
            <a:r>
              <a:rPr lang="cs-CZ" sz="1600" dirty="0"/>
              <a:t>ORIGINAL FILE : E PLURIBUS ANTHONY THIS VERSION : STING WITH TRANSLATION INDICATION BY FR:USER:BORÉAL.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fr.wikipedia.org/wiki/Fichier:Carte_administrative_du_Canada.png</a:t>
            </a:r>
            <a:endParaRPr lang="cs-CZ" sz="1600" dirty="0" smtClean="0"/>
          </a:p>
          <a:p>
            <a:r>
              <a:rPr lang="cs-CZ" sz="1600" dirty="0" smtClean="0"/>
              <a:t>AUTOR </a:t>
            </a:r>
            <a:r>
              <a:rPr lang="cs-CZ" sz="1600" dirty="0"/>
              <a:t>NEUVEDEN.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fr.wikipedia.org/wiki/Fichier:Canada_Parliament2.jpg</a:t>
            </a:r>
            <a:endParaRPr lang="cs-CZ" sz="1600" dirty="0" smtClean="0"/>
          </a:p>
          <a:p>
            <a:r>
              <a:rPr lang="cs-CZ" sz="1600" dirty="0"/>
              <a:t>TOBIAS ALT, TOBI 87.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>
                <a:hlinkClick r:id="rId5"/>
              </a:rPr>
              <a:t>http://fr.wikipedia.org/wiki/Fichier:Moraine_Lake-Banff_NP.JPG</a:t>
            </a:r>
            <a:endParaRPr lang="cs-CZ" sz="1600" dirty="0"/>
          </a:p>
          <a:p>
            <a:r>
              <a:rPr lang="cs-CZ" sz="1600" dirty="0"/>
              <a:t>AUTOR NEUVEDEN.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fr.wikipedia.org/wiki/Fichier:Niagara_Falls_and_Maid_of_the_Mist_2005.JPG</a:t>
            </a:r>
            <a:endParaRPr lang="cs-CZ" sz="1600" dirty="0" smtClean="0"/>
          </a:p>
          <a:p>
            <a:r>
              <a:rPr lang="cs-CZ" sz="1600" dirty="0"/>
              <a:t>HAMEL, </a:t>
            </a:r>
            <a:r>
              <a:rPr lang="cs-CZ" sz="1600" dirty="0" err="1"/>
              <a:t>Théophile</a:t>
            </a:r>
            <a:r>
              <a:rPr lang="cs-CZ" sz="1600" dirty="0"/>
              <a:t>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fr.wikipedia.org/wiki/Fichier:Cartier.png</a:t>
            </a:r>
            <a:endParaRPr lang="cs-CZ" sz="1600" dirty="0" smtClean="0"/>
          </a:p>
          <a:p>
            <a:r>
              <a:rPr lang="cs-CZ" sz="1600" dirty="0"/>
              <a:t>HAMEL, </a:t>
            </a:r>
            <a:r>
              <a:rPr lang="cs-CZ" sz="1600" dirty="0" err="1"/>
              <a:t>Théophile</a:t>
            </a:r>
            <a:r>
              <a:rPr lang="cs-CZ" sz="1600" dirty="0"/>
              <a:t>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fr.wikipedia.org/wiki/Fichier:Samuel-de-champlain-s.jpg</a:t>
            </a:r>
            <a:endParaRPr lang="cs-CZ" sz="1600" dirty="0" smtClean="0"/>
          </a:p>
          <a:p>
            <a:r>
              <a:rPr lang="cs-CZ" sz="1600" dirty="0"/>
              <a:t>USER GJM130 ON EN.WIKIPEDIA.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fr.wikipedia.org/wiki/Fichier:Mont.jpg</a:t>
            </a:r>
            <a:endParaRPr lang="cs-CZ" sz="1600" dirty="0" smtClean="0"/>
          </a:p>
          <a:p>
            <a:r>
              <a:rPr lang="cs-CZ" sz="1600" dirty="0"/>
              <a:t>LASZLO ILYES (LASZLO-PHOTO) DE CLEVELAND, OHIO, USA.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</a:t>
            </a:r>
            <a:r>
              <a:rPr lang="cs-CZ" sz="1600" dirty="0" smtClean="0">
                <a:hlinkClick r:id="rId10"/>
              </a:rPr>
              <a:t>fr.wikipedia.org/wiki/Fichier:Castor_canadensis.jpg</a:t>
            </a:r>
            <a:endParaRPr lang="cs-CZ" sz="1600" dirty="0" smtClean="0"/>
          </a:p>
          <a:p>
            <a:r>
              <a:rPr lang="cs-CZ" sz="1600" dirty="0"/>
              <a:t>WLADYSLAW. </a:t>
            </a:r>
            <a:r>
              <a:rPr lang="cs-CZ" sz="1600" i="1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://fr.wikipedia.org/wiki/Fichier:Toronto_-_ON_-_</a:t>
            </a:r>
            <a:r>
              <a:rPr lang="cs-CZ" sz="1600" dirty="0" smtClean="0">
                <a:hlinkClick r:id="rId11"/>
              </a:rPr>
              <a:t>Toronto_Harbourfront7.jpg</a:t>
            </a:r>
            <a:endParaRPr lang="cs-CZ" sz="1600" dirty="0" smtClean="0"/>
          </a:p>
          <a:p>
            <a:r>
              <a:rPr lang="cs-CZ" sz="1600" dirty="0"/>
              <a:t>LETARTEAN. </a:t>
            </a:r>
            <a:r>
              <a:rPr lang="cs-CZ" sz="1600" dirty="0" err="1"/>
              <a:t>Wikipedia</a:t>
            </a:r>
            <a:r>
              <a:rPr lang="cs-CZ" sz="1600" dirty="0"/>
              <a:t> [online]. [cit. 6.10.2012]. Dostupný na WWW: </a:t>
            </a:r>
            <a:r>
              <a:rPr lang="cs-CZ" sz="1600" dirty="0">
                <a:hlinkClick r:id="rId12"/>
              </a:rPr>
              <a:t>http://fr.wikipedia.org/wiki/Fichier:Ch%C3%A2teau_Frontenac2010.jpg</a:t>
            </a: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3412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fr.wikipedia.org/wiki/Canada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ČEPČÁNYOVÁ</a:t>
            </a:r>
            <a:r>
              <a:rPr lang="cs-CZ" dirty="0"/>
              <a:t>, Jana. </a:t>
            </a:r>
            <a:r>
              <a:rPr lang="cs-CZ" i="1" dirty="0"/>
              <a:t>Reálie frankofonních zemí</a:t>
            </a:r>
            <a:r>
              <a:rPr lang="cs-CZ" dirty="0"/>
              <a:t>. Plzeň: Fraus, 2007, ISBN 80-7238-345-0.</a:t>
            </a:r>
          </a:p>
          <a:p>
            <a:pPr marL="0" indent="0">
              <a:buNone/>
            </a:pPr>
            <a:r>
              <a:rPr lang="cs-CZ" dirty="0" smtClean="0"/>
              <a:t>3. KLINKA</a:t>
            </a:r>
            <a:r>
              <a:rPr lang="cs-CZ" dirty="0"/>
              <a:t>, Tomáš a kol. </a:t>
            </a:r>
            <a:r>
              <a:rPr lang="cs-CZ" i="1" dirty="0"/>
              <a:t>Francouzština, Otázky a odpovědi</a:t>
            </a:r>
            <a:r>
              <a:rPr lang="cs-CZ" dirty="0"/>
              <a:t>. Dubicko: INFOA, 2008, ISBN 978-80-7240-609-8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18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161</TotalTime>
  <Words>773</Words>
  <Application>Microsoft Office PowerPoint</Application>
  <PresentationFormat>Předvádění na obrazovce (4:3)</PresentationFormat>
  <Paragraphs>251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projekt_logo_cent</vt:lpstr>
      <vt:lpstr>Kanada - Le canada </vt:lpstr>
      <vt:lpstr>ANOTACE</vt:lpstr>
      <vt:lpstr>Le Canada</vt:lpstr>
      <vt:lpstr>         Le drapeau du Canada  appelé l’Unifolié.</vt:lpstr>
      <vt:lpstr>La carte du Canada</vt:lpstr>
      <vt:lpstr>Le Canada</vt:lpstr>
      <vt:lpstr>10 provinces</vt:lpstr>
      <vt:lpstr>3 territoires</vt:lpstr>
      <vt:lpstr>Le Canada</vt:lpstr>
      <vt:lpstr>Le Parlement - Ottawa</vt:lpstr>
      <vt:lpstr>La nature</vt:lpstr>
      <vt:lpstr>Parc national de Banff en Alberta.</vt:lpstr>
      <vt:lpstr>                     Des Chutes Niagara</vt:lpstr>
      <vt:lpstr>Histoire – Jacques Cartier</vt:lpstr>
      <vt:lpstr>Histoire - Samuel de Champlain</vt:lpstr>
      <vt:lpstr>Histoire</vt:lpstr>
      <vt:lpstr>La population</vt:lpstr>
      <vt:lpstr>La langue française</vt:lpstr>
      <vt:lpstr>Le français au Québec</vt:lpstr>
      <vt:lpstr>Montréal</vt:lpstr>
      <vt:lpstr>Montréal</vt:lpstr>
      <vt:lpstr>Symboles, tradition</vt:lpstr>
      <vt:lpstr>Les  monuments</vt:lpstr>
      <vt:lpstr>Répondez aux questions suivantes:</vt:lpstr>
      <vt:lpstr>Prezentace aplikace PowerPoint</vt:lpstr>
      <vt:lpstr>Qu´est-ce que représent  les photos?</vt:lpstr>
      <vt:lpstr>Qu´est-ce que représent  les photos?</vt:lpstr>
      <vt:lpstr>Zdroje a použitá literatura - obrázky</vt:lpstr>
      <vt:lpstr>Zdroje a použitá literatura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bj</cp:lastModifiedBy>
  <cp:revision>22</cp:revision>
  <dcterms:created xsi:type="dcterms:W3CDTF">2012-07-02T08:03:24Z</dcterms:created>
  <dcterms:modified xsi:type="dcterms:W3CDTF">2012-11-27T10:22:41Z</dcterms:modified>
</cp:coreProperties>
</file>