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61" r:id="rId2"/>
    <p:sldId id="262" r:id="rId3"/>
    <p:sldId id="263" r:id="rId4"/>
    <p:sldId id="264" r:id="rId5"/>
    <p:sldId id="270" r:id="rId6"/>
    <p:sldId id="265" r:id="rId7"/>
    <p:sldId id="271" r:id="rId8"/>
    <p:sldId id="266" r:id="rId9"/>
    <p:sldId id="269" r:id="rId10"/>
    <p:sldId id="267" r:id="rId11"/>
    <p:sldId id="268" r:id="rId12"/>
    <p:sldId id="272" r:id="rId13"/>
    <p:sldId id="273" r:id="rId14"/>
    <p:sldId id="27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7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05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z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Dějiny psychologie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Jiřina Boušková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VY_32_INOVACE_1.SV.01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/>
              <a:t>září 2</a:t>
            </a:r>
            <a:r>
              <a:rPr lang="cs-CZ" sz="1200" dirty="0" smtClean="0"/>
              <a:t>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5. ročník </a:t>
            </a:r>
            <a:r>
              <a:rPr lang="cs-CZ" sz="1200" smtClean="0"/>
              <a:t>– osmileté </a:t>
            </a:r>
            <a:r>
              <a:rPr lang="cs-CZ" sz="1200" dirty="0" smtClean="0"/>
              <a:t>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859634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ke všeobecnému seznámení žáků s dějinami psychologie. </a:t>
            </a:r>
            <a:endParaRPr lang="cs-CZ" sz="1100" dirty="0"/>
          </a:p>
          <a:p>
            <a:pPr algn="just"/>
            <a:r>
              <a:rPr lang="cs-CZ" sz="1100" dirty="0" smtClean="0"/>
              <a:t>Znalosti mohou být zkontrolovány pomocí testu. </a:t>
            </a:r>
          </a:p>
          <a:p>
            <a:pPr algn="just"/>
            <a:r>
              <a:rPr lang="cs-CZ" sz="1100" dirty="0" smtClean="0"/>
              <a:t>Materiál se využije ve výkladové části hodiny.</a:t>
            </a:r>
          </a:p>
          <a:p>
            <a:pPr algn="just"/>
            <a:r>
              <a:rPr lang="cs-CZ" sz="1100" dirty="0" smtClean="0"/>
              <a:t>Pomůcky: interaktivní tabule.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Psychologie – nauka o duši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1"/>
            <a:ext cx="4402832" cy="3998976"/>
          </a:xfrm>
        </p:spPr>
        <p:txBody>
          <a:bodyPr/>
          <a:lstStyle/>
          <a:p>
            <a:r>
              <a:rPr lang="cs-CZ" dirty="0" smtClean="0"/>
              <a:t>psyché = duše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logos = věda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byla součástí filosofie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429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Antické Řecko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6984776" cy="4536504"/>
          </a:xfrm>
        </p:spPr>
        <p:txBody>
          <a:bodyPr>
            <a:normAutofit/>
          </a:bodyPr>
          <a:lstStyle/>
          <a:p>
            <a:r>
              <a:rPr lang="cs-CZ" dirty="0" smtClean="0"/>
              <a:t>duše = dech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duše byla vnímána jako oživující síla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duše je princip života, substance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duši mají i rostliny a živočichové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2892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myslitelé:</a:t>
            </a:r>
          </a:p>
          <a:p>
            <a:r>
              <a:rPr lang="cs-CZ" b="1" i="1" dirty="0"/>
              <a:t>Platon </a:t>
            </a:r>
          </a:p>
          <a:p>
            <a:r>
              <a:rPr lang="cs-CZ" dirty="0"/>
              <a:t>duše je uvězněna v těle</a:t>
            </a:r>
          </a:p>
          <a:p>
            <a:r>
              <a:rPr lang="cs-CZ" dirty="0"/>
              <a:t>má tři složky: emoce, vůli a rozum, který řídí obě předchozí jako „vozataj“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i="1" dirty="0"/>
              <a:t>Aristoteles</a:t>
            </a:r>
          </a:p>
          <a:p>
            <a:r>
              <a:rPr lang="cs-CZ" dirty="0"/>
              <a:t>o duši je třeba pečovat</a:t>
            </a:r>
          </a:p>
          <a:p>
            <a:r>
              <a:rPr lang="cs-CZ" dirty="0"/>
              <a:t>žít život v dobru a v pravdě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4"/>
            <a:ext cx="245745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840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duše je nesmrtelná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zdůrazňuje jedinečnost člověka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duše je nositelem zodpovědnosti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představa pekla a ráje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23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myslitelé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i="1" dirty="0"/>
              <a:t>sv. Augustin (354 – 430)</a:t>
            </a:r>
          </a:p>
          <a:p>
            <a:r>
              <a:rPr lang="cs-CZ" dirty="0"/>
              <a:t>důležité je poznat sám sebe</a:t>
            </a:r>
          </a:p>
          <a:p>
            <a:r>
              <a:rPr lang="cs-CZ" dirty="0"/>
              <a:t>hledání smyslu </a:t>
            </a:r>
            <a:r>
              <a:rPr lang="cs-CZ" dirty="0" smtClean="0"/>
              <a:t>života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i="1" dirty="0"/>
              <a:t>Tomáš Akvinský (1225 – 1274)</a:t>
            </a:r>
          </a:p>
          <a:p>
            <a:r>
              <a:rPr lang="cs-CZ" dirty="0"/>
              <a:t>sepětí člověka s přírodou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814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340768"/>
            <a:ext cx="8219257" cy="482453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duše je výsadou člověka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 spojována především s rozumem a intelektem – racionalismus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dualismus duše a těla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duše je nehmotná</a:t>
            </a:r>
          </a:p>
          <a:p>
            <a:endParaRPr lang="cs-CZ" dirty="0" smtClean="0"/>
          </a:p>
          <a:p>
            <a:r>
              <a:rPr lang="cs-CZ" dirty="0" smtClean="0"/>
              <a:t>tělo je hmotné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Jak může nehmotná duše ovlivňovat hmotné tělo?</a:t>
            </a:r>
          </a:p>
        </p:txBody>
      </p:sp>
    </p:spTree>
    <p:extLst>
      <p:ext uri="{BB962C8B-B14F-4D97-AF65-F5344CB8AC3E}">
        <p14:creationId xmlns:p14="http://schemas.microsoft.com/office/powerpoint/2010/main" val="114325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myslitelé:</a:t>
            </a:r>
          </a:p>
          <a:p>
            <a:r>
              <a:rPr lang="cs-CZ" b="1" i="1" dirty="0"/>
              <a:t>René Descartes (1596 – 1650)</a:t>
            </a:r>
          </a:p>
          <a:p>
            <a:r>
              <a:rPr lang="cs-CZ" i="1" dirty="0"/>
              <a:t>Vášně </a:t>
            </a:r>
            <a:r>
              <a:rPr lang="cs-CZ" i="1" dirty="0" smtClean="0"/>
              <a:t>duše</a:t>
            </a:r>
          </a:p>
          <a:p>
            <a:pPr marL="0" indent="0">
              <a:buNone/>
            </a:pPr>
            <a:endParaRPr lang="cs-CZ" i="1" dirty="0" smtClean="0"/>
          </a:p>
          <a:p>
            <a:pPr marL="0" indent="0">
              <a:buNone/>
            </a:pPr>
            <a:endParaRPr lang="cs-CZ" i="1" dirty="0"/>
          </a:p>
          <a:p>
            <a:r>
              <a:rPr lang="cs-CZ" b="1" i="1" dirty="0"/>
              <a:t>John Locke (1632 – 1704)</a:t>
            </a:r>
          </a:p>
          <a:p>
            <a:r>
              <a:rPr lang="cs-CZ" dirty="0"/>
              <a:t>zkoumá to, co probíhá v mysli</a:t>
            </a:r>
          </a:p>
          <a:p>
            <a:r>
              <a:rPr lang="cs-CZ" dirty="0"/>
              <a:t>empirismus</a:t>
            </a:r>
          </a:p>
          <a:p>
            <a:r>
              <a:rPr lang="cs-CZ" dirty="0"/>
              <a:t>důraz na zkušenost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96752"/>
            <a:ext cx="1530350" cy="185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23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Vědecká psychologie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4968551"/>
          </a:xfrm>
        </p:spPr>
        <p:txBody>
          <a:bodyPr>
            <a:normAutofit/>
          </a:bodyPr>
          <a:lstStyle/>
          <a:p>
            <a:r>
              <a:rPr lang="cs-CZ" dirty="0" smtClean="0"/>
              <a:t>2. polovina 19. století</a:t>
            </a:r>
          </a:p>
          <a:p>
            <a:r>
              <a:rPr lang="cs-CZ" dirty="0" smtClean="0"/>
              <a:t>vznik psychologie jako vědní disciplíny</a:t>
            </a:r>
          </a:p>
          <a:p>
            <a:r>
              <a:rPr lang="cs-CZ" dirty="0" smtClean="0"/>
              <a:t>1879</a:t>
            </a:r>
          </a:p>
          <a:p>
            <a:r>
              <a:rPr lang="cs-CZ" dirty="0" smtClean="0"/>
              <a:t>Psychologický institut v Lipsku</a:t>
            </a:r>
          </a:p>
          <a:p>
            <a:r>
              <a:rPr lang="cs-CZ" b="1" i="1" dirty="0" smtClean="0"/>
              <a:t>Wilhelm </a:t>
            </a:r>
            <a:r>
              <a:rPr lang="cs-CZ" b="1" i="1" dirty="0" err="1" smtClean="0"/>
              <a:t>Wundt</a:t>
            </a:r>
            <a:r>
              <a:rPr lang="cs-CZ" b="1" i="1" dirty="0" smtClean="0"/>
              <a:t> (1832 – 1920)</a:t>
            </a:r>
          </a:p>
          <a:p>
            <a:r>
              <a:rPr lang="pl-PL" i="1" dirty="0"/>
              <a:t>Základy fyziologické </a:t>
            </a:r>
            <a:r>
              <a:rPr lang="pl-PL" i="1" dirty="0" smtClean="0"/>
              <a:t>psychologie </a:t>
            </a:r>
            <a:r>
              <a:rPr lang="pl-PL" dirty="0" smtClean="0"/>
              <a:t>(1874)</a:t>
            </a:r>
            <a:endParaRPr lang="cs-CZ" b="1" i="1" dirty="0" smtClean="0"/>
          </a:p>
          <a:p>
            <a:r>
              <a:rPr lang="cs-CZ" dirty="0" smtClean="0"/>
              <a:t>vznik první psychologické laboratoře v Lipsku</a:t>
            </a:r>
          </a:p>
          <a:p>
            <a:r>
              <a:rPr lang="cs-CZ" dirty="0" smtClean="0"/>
              <a:t>ústav pro experimentální psychologii</a:t>
            </a:r>
          </a:p>
          <a:p>
            <a:r>
              <a:rPr lang="cs-CZ" dirty="0" smtClean="0"/>
              <a:t>klade důraz na zkušenost a experiment</a:t>
            </a:r>
          </a:p>
          <a:p>
            <a:r>
              <a:rPr lang="cs-CZ" dirty="0" smtClean="0"/>
              <a:t>zkoumá především prožívání, vnímání, pozornost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041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psychologické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behaviorismus</a:t>
            </a:r>
          </a:p>
          <a:p>
            <a:pPr marL="457200" indent="-457200">
              <a:buAutoNum type="arabicPeriod"/>
            </a:pPr>
            <a:r>
              <a:rPr lang="cs-CZ" dirty="0" smtClean="0"/>
              <a:t>kognitivní psychologie</a:t>
            </a:r>
          </a:p>
          <a:p>
            <a:pPr marL="457200" indent="-457200">
              <a:buAutoNum type="arabicPeriod"/>
            </a:pPr>
            <a:r>
              <a:rPr lang="cs-CZ" dirty="0" smtClean="0"/>
              <a:t>hlubinná psychologie</a:t>
            </a:r>
          </a:p>
          <a:p>
            <a:pPr marL="457200" indent="-457200">
              <a:buAutoNum type="arabicPeriod"/>
            </a:pPr>
            <a:r>
              <a:rPr lang="cs-CZ" dirty="0" smtClean="0"/>
              <a:t>humanistická psychologie</a:t>
            </a:r>
          </a:p>
          <a:p>
            <a:pPr marL="457200" indent="-457200">
              <a:buAutoNum type="arabicPeriod"/>
            </a:pPr>
            <a:r>
              <a:rPr lang="cs-CZ" dirty="0" smtClean="0"/>
              <a:t>.........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318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824536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znamená slovo psychologie?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Jak byla vnímána duše v antickém Řecku?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Který myslitel přirovnával rozum k vozataji?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4. Kdo je zakladatelem vědecké psychologie?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 Kdo spojuje lidskou duši s rozumem?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940152" y="1263298"/>
            <a:ext cx="2520281" cy="3600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nauka o duši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925200" y="2564904"/>
            <a:ext cx="2520281" cy="3600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oživující princip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5940152" y="3429000"/>
            <a:ext cx="2520281" cy="3600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Platon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940152" y="4293096"/>
            <a:ext cx="2520281" cy="3600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Wilhelm </a:t>
            </a:r>
            <a:r>
              <a:rPr lang="cs-CZ" dirty="0" err="1"/>
              <a:t>Wundt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5948726" y="5157192"/>
            <a:ext cx="2520281" cy="36004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René Descartes</a:t>
            </a:r>
          </a:p>
        </p:txBody>
      </p:sp>
    </p:spTree>
    <p:extLst>
      <p:ext uri="{BB962C8B-B14F-4D97-AF65-F5344CB8AC3E}">
        <p14:creationId xmlns:p14="http://schemas.microsoft.com/office/powerpoint/2010/main" val="79888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67578"/>
          </a:xfrm>
        </p:spPr>
        <p:txBody>
          <a:bodyPr/>
          <a:lstStyle/>
          <a:p>
            <a:r>
              <a:rPr lang="cs-CZ" dirty="0" smtClean="0"/>
              <a:t>Přiřaď autory k období: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5400600" cy="4536504"/>
          </a:xfrm>
        </p:spPr>
        <p:txBody>
          <a:bodyPr numCol="2"/>
          <a:lstStyle/>
          <a:p>
            <a:pPr marL="0" indent="0">
              <a:buNone/>
            </a:pPr>
            <a:r>
              <a:rPr lang="cs-CZ" dirty="0" smtClean="0"/>
              <a:t>Antika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Křesťanství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Novověk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19. století 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292080" y="1964089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René Descartes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260104" y="3250863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Wilhelm </a:t>
            </a:r>
            <a:r>
              <a:rPr lang="cs-CZ" dirty="0" err="1"/>
              <a:t>Wundt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5276092" y="2602791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John Locke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5292080" y="4553795"/>
            <a:ext cx="2125924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Platon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5257764" y="3898935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Tomáš Akvinský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5292080" y="1306647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Aristoteles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5292080" y="5201867"/>
            <a:ext cx="2160240" cy="64807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sv. Augustin</a:t>
            </a:r>
          </a:p>
        </p:txBody>
      </p:sp>
    </p:spTree>
    <p:extLst>
      <p:ext uri="{BB962C8B-B14F-4D97-AF65-F5344CB8AC3E}">
        <p14:creationId xmlns:p14="http://schemas.microsoft.com/office/powerpoint/2010/main" val="406163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www.wikipedia.cz</a:t>
            </a:r>
            <a:endParaRPr lang="cs-CZ" dirty="0" smtClean="0"/>
          </a:p>
          <a:p>
            <a:r>
              <a:rPr lang="cs-CZ" dirty="0"/>
              <a:t>Hladík, Jaroslav: </a:t>
            </a:r>
            <a:r>
              <a:rPr lang="cs-CZ" i="1" dirty="0"/>
              <a:t>Společenské vědy v kostce pro střední </a:t>
            </a:r>
            <a:r>
              <a:rPr lang="cs-CZ" i="1" dirty="0" err="1"/>
              <a:t>školy</a:t>
            </a:r>
            <a:r>
              <a:rPr lang="cs-CZ" dirty="0" err="1"/>
              <a:t>,Fragment</a:t>
            </a:r>
            <a:r>
              <a:rPr lang="cs-CZ" dirty="0"/>
              <a:t>, Havlíčkův Brod, 1996</a:t>
            </a:r>
          </a:p>
          <a:p>
            <a:r>
              <a:rPr lang="cs-CZ" dirty="0"/>
              <a:t>Doležalová, Ladislava, Vlková, Marie: </a:t>
            </a:r>
            <a:r>
              <a:rPr lang="cs-CZ" i="1" dirty="0"/>
              <a:t>Občanský a společenskovědní základ Psychologie, </a:t>
            </a:r>
            <a:r>
              <a:rPr lang="cs-CZ" dirty="0" err="1"/>
              <a:t>Computer</a:t>
            </a:r>
            <a:r>
              <a:rPr lang="cs-CZ" dirty="0"/>
              <a:t> Media s.r.o., Kralice na Hané, </a:t>
            </a:r>
            <a:r>
              <a:rPr lang="cs-CZ" dirty="0"/>
              <a:t>2010, ISBN: 978-80-7402-060-5</a:t>
            </a:r>
            <a:endParaRPr lang="cs-CZ" dirty="0" smtClean="0"/>
          </a:p>
          <a:p>
            <a:r>
              <a:rPr lang="cs-CZ" dirty="0" smtClean="0"/>
              <a:t>obrázky pocházejí z galerie Klipart programu Microsoft PowerPoint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157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</Template>
  <TotalTime>338</TotalTime>
  <Words>387</Words>
  <Application>Microsoft Office PowerPoint</Application>
  <PresentationFormat>Předvádění na obrazovce (4:3)</PresentationFormat>
  <Paragraphs>160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projekt</vt:lpstr>
      <vt:lpstr>Dějiny psychologie</vt:lpstr>
      <vt:lpstr>ANOTACE</vt:lpstr>
      <vt:lpstr>Psychologie – nauka o duši</vt:lpstr>
      <vt:lpstr>Antické Řecko</vt:lpstr>
      <vt:lpstr>Antika</vt:lpstr>
      <vt:lpstr>Křesťanství</vt:lpstr>
      <vt:lpstr>Křesťanství</vt:lpstr>
      <vt:lpstr>Novověk</vt:lpstr>
      <vt:lpstr>Novověk</vt:lpstr>
      <vt:lpstr>Vědecká psychologie</vt:lpstr>
      <vt:lpstr>Další psychologické školy</vt:lpstr>
      <vt:lpstr>Test</vt:lpstr>
      <vt:lpstr>Přiřaď autory k období:</vt:lpstr>
      <vt:lpstr>Zdroje a 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Ditta Kukaňová</dc:creator>
  <cp:lastModifiedBy>bj</cp:lastModifiedBy>
  <cp:revision>42</cp:revision>
  <dcterms:created xsi:type="dcterms:W3CDTF">2012-06-20T16:12:09Z</dcterms:created>
  <dcterms:modified xsi:type="dcterms:W3CDTF">2013-02-11T14:38:11Z</dcterms:modified>
</cp:coreProperties>
</file>