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4" r:id="rId4"/>
    <p:sldId id="263" r:id="rId5"/>
    <p:sldId id="265" r:id="rId6"/>
    <p:sldId id="266" r:id="rId7"/>
    <p:sldId id="267" r:id="rId8"/>
    <p:sldId id="268" r:id="rId9"/>
    <p:sldId id="269" r:id="rId10"/>
    <p:sldId id="273" r:id="rId11"/>
    <p:sldId id="270" r:id="rId12"/>
    <p:sldId id="272" r:id="rId13"/>
    <p:sldId id="271" r:id="rId14"/>
    <p:sldId id="274" r:id="rId15"/>
    <p:sldId id="279" r:id="rId16"/>
    <p:sldId id="280" r:id="rId17"/>
    <p:sldId id="277" r:id="rId18"/>
    <p:sldId id="278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.wmf"/><Relationship Id="rId5" Type="http://schemas.openxmlformats.org/officeDocument/2006/relationships/image" Target="../media/image7.wmf"/><Relationship Id="rId4" Type="http://schemas.openxmlformats.org/officeDocument/2006/relationships/image" Target="../media/image8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Metody psychologie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VY_32_INOVACE_1.SV.02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říjen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5</a:t>
            </a:r>
            <a:r>
              <a:rPr lang="cs-CZ" sz="1200" dirty="0" smtClean="0"/>
              <a:t>. ročník </a:t>
            </a:r>
            <a:r>
              <a:rPr lang="cs-CZ" sz="1200" smtClean="0"/>
              <a:t>– osmileté </a:t>
            </a:r>
            <a:r>
              <a:rPr lang="cs-CZ" sz="1200" dirty="0" smtClean="0"/>
              <a:t>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116966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problematikou metod psychologie. </a:t>
            </a:r>
          </a:p>
          <a:p>
            <a:pPr algn="just"/>
            <a:r>
              <a:rPr lang="cs-CZ" sz="1100" dirty="0" smtClean="0"/>
              <a:t>Učivo bude testováno formou  otázek a  kvízu, který je součástí prezentace. </a:t>
            </a:r>
          </a:p>
          <a:p>
            <a:pPr algn="just"/>
            <a:r>
              <a:rPr lang="cs-CZ" sz="1100" dirty="0" smtClean="0"/>
              <a:t>Materiál je určen pro  výkladovou části hodiny. </a:t>
            </a:r>
          </a:p>
          <a:p>
            <a:pPr algn="just"/>
            <a:r>
              <a:rPr lang="cs-CZ" sz="1100" dirty="0" smtClean="0"/>
              <a:t>Pomůcky: interaktivní tabule.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Metody psychologie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68051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soubor metod a postupů pro poznávání lidské psychiky </a:t>
            </a:r>
          </a:p>
          <a:p>
            <a:r>
              <a:rPr lang="cs-CZ" dirty="0" smtClean="0"/>
              <a:t>psychologický výzkum probíhá v laboratořích nebo v přirozených podmínkách</a:t>
            </a:r>
          </a:p>
          <a:p>
            <a:r>
              <a:rPr lang="cs-CZ" dirty="0" smtClean="0"/>
              <a:t>dále v poradnách, ve školách nebo na pracovištích</a:t>
            </a:r>
          </a:p>
          <a:p>
            <a:r>
              <a:rPr lang="cs-CZ" dirty="0" smtClean="0"/>
              <a:t>rozlišujeme dvě základní skupiny metod: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psychoterapeutické</a:t>
            </a:r>
          </a:p>
          <a:p>
            <a:r>
              <a:rPr lang="cs-CZ" dirty="0" smtClean="0"/>
              <a:t>řešení problému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psychodiagnostické</a:t>
            </a:r>
          </a:p>
          <a:p>
            <a:r>
              <a:rPr lang="cs-CZ" dirty="0" smtClean="0"/>
              <a:t>získávání informací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165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Psychoterapeutické metody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8856984" cy="4680520"/>
          </a:xfrm>
        </p:spPr>
        <p:txBody>
          <a:bodyPr numCol="2"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různé druhy terapií: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a) individuální</a:t>
            </a:r>
          </a:p>
          <a:p>
            <a:pPr marL="0" indent="0">
              <a:buNone/>
            </a:pPr>
            <a:r>
              <a:rPr lang="cs-CZ" dirty="0" smtClean="0"/>
              <a:t>b) skupinové</a:t>
            </a:r>
          </a:p>
          <a:p>
            <a:pPr marL="0" indent="0">
              <a:buNone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muzikoterapie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arteterapie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pracovní terapie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hipoterapie</a:t>
            </a:r>
            <a:r>
              <a:rPr lang="cs-CZ" dirty="0" smtClean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dramaterapie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canisterapie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hudba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o</a:t>
            </a:r>
            <a:r>
              <a:rPr lang="cs-CZ" dirty="0"/>
              <a:t>braz a výtvarné aktivity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fyzická práce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kontakt </a:t>
            </a:r>
            <a:r>
              <a:rPr lang="cs-CZ" dirty="0"/>
              <a:t>s koněm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hraní rolí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terapie se </a:t>
            </a:r>
            <a:r>
              <a:rPr lang="cs-CZ" dirty="0" smtClean="0"/>
              <a:t>psy</a:t>
            </a:r>
          </a:p>
        </p:txBody>
      </p:sp>
    </p:spTree>
    <p:extLst>
      <p:ext uri="{BB962C8B-B14F-4D97-AF65-F5344CB8AC3E}">
        <p14:creationId xmlns:p14="http://schemas.microsoft.com/office/powerpoint/2010/main" val="211242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Psychodiagnostické metody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pozorování (observace)</a:t>
            </a:r>
          </a:p>
          <a:p>
            <a:r>
              <a:rPr lang="cs-CZ" dirty="0" smtClean="0"/>
              <a:t>experiment</a:t>
            </a:r>
          </a:p>
          <a:p>
            <a:r>
              <a:rPr lang="cs-CZ" dirty="0" smtClean="0"/>
              <a:t>rozhovor</a:t>
            </a:r>
          </a:p>
          <a:p>
            <a:r>
              <a:rPr lang="cs-CZ" dirty="0" smtClean="0"/>
              <a:t>dotazník</a:t>
            </a:r>
          </a:p>
          <a:p>
            <a:r>
              <a:rPr lang="cs-CZ" dirty="0" smtClean="0"/>
              <a:t>psychodiagnostické testy</a:t>
            </a:r>
          </a:p>
          <a:p>
            <a:r>
              <a:rPr lang="cs-CZ" dirty="0" smtClean="0"/>
              <a:t>analýza písma</a:t>
            </a:r>
          </a:p>
          <a:p>
            <a:r>
              <a:rPr lang="cs-CZ" dirty="0" smtClean="0"/>
              <a:t>analýza kresby</a:t>
            </a:r>
          </a:p>
          <a:p>
            <a:r>
              <a:rPr lang="cs-CZ" dirty="0" smtClean="0"/>
              <a:t>anamnéza</a:t>
            </a:r>
          </a:p>
          <a:p>
            <a:r>
              <a:rPr lang="cs-CZ" dirty="0" err="1" smtClean="0"/>
              <a:t>sociometrie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29727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Pozorování - observace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536504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introspekce (pozorování sebe sama)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extrospekce (pozorování druhé osoby)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přímé (jsme účastníky) x nepřímé (zhlédnutí videozáznamu)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systematické x příležitostné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dlouhodobé x krátkodobé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 vědomím pozorovaného x bez vědomí pozorovaného</a:t>
            </a:r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celkové (psychika jako celek) x částečné (paměť, učení...)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7170" name="Picture 2" descr="C:\Users\bj\AppData\Local\Microsoft\Windows\Temporary Internet Files\Content.IE5\5NARY3PX\MC9003612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08720"/>
            <a:ext cx="1984248" cy="1711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775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Experiment - pokus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laboratorní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poradny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moment napětí z cizího prostředí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přirozený (působení prostředí)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např. ve škole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záznam na videokameru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bj\AppData\Local\Microsoft\Windows\Temporary Internet Files\Content.IE5\7GG600YF\MC90043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00808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997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Rozhovor - interview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standardní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předem stanovené otázky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volný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známe cíl, ale nemáme předem připravené otázky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zjišťujeme také úroveň komunikace osobnosti </a:t>
            </a:r>
            <a:endParaRPr lang="cs-CZ" dirty="0"/>
          </a:p>
        </p:txBody>
      </p:sp>
      <p:pic>
        <p:nvPicPr>
          <p:cNvPr id="3075" name="Picture 3" descr="C:\Users\bj\AppData\Local\Microsoft\Windows\Temporary Internet Files\Content.IE5\XUJOX54N\MC9000567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12776"/>
            <a:ext cx="1880006" cy="167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3601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mají pevně danou strukturu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a) testy</a:t>
            </a:r>
            <a:r>
              <a:rPr lang="cs-CZ" dirty="0"/>
              <a:t> </a:t>
            </a:r>
            <a:r>
              <a:rPr lang="cs-CZ" dirty="0" smtClean="0"/>
              <a:t>výkonové:</a:t>
            </a: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testy inteligence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testy paměti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testy pozornosti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b) testy osobnosti</a:t>
            </a:r>
            <a:endParaRPr lang="cs-CZ" dirty="0"/>
          </a:p>
        </p:txBody>
      </p:sp>
      <p:pic>
        <p:nvPicPr>
          <p:cNvPr id="8194" name="Picture 2" descr="C:\Users\bj\AppData\Local\Microsoft\Windows\Temporary Internet Files\Content.IE5\7GG600YF\MC900088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276872"/>
            <a:ext cx="1822399" cy="142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6037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Dotazník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5410944" cy="4186401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písemná forma zjišťování informací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výhodou je rychlost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nevýhodou je možnost odpovídat nepravdivě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tzv. podepření otázek – pokládáme blízké otázky, opačně formulované otázky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bj\AppData\Local\Microsoft\Windows\Temporary Internet Files\Content.IE5\7GG600YF\MP9004393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04864"/>
            <a:ext cx="3272408" cy="2184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8952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Analýza produktů činnosti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analýza písma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grafologie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projekce </a:t>
            </a:r>
            <a:r>
              <a:rPr lang="cs-CZ" dirty="0" smtClean="0"/>
              <a:t>osobnosti do písma (není považována za vědeckou disciplínu)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analýza kresby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především u dětí</a:t>
            </a:r>
            <a:endParaRPr lang="cs-CZ" dirty="0"/>
          </a:p>
        </p:txBody>
      </p:sp>
      <p:pic>
        <p:nvPicPr>
          <p:cNvPr id="9218" name="Picture 2" descr="C:\Users\bj\AppData\Local\Microsoft\Windows\Temporary Internet Files\Content.IE5\5NARY3PX\MP9003090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267" y="2708920"/>
            <a:ext cx="1924040" cy="2922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2868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Sociometrie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formou dotazníku zkoumá vztahy ve skupině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/>
              <a:t>vzájemné </a:t>
            </a:r>
            <a:r>
              <a:rPr lang="cs-CZ" dirty="0" smtClean="0"/>
              <a:t>sympatie a antipatie ve skupině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odhalí postavení osobnosti ve skupině – vůdčí osobnosti x outsideři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zakladatelem </a:t>
            </a:r>
            <a:r>
              <a:rPr lang="cs-CZ" dirty="0"/>
              <a:t>je </a:t>
            </a:r>
            <a:r>
              <a:rPr lang="cs-CZ" dirty="0" err="1" smtClean="0"/>
              <a:t>Jacob</a:t>
            </a:r>
            <a:r>
              <a:rPr lang="cs-CZ" dirty="0" smtClean="0"/>
              <a:t> </a:t>
            </a:r>
            <a:r>
              <a:rPr lang="cs-CZ" dirty="0" err="1" smtClean="0"/>
              <a:t>Levy</a:t>
            </a:r>
            <a:r>
              <a:rPr lang="cs-CZ" dirty="0" smtClean="0"/>
              <a:t> </a:t>
            </a:r>
            <a:r>
              <a:rPr lang="cs-CZ" dirty="0" err="1" smtClean="0"/>
              <a:t>Moreno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sociometrický test SORAT</a:t>
            </a:r>
            <a:endParaRPr lang="cs-CZ" dirty="0"/>
          </a:p>
        </p:txBody>
      </p:sp>
      <p:pic>
        <p:nvPicPr>
          <p:cNvPr id="11267" name="Picture 3" descr="C:\Users\bj\AppData\Local\Microsoft\Windows\Temporary Internet Files\Content.IE5\5EE2V593\MP9004394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89040"/>
            <a:ext cx="2641860" cy="1771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21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Anamnéza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964488" cy="468052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události, které významně ovlivnily život člověka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zjišťování osobních údajů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rodinná anamnéza </a:t>
            </a: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sociální a ekonomická situace rodiny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vztahy v rodině</a:t>
            </a: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úkol: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zobrazte na časovou přímku dějiny svého života</a:t>
            </a:r>
            <a:endParaRPr lang="cs-CZ" dirty="0"/>
          </a:p>
        </p:txBody>
      </p:sp>
      <p:pic>
        <p:nvPicPr>
          <p:cNvPr id="10244" name="Picture 4" descr="C:\Users\bj\AppData\Local\Microsoft\Windows\Temporary Internet Files\Content.IE5\5EE2V593\MP9002020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88840"/>
            <a:ext cx="1951472" cy="2898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6008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9144000" cy="105618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Přiřaďte obrázky k jednotlivým druhům terapií: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680520"/>
          </a:xfrm>
        </p:spPr>
        <p:txBody>
          <a:bodyPr numCol="2"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muzikoterapie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arteterapie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pracovní terapie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/>
              <a:t>hipoterapie</a:t>
            </a:r>
            <a:r>
              <a:rPr lang="cs-CZ" dirty="0"/>
              <a:t>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dramaterapie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canisterapie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bj\AppData\Local\Microsoft\Windows\Temporary Internet Files\Content.IE5\7GG600YF\MC9004245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20592"/>
            <a:ext cx="1822450" cy="142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j\AppData\Local\Microsoft\Windows\Temporary Internet Files\Content.IE5\5NARY3PX\MP9004483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789040"/>
            <a:ext cx="1469909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j\AppData\Local\Microsoft\Windows\Temporary Internet Files\Content.IE5\5NARY3PX\MP9004384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32868"/>
            <a:ext cx="1350656" cy="201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j\AppData\Local\Microsoft\Windows\Temporary Internet Files\Content.IE5\5NARY3PX\MP9002894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08802"/>
            <a:ext cx="2153648" cy="143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j\AppData\Local\Microsoft\Windows\Temporary Internet Files\Content.IE5\5NARY3PX\MP90042654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68192"/>
            <a:ext cx="1646560" cy="164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j\AppData\Local\Microsoft\Windows\Temporary Internet Files\Content.IE5\5NARY3PX\MC9002824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466" y="1608802"/>
            <a:ext cx="1732788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3474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9036496" cy="840156"/>
          </a:xfrm>
        </p:spPr>
        <p:txBody>
          <a:bodyPr/>
          <a:lstStyle/>
          <a:p>
            <a:r>
              <a:rPr lang="cs-CZ" dirty="0" smtClean="0"/>
              <a:t>Kterou metodu psychologie symbolizují obrázky? </a:t>
            </a:r>
            <a:endParaRPr lang="cs-CZ" dirty="0"/>
          </a:p>
        </p:txBody>
      </p:sp>
      <p:pic>
        <p:nvPicPr>
          <p:cNvPr id="4" name="Picture 4" descr="C:\Users\bj\AppData\Local\Microsoft\Windows\Temporary Internet Files\Content.IE5\5EE2V593\MP90020205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4627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bj\AppData\Local\Microsoft\Windows\Temporary Internet Files\Content.IE5\5EE2V593\MP9004394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514452"/>
            <a:ext cx="2641860" cy="1771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bj\AppData\Local\Microsoft\Windows\Temporary Internet Files\Content.IE5\5NARY3PX\MP90030904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38808"/>
            <a:ext cx="1924040" cy="2922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395536" y="5373216"/>
            <a:ext cx="2592288" cy="6480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ANAMNÉZA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282574" y="5002832"/>
            <a:ext cx="2007840" cy="6480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ANALÝZA KRESBY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5845708" y="4537364"/>
            <a:ext cx="2592288" cy="64807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SOCIOMETRIE</a:t>
            </a:r>
          </a:p>
        </p:txBody>
      </p:sp>
    </p:spTree>
    <p:extLst>
      <p:ext uri="{BB962C8B-B14F-4D97-AF65-F5344CB8AC3E}">
        <p14:creationId xmlns:p14="http://schemas.microsoft.com/office/powerpoint/2010/main" val="839187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9036496" cy="840156"/>
          </a:xfrm>
        </p:spPr>
        <p:txBody>
          <a:bodyPr/>
          <a:lstStyle/>
          <a:p>
            <a:r>
              <a:rPr lang="cs-CZ" dirty="0"/>
              <a:t>Kterou metodu psychologie symbolizují obrázky? </a:t>
            </a:r>
          </a:p>
        </p:txBody>
      </p:sp>
      <p:pic>
        <p:nvPicPr>
          <p:cNvPr id="4" name="Picture 2" descr="C:\Users\bj\AppData\Local\Microsoft\Windows\Temporary Internet Files\Content.IE5\7GG600YF\MP90043939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412777"/>
            <a:ext cx="2304256" cy="1538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bj\AppData\Local\Microsoft\Windows\Temporary Internet Files\Content.IE5\7GG600YF\MC9000886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611890"/>
            <a:ext cx="1822399" cy="142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bj\AppData\Local\Microsoft\Windows\Temporary Internet Files\Content.IE5\XUJOX54N\MC9000567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45259"/>
            <a:ext cx="1880006" cy="167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bj\AppData\Local\Microsoft\Windows\Temporary Internet Files\Content.IE5\7GG600YF\MC9004398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983740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bj\AppData\Local\Microsoft\Windows\Temporary Internet Files\Content.IE5\5NARY3PX\MC9003612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626063"/>
            <a:ext cx="1984248" cy="1711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415897" y="3041097"/>
            <a:ext cx="2240046" cy="45991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DOTAZNÍK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3506281" y="3107864"/>
            <a:ext cx="2240046" cy="45991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TEST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6588224" y="3385348"/>
            <a:ext cx="2240046" cy="45991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OBSERVACE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467544" y="5541764"/>
            <a:ext cx="2240046" cy="45991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ROZHOVOR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5684225" y="5541763"/>
            <a:ext cx="2240046" cy="459911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EXPERIMENT</a:t>
            </a:r>
          </a:p>
        </p:txBody>
      </p:sp>
    </p:spTree>
    <p:extLst>
      <p:ext uri="{BB962C8B-B14F-4D97-AF65-F5344CB8AC3E}">
        <p14:creationId xmlns:p14="http://schemas.microsoft.com/office/powerpoint/2010/main" val="330274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do textu chybějící výrazy: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196752"/>
            <a:ext cx="8856984" cy="48965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Metody psychologie tvoří soubor </a:t>
            </a:r>
            <a:r>
              <a:rPr lang="cs-CZ" dirty="0"/>
              <a:t>metod a postupů pro poznávání </a:t>
            </a:r>
            <a:r>
              <a:rPr lang="cs-CZ" dirty="0" smtClean="0"/>
              <a:t>lidské ..........................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2. Psychologický </a:t>
            </a:r>
            <a:r>
              <a:rPr lang="cs-CZ" dirty="0"/>
              <a:t>výzkum probíhá v </a:t>
            </a:r>
            <a:r>
              <a:rPr lang="cs-CZ" dirty="0" smtClean="0"/>
              <a:t>....................nebo </a:t>
            </a:r>
            <a:r>
              <a:rPr lang="cs-CZ" dirty="0"/>
              <a:t>v </a:t>
            </a:r>
            <a:r>
              <a:rPr lang="cs-CZ" dirty="0" smtClean="0"/>
              <a:t>........................podmínkách.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3. ..............................</a:t>
            </a:r>
            <a:r>
              <a:rPr lang="cs-CZ" dirty="0"/>
              <a:t> formou dotazníku zkoumá vztahy ve </a:t>
            </a:r>
            <a:r>
              <a:rPr lang="cs-CZ" dirty="0" smtClean="0"/>
              <a:t>skupině.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4. .............................. </a:t>
            </a:r>
            <a:r>
              <a:rPr lang="cs-CZ" dirty="0"/>
              <a:t>zjišťujeme také úroveň komunikace </a:t>
            </a:r>
            <a:r>
              <a:rPr lang="cs-CZ" dirty="0" smtClean="0"/>
              <a:t>osobnosti.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501208" y="1628800"/>
            <a:ext cx="280831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psychiky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652120" y="2441141"/>
            <a:ext cx="216024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laboratořích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67544" y="2873189"/>
            <a:ext cx="252028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přirozených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11560" y="3645841"/>
            <a:ext cx="331236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Sociometrie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608475" y="4869160"/>
            <a:ext cx="331236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Rozhovorem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3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Odpovídejte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468052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Jaké metody psychologie znáš?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 se nazývá metoda, která zkoumá rodinné prostředí a životní události jedince?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 se nazývá metoda, která odhalí sympatie a antipatie ve skupině?</a:t>
            </a:r>
          </a:p>
          <a:p>
            <a:pPr marL="457200" indent="-457200">
              <a:buAutoNum type="arabicPeriod"/>
            </a:pPr>
            <a:r>
              <a:rPr lang="cs-CZ" dirty="0" smtClean="0"/>
              <a:t>Které produkty činnosti může psychologie zkoumat?</a:t>
            </a:r>
          </a:p>
          <a:p>
            <a:pPr marL="457200" indent="-457200">
              <a:buAutoNum type="arabicPeriod"/>
            </a:pPr>
            <a:r>
              <a:rPr lang="cs-CZ" dirty="0" smtClean="0"/>
              <a:t>Nejrychlejší metodou zjišťování informací je.......?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znamená tzv. podepření otázek?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Jaký je rozdíl mezi introspekcí a extrospekcí?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zkoumají psychologické testy?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57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materiály</a:t>
            </a:r>
          </a:p>
          <a:p>
            <a:r>
              <a:rPr lang="cs-CZ" dirty="0"/>
              <a:t>Hladík, Jaroslav: </a:t>
            </a:r>
            <a:r>
              <a:rPr lang="cs-CZ" i="1" dirty="0"/>
              <a:t>Společenské vědy v kostce pro střední </a:t>
            </a:r>
            <a:r>
              <a:rPr lang="cs-CZ" i="1" dirty="0" err="1"/>
              <a:t>školy</a:t>
            </a:r>
            <a:r>
              <a:rPr lang="cs-CZ" dirty="0" err="1"/>
              <a:t>,Fragment</a:t>
            </a:r>
            <a:r>
              <a:rPr lang="cs-CZ" dirty="0"/>
              <a:t>, Havlíčkův Brod, 1996</a:t>
            </a:r>
          </a:p>
          <a:p>
            <a:r>
              <a:rPr lang="cs-CZ" dirty="0"/>
              <a:t>Doležalová, Ladislava, Vlková, Marie: </a:t>
            </a:r>
            <a:r>
              <a:rPr lang="cs-CZ" i="1" dirty="0"/>
              <a:t>Občanský a společenskovědní základ Psychologie, </a:t>
            </a:r>
            <a:r>
              <a:rPr lang="cs-CZ" dirty="0" err="1"/>
              <a:t>Computer</a:t>
            </a:r>
            <a:r>
              <a:rPr lang="cs-CZ" dirty="0"/>
              <a:t> Media s.r.o., Kralice na Hané</a:t>
            </a:r>
            <a:r>
              <a:rPr lang="cs-CZ"/>
              <a:t>, </a:t>
            </a:r>
            <a:r>
              <a:rPr lang="cs-CZ"/>
              <a:t>2010, ISBN: 978-80-7402-060-5</a:t>
            </a:r>
            <a:endParaRPr lang="cs-CZ" dirty="0"/>
          </a:p>
          <a:p>
            <a:r>
              <a:rPr lang="cs-CZ" dirty="0" smtClean="0">
                <a:hlinkClick r:id="rId2"/>
              </a:rPr>
              <a:t>www.wikipedia.cz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6126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pocházejí z galerie Klipart programu Microsoft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65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399</TotalTime>
  <Words>513</Words>
  <Application>Microsoft Office PowerPoint</Application>
  <PresentationFormat>Předvádění na obrazovce (4:3)</PresentationFormat>
  <Paragraphs>218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projekt</vt:lpstr>
      <vt:lpstr>Metody psychologie</vt:lpstr>
      <vt:lpstr>ANOTACE</vt:lpstr>
      <vt:lpstr>Metody psychologie</vt:lpstr>
      <vt:lpstr>Psychoterapeutické metody</vt:lpstr>
      <vt:lpstr>Psychodiagnostické metody</vt:lpstr>
      <vt:lpstr>Pozorování - observace</vt:lpstr>
      <vt:lpstr>Experiment - pokus</vt:lpstr>
      <vt:lpstr>Rozhovor - interview</vt:lpstr>
      <vt:lpstr>Testy</vt:lpstr>
      <vt:lpstr>Dotazník</vt:lpstr>
      <vt:lpstr>Analýza produktů činnosti </vt:lpstr>
      <vt:lpstr>Sociometrie</vt:lpstr>
      <vt:lpstr>Anamnéza</vt:lpstr>
      <vt:lpstr> Přiřaďte obrázky k jednotlivým druhům terapií:</vt:lpstr>
      <vt:lpstr>Kterou metodu psychologie symbolizují obrázky? </vt:lpstr>
      <vt:lpstr>Kterou metodu psychologie symbolizují obrázky? </vt:lpstr>
      <vt:lpstr>Doplňte do textu chybějící výrazy:</vt:lpstr>
      <vt:lpstr>Odpovídejte na otázky: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45</cp:revision>
  <dcterms:created xsi:type="dcterms:W3CDTF">2012-06-20T16:12:09Z</dcterms:created>
  <dcterms:modified xsi:type="dcterms:W3CDTF">2013-02-11T14:38:24Z</dcterms:modified>
</cp:coreProperties>
</file>