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1" r:id="rId20"/>
    <p:sldId id="280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293" r:id="rId33"/>
    <p:sldId id="263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psychologické disciplíny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VY_32_INOVACE_1.SV.03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září</a:t>
            </a:r>
            <a:r>
              <a:rPr lang="cs-CZ" sz="1200" b="1" dirty="0" smtClean="0"/>
              <a:t> </a:t>
            </a:r>
            <a:r>
              <a:rPr lang="cs-CZ" sz="1200" dirty="0" smtClean="0"/>
              <a:t>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5</a:t>
            </a:r>
            <a:r>
              <a:rPr lang="cs-CZ" sz="1200" dirty="0" smtClean="0"/>
              <a:t>. ročník </a:t>
            </a:r>
            <a:r>
              <a:rPr lang="cs-CZ" sz="1200" smtClean="0"/>
              <a:t>– osmileté </a:t>
            </a:r>
            <a:r>
              <a:rPr lang="cs-CZ" sz="1200" dirty="0" smtClean="0"/>
              <a:t>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problematikou psychologických disciplín. </a:t>
            </a:r>
          </a:p>
          <a:p>
            <a:pPr algn="just"/>
            <a:r>
              <a:rPr lang="cs-CZ" sz="1100" dirty="0" smtClean="0"/>
              <a:t>Materiál je použit ve výkladové části hodiny.  </a:t>
            </a:r>
          </a:p>
          <a:p>
            <a:pPr algn="just"/>
            <a:r>
              <a:rPr lang="cs-CZ" sz="1100" dirty="0" smtClean="0"/>
              <a:t>Součástí materiálu je i test, který ověří  znalosti žáků.  </a:t>
            </a:r>
          </a:p>
          <a:p>
            <a:pPr algn="just"/>
            <a:r>
              <a:rPr lang="cs-CZ" sz="1100" dirty="0" smtClean="0"/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011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95570"/>
          </a:xfrm>
        </p:spPr>
        <p:txBody>
          <a:bodyPr/>
          <a:lstStyle/>
          <a:p>
            <a:r>
              <a:rPr lang="cs-CZ" dirty="0" smtClean="0"/>
              <a:t>Psychologické disciplíny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19256" cy="4896544"/>
          </a:xfrm>
        </p:spPr>
        <p:txBody>
          <a:bodyPr/>
          <a:lstStyle/>
          <a:p>
            <a:r>
              <a:rPr lang="cs-CZ" dirty="0" smtClean="0"/>
              <a:t>jednotlivá témata psychologie řeší psychologické disciplíny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Základní psychologické vědy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Speciální psychologické vědy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Aplikované psychologické vědy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645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psychologické disciplíny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402425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smtClean="0"/>
              <a:t>Obecná psychologie</a:t>
            </a:r>
          </a:p>
          <a:p>
            <a:pPr marL="457200" indent="-457200">
              <a:buAutoNum type="alphaLcParenR"/>
            </a:pPr>
            <a:r>
              <a:rPr lang="cs-CZ" dirty="0" smtClean="0"/>
              <a:t>Sociální psychologie</a:t>
            </a:r>
          </a:p>
          <a:p>
            <a:pPr marL="457200" indent="-457200">
              <a:buAutoNum type="alphaLcParenR"/>
            </a:pPr>
            <a:r>
              <a:rPr lang="cs-CZ" dirty="0" smtClean="0"/>
              <a:t>Vývojová (ontogenetická)psychologie</a:t>
            </a:r>
          </a:p>
          <a:p>
            <a:pPr marL="457200" indent="-457200">
              <a:buAutoNum type="alphaLcParenR"/>
            </a:pPr>
            <a:r>
              <a:rPr lang="cs-CZ" dirty="0" smtClean="0"/>
              <a:t>Psychologie osobnosti</a:t>
            </a:r>
          </a:p>
          <a:p>
            <a:pPr marL="457200" indent="-457200">
              <a:buAutoNum type="alphaLcParenR"/>
            </a:pPr>
            <a:r>
              <a:rPr lang="cs-CZ" dirty="0" smtClean="0"/>
              <a:t>Psychologická metodologie</a:t>
            </a:r>
          </a:p>
          <a:p>
            <a:pPr marL="457200" indent="-457200">
              <a:buAutoNum type="alphaLcParenR"/>
            </a:pPr>
            <a:r>
              <a:rPr lang="cs-CZ" dirty="0" smtClean="0"/>
              <a:t>Psychopatologie</a:t>
            </a:r>
          </a:p>
          <a:p>
            <a:pPr marL="457200" indent="-457200">
              <a:buAutoNum type="alphaLcParenR"/>
            </a:pPr>
            <a:r>
              <a:rPr lang="cs-CZ" dirty="0" smtClean="0"/>
              <a:t>Dějiny psychologie</a:t>
            </a:r>
          </a:p>
          <a:p>
            <a:pPr marL="457200" indent="-4572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612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/>
          <a:lstStyle/>
          <a:p>
            <a:r>
              <a:rPr lang="cs-CZ" dirty="0" smtClean="0"/>
              <a:t>předmět psychologie</a:t>
            </a:r>
          </a:p>
          <a:p>
            <a:r>
              <a:rPr lang="cs-CZ" dirty="0" smtClean="0"/>
              <a:t>poznávací procesy</a:t>
            </a:r>
          </a:p>
          <a:p>
            <a:r>
              <a:rPr lang="cs-CZ" dirty="0" smtClean="0"/>
              <a:t>myšlení</a:t>
            </a:r>
          </a:p>
          <a:p>
            <a:r>
              <a:rPr lang="cs-CZ" dirty="0" smtClean="0"/>
              <a:t>city</a:t>
            </a:r>
          </a:p>
          <a:p>
            <a:r>
              <a:rPr lang="cs-CZ" dirty="0" smtClean="0"/>
              <a:t>řeč</a:t>
            </a:r>
          </a:p>
          <a:p>
            <a:r>
              <a:rPr lang="cs-CZ" dirty="0" smtClean="0"/>
              <a:t>potřeby člověka</a:t>
            </a:r>
          </a:p>
          <a:p>
            <a:r>
              <a:rPr lang="cs-CZ" dirty="0" smtClean="0"/>
              <a:t>paměť</a:t>
            </a:r>
          </a:p>
          <a:p>
            <a:r>
              <a:rPr lang="cs-CZ" dirty="0" smtClean="0"/>
              <a:t>atd.</a:t>
            </a:r>
          </a:p>
        </p:txBody>
      </p:sp>
    </p:spTree>
    <p:extLst>
      <p:ext uri="{BB962C8B-B14F-4D97-AF65-F5344CB8AC3E}">
        <p14:creationId xmlns:p14="http://schemas.microsoft.com/office/powerpoint/2010/main" val="3729531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Sociální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začleňování jednotlivce do společnosti</a:t>
            </a:r>
          </a:p>
          <a:p>
            <a:r>
              <a:rPr lang="cs-CZ" dirty="0" smtClean="0"/>
              <a:t>mezilidské vztahy</a:t>
            </a:r>
          </a:p>
          <a:p>
            <a:r>
              <a:rPr lang="cs-CZ" dirty="0" smtClean="0"/>
              <a:t>analýza skupin (školní třída, pracovní kolektiv apod.)</a:t>
            </a:r>
          </a:p>
          <a:p>
            <a:r>
              <a:rPr lang="cs-CZ" dirty="0" smtClean="0"/>
              <a:t>osvojování rolí</a:t>
            </a:r>
          </a:p>
          <a:p>
            <a:r>
              <a:rPr lang="cs-CZ" dirty="0" smtClean="0"/>
              <a:t>komunikace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34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Vývojová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/>
          <a:lstStyle/>
          <a:p>
            <a:r>
              <a:rPr lang="cs-CZ" dirty="0" smtClean="0"/>
              <a:t>změny psychiky člověka v průběhu jeho života</a:t>
            </a:r>
          </a:p>
          <a:p>
            <a:r>
              <a:rPr lang="cs-CZ" dirty="0" smtClean="0"/>
              <a:t>vývoj člověka od dětství až do stáří</a:t>
            </a:r>
          </a:p>
          <a:p>
            <a:r>
              <a:rPr lang="cs-CZ" dirty="0" smtClean="0"/>
              <a:t>vývoj řeči</a:t>
            </a:r>
          </a:p>
          <a:p>
            <a:r>
              <a:rPr lang="cs-CZ" dirty="0" smtClean="0"/>
              <a:t>vývoj myšlení</a:t>
            </a:r>
          </a:p>
          <a:p>
            <a:r>
              <a:rPr lang="cs-CZ" dirty="0" smtClean="0"/>
              <a:t>vývoj emocí</a:t>
            </a:r>
          </a:p>
          <a:p>
            <a:r>
              <a:rPr lang="cs-CZ" dirty="0" smtClean="0"/>
              <a:t>vývoj vztahů</a:t>
            </a:r>
          </a:p>
          <a:p>
            <a:r>
              <a:rPr lang="cs-CZ" dirty="0" smtClean="0"/>
              <a:t>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1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struktura osobnosti</a:t>
            </a:r>
          </a:p>
          <a:p>
            <a:r>
              <a:rPr lang="cs-CZ" dirty="0" smtClean="0"/>
              <a:t>poznávání osobnosti</a:t>
            </a:r>
          </a:p>
          <a:p>
            <a:r>
              <a:rPr lang="cs-CZ" dirty="0" smtClean="0"/>
              <a:t>zabývá se odlišnostmi a podobnostmi mezi jedinci</a:t>
            </a:r>
          </a:p>
          <a:p>
            <a:r>
              <a:rPr lang="cs-CZ" dirty="0" smtClean="0"/>
              <a:t>typy osobnosti</a:t>
            </a:r>
          </a:p>
          <a:p>
            <a:r>
              <a:rPr lang="cs-CZ" dirty="0" smtClean="0"/>
              <a:t>charakter</a:t>
            </a:r>
          </a:p>
          <a:p>
            <a:r>
              <a:rPr lang="cs-CZ" dirty="0" smtClean="0"/>
              <a:t>temperament</a:t>
            </a:r>
          </a:p>
          <a:p>
            <a:r>
              <a:rPr lang="cs-CZ" dirty="0" smtClean="0"/>
              <a:t>inteligence</a:t>
            </a:r>
          </a:p>
          <a:p>
            <a:r>
              <a:rPr lang="cs-CZ" dirty="0" smtClean="0"/>
              <a:t>apod.</a:t>
            </a:r>
          </a:p>
        </p:txBody>
      </p:sp>
    </p:spTree>
    <p:extLst>
      <p:ext uri="{BB962C8B-B14F-4D97-AF65-F5344CB8AC3E}">
        <p14:creationId xmlns:p14="http://schemas.microsoft.com/office/powerpoint/2010/main" val="3298026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Psychopatologie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19256" cy="4114393"/>
          </a:xfrm>
        </p:spPr>
        <p:txBody>
          <a:bodyPr/>
          <a:lstStyle/>
          <a:p>
            <a:r>
              <a:rPr lang="cs-CZ" dirty="0" smtClean="0"/>
              <a:t>psychické poruchy</a:t>
            </a:r>
          </a:p>
          <a:p>
            <a:r>
              <a:rPr lang="cs-CZ" dirty="0" smtClean="0"/>
              <a:t>chorobné změny psychiky</a:t>
            </a:r>
          </a:p>
          <a:p>
            <a:r>
              <a:rPr lang="cs-CZ" dirty="0" smtClean="0"/>
              <a:t>metody léčby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493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vývoj psychologického myšlení </a:t>
            </a:r>
          </a:p>
          <a:p>
            <a:r>
              <a:rPr lang="cs-CZ" dirty="0" smtClean="0"/>
              <a:t>vývoj pojetí osobnosti</a:t>
            </a:r>
          </a:p>
          <a:p>
            <a:r>
              <a:rPr lang="cs-CZ" dirty="0" smtClean="0"/>
              <a:t>psychologické školy v dějinách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21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Psychologická metodologie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různé přístupy a výzkumné projekty v psychologii</a:t>
            </a:r>
          </a:p>
          <a:p>
            <a:r>
              <a:rPr lang="cs-CZ" dirty="0" smtClean="0"/>
              <a:t>užití teorií v psychologii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403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Speciální psychologické disciplíny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err="1" smtClean="0"/>
              <a:t>Biopsychologie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Zoopsychologie</a:t>
            </a:r>
          </a:p>
          <a:p>
            <a:pPr marL="0" indent="0">
              <a:buNone/>
            </a:pPr>
            <a:r>
              <a:rPr lang="cs-CZ" dirty="0" smtClean="0"/>
              <a:t>c) Psycholingvistika</a:t>
            </a:r>
          </a:p>
          <a:p>
            <a:pPr marL="0" indent="0">
              <a:buNone/>
            </a:pPr>
            <a:r>
              <a:rPr lang="cs-CZ" dirty="0" smtClean="0"/>
              <a:t>d) </a:t>
            </a:r>
            <a:r>
              <a:rPr lang="cs-CZ" dirty="0" err="1" smtClean="0"/>
              <a:t>Farmakopsychologie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e) Psychofyzika</a:t>
            </a:r>
          </a:p>
          <a:p>
            <a:pPr marL="0" indent="0">
              <a:buNone/>
            </a:pPr>
            <a:r>
              <a:rPr lang="cs-CZ" dirty="0" smtClean="0"/>
              <a:t>f) Psychofyziologie</a:t>
            </a:r>
          </a:p>
          <a:p>
            <a:pPr marL="0" indent="0">
              <a:buNone/>
            </a:pPr>
            <a:r>
              <a:rPr lang="cs-CZ" dirty="0" smtClean="0"/>
              <a:t>g) Diferenciální psychologie</a:t>
            </a:r>
          </a:p>
          <a:p>
            <a:pPr marL="0" indent="0">
              <a:buNone/>
            </a:pPr>
            <a:r>
              <a:rPr lang="cs-CZ" dirty="0" smtClean="0"/>
              <a:t>h) Psychometrie</a:t>
            </a:r>
          </a:p>
          <a:p>
            <a:pPr marL="457200" indent="-4572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37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Biopsychologie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studium biologických a fyziologických základech lidské psychiky</a:t>
            </a:r>
          </a:p>
          <a:p>
            <a:r>
              <a:rPr lang="cs-CZ" dirty="0" smtClean="0"/>
              <a:t>reflexy</a:t>
            </a:r>
          </a:p>
          <a:p>
            <a:r>
              <a:rPr lang="cs-CZ" dirty="0" smtClean="0"/>
              <a:t>instinkty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2892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Zoopsychologie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psychologie zvířat</a:t>
            </a:r>
          </a:p>
          <a:p>
            <a:r>
              <a:rPr lang="cs-CZ" dirty="0" smtClean="0"/>
              <a:t>zkoumá psychiku zvířat</a:t>
            </a:r>
          </a:p>
          <a:p>
            <a:r>
              <a:rPr lang="cs-CZ" dirty="0" smtClean="0"/>
              <a:t>srovnání psychiky zvířat a lidí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08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Psycholingvistika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psychologie řeči</a:t>
            </a:r>
          </a:p>
          <a:p>
            <a:r>
              <a:rPr lang="cs-CZ" dirty="0" smtClean="0"/>
              <a:t>zkoumá vztahy mezi myšlením a řečí</a:t>
            </a:r>
          </a:p>
          <a:p>
            <a:r>
              <a:rPr lang="cs-CZ" dirty="0" smtClean="0"/>
              <a:t>vnitřní řeč</a:t>
            </a:r>
          </a:p>
          <a:p>
            <a:r>
              <a:rPr lang="cs-CZ" dirty="0" smtClean="0"/>
              <a:t>produkce řeči</a:t>
            </a:r>
          </a:p>
          <a:p>
            <a:r>
              <a:rPr lang="cs-CZ" dirty="0" smtClean="0"/>
              <a:t>porozumění řeči</a:t>
            </a:r>
          </a:p>
          <a:p>
            <a:r>
              <a:rPr lang="cs-CZ" dirty="0" smtClean="0"/>
              <a:t>řečová centra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20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Farmakopsychologie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19256" cy="4042385"/>
          </a:xfrm>
        </p:spPr>
        <p:txBody>
          <a:bodyPr/>
          <a:lstStyle/>
          <a:p>
            <a:r>
              <a:rPr lang="cs-CZ" dirty="0" smtClean="0"/>
              <a:t>zkoumá účinky léků, chemických látek a drog na  psychiku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6954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Psychofyzika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zkoumá vztah mezi podněty a počitky a smyslovými vjemy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411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Psychofyziologie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zkoumá procesy v mozku, které jsou základem psychických jevů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909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Diferenciální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zkoumá a popisuje rozdíly mezi měřitelnými psychologickými jevy (např. schopnosti)</a:t>
            </a:r>
          </a:p>
          <a:p>
            <a:r>
              <a:rPr lang="cs-CZ" dirty="0" smtClean="0"/>
              <a:t>rozdíly mezi pohlavími</a:t>
            </a:r>
          </a:p>
          <a:p>
            <a:r>
              <a:rPr lang="cs-CZ" dirty="0" smtClean="0"/>
              <a:t>rozdíly mezi společenskými skupinami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20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Psychometrie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tvorba psychologických testů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6193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Aplikované psychologické disciplíny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/>
          <a:lstStyle/>
          <a:p>
            <a:pPr marL="457200" indent="-457200">
              <a:buAutoNum type="alphaLcParenR"/>
            </a:pPr>
            <a:r>
              <a:rPr lang="cs-CZ" dirty="0" smtClean="0"/>
              <a:t>Pedagogická psychologie</a:t>
            </a:r>
          </a:p>
          <a:p>
            <a:pPr marL="457200" indent="-457200">
              <a:buAutoNum type="alphaLcParenR"/>
            </a:pPr>
            <a:r>
              <a:rPr lang="cs-CZ" dirty="0" smtClean="0"/>
              <a:t>Psychologie práce</a:t>
            </a:r>
          </a:p>
          <a:p>
            <a:pPr marL="457200" indent="-457200">
              <a:buAutoNum type="alphaLcParenR"/>
            </a:pPr>
            <a:r>
              <a:rPr lang="cs-CZ" dirty="0" smtClean="0"/>
              <a:t>Poradenská psychologie</a:t>
            </a:r>
          </a:p>
          <a:p>
            <a:pPr marL="457200" indent="-457200">
              <a:buAutoNum type="alphaLcParenR"/>
            </a:pPr>
            <a:r>
              <a:rPr lang="cs-CZ" dirty="0" smtClean="0"/>
              <a:t>Inženýrská psychologie</a:t>
            </a:r>
          </a:p>
          <a:p>
            <a:pPr marL="457200" indent="-457200">
              <a:buAutoNum type="alphaLcParenR"/>
            </a:pPr>
            <a:r>
              <a:rPr lang="cs-CZ" dirty="0" smtClean="0"/>
              <a:t>Klinická psychologie</a:t>
            </a:r>
          </a:p>
          <a:p>
            <a:pPr marL="457200" indent="-457200">
              <a:buAutoNum type="alphaLcParenR"/>
            </a:pPr>
            <a:r>
              <a:rPr lang="cs-CZ" dirty="0" smtClean="0"/>
              <a:t>Forenzní (soudní) psychologie</a:t>
            </a:r>
          </a:p>
          <a:p>
            <a:pPr marL="457200" indent="-457200">
              <a:buAutoNum type="alphaLcParenR"/>
            </a:pPr>
            <a:r>
              <a:rPr lang="cs-CZ" dirty="0" smtClean="0"/>
              <a:t>Psychologie reklamy</a:t>
            </a:r>
          </a:p>
          <a:p>
            <a:pPr marL="457200" indent="-457200">
              <a:buAutoNum type="alphaLcParenR"/>
            </a:pPr>
            <a:r>
              <a:rPr lang="cs-CZ" dirty="0" smtClean="0"/>
              <a:t>Interkulturní psychologie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81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Pedagogická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učení</a:t>
            </a:r>
          </a:p>
          <a:p>
            <a:r>
              <a:rPr lang="cs-CZ" dirty="0" smtClean="0"/>
              <a:t>vyučování</a:t>
            </a:r>
          </a:p>
          <a:p>
            <a:r>
              <a:rPr lang="cs-CZ" dirty="0" smtClean="0"/>
              <a:t>osobnost a činnost učitele</a:t>
            </a:r>
          </a:p>
          <a:p>
            <a:r>
              <a:rPr lang="cs-CZ" dirty="0" smtClean="0"/>
              <a:t>vztahy mezi žáky</a:t>
            </a:r>
          </a:p>
          <a:p>
            <a:r>
              <a:rPr lang="cs-CZ" dirty="0" smtClean="0"/>
              <a:t>vztahy mezi učitelem a žákem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4911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mezilidské vztahy na pracovišti</a:t>
            </a:r>
          </a:p>
          <a:p>
            <a:r>
              <a:rPr lang="cs-CZ" dirty="0" smtClean="0"/>
              <a:t>bezpečnost práce</a:t>
            </a:r>
          </a:p>
          <a:p>
            <a:r>
              <a:rPr lang="cs-CZ" dirty="0" smtClean="0"/>
              <a:t>vliv pracovního prostředí na pracovní výkon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9325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Inženýrská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zabývá konstrukcí strojů ve vztahu k psychice člověka, který má stroj obsluhovat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097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Poradenská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je pomáhat člověku orientovat se v životě</a:t>
            </a:r>
          </a:p>
          <a:p>
            <a:r>
              <a:rPr lang="cs-CZ" dirty="0" smtClean="0"/>
              <a:t>sebepoznání</a:t>
            </a:r>
          </a:p>
          <a:p>
            <a:r>
              <a:rPr lang="cs-CZ" dirty="0" smtClean="0"/>
              <a:t>optimální rozvoj osobnosti</a:t>
            </a:r>
          </a:p>
          <a:p>
            <a:r>
              <a:rPr lang="cs-CZ" dirty="0" smtClean="0"/>
              <a:t>školní poradenství</a:t>
            </a:r>
          </a:p>
          <a:p>
            <a:r>
              <a:rPr lang="cs-CZ" dirty="0" smtClean="0"/>
              <a:t>výchovné poradenství</a:t>
            </a:r>
          </a:p>
          <a:p>
            <a:r>
              <a:rPr lang="cs-CZ" dirty="0" smtClean="0"/>
              <a:t>profesní poradenství</a:t>
            </a:r>
          </a:p>
          <a:p>
            <a:r>
              <a:rPr lang="cs-CZ" dirty="0" smtClean="0"/>
              <a:t>manželské poradenství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8291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Klinická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diagnostika psychických onemocnění a poruch</a:t>
            </a:r>
          </a:p>
          <a:p>
            <a:r>
              <a:rPr lang="cs-CZ" dirty="0" smtClean="0"/>
              <a:t>klinický psycholog spolupracuje s lékařem při léčbě psychických poruch a nemocí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11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Forenzní (soudní)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 se v soudnictví</a:t>
            </a:r>
          </a:p>
          <a:p>
            <a:r>
              <a:rPr lang="cs-CZ" dirty="0" smtClean="0"/>
              <a:t>analýza psychiky pachatelů trestných činů</a:t>
            </a:r>
          </a:p>
          <a:p>
            <a:r>
              <a:rPr lang="cs-CZ" dirty="0" smtClean="0"/>
              <a:t>posuzování věrohodnosti výpovědí svědků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393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Psychologie reklamy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působení reklamy na zákazníka</a:t>
            </a:r>
          </a:p>
          <a:p>
            <a:r>
              <a:rPr lang="cs-CZ" dirty="0" smtClean="0"/>
              <a:t>využívá poznatků z psychologie ke zvýšení účinnosti reklamy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98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Interkulturní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dirty="0" err="1" smtClean="0"/>
              <a:t>cross-cultural</a:t>
            </a:r>
            <a:r>
              <a:rPr lang="cs-CZ" dirty="0" smtClean="0"/>
              <a:t> psychology“</a:t>
            </a:r>
          </a:p>
          <a:p>
            <a:r>
              <a:rPr lang="cs-CZ" dirty="0" smtClean="0"/>
              <a:t>popisuje a srovnává lidskou psychiku v závislosti na kultuře</a:t>
            </a:r>
          </a:p>
          <a:p>
            <a:r>
              <a:rPr lang="cs-CZ" dirty="0" smtClean="0"/>
              <a:t>odlišnosti etnik, národů, ras, náboženských nebo jazykových skupin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99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psychologické disciplíny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psychologie sportu</a:t>
            </a:r>
          </a:p>
          <a:p>
            <a:r>
              <a:rPr lang="cs-CZ" dirty="0" smtClean="0"/>
              <a:t>psychologie dopravy</a:t>
            </a:r>
          </a:p>
          <a:p>
            <a:r>
              <a:rPr lang="cs-CZ" dirty="0" smtClean="0"/>
              <a:t>vojenská psychologie</a:t>
            </a:r>
          </a:p>
          <a:p>
            <a:r>
              <a:rPr lang="cs-CZ" dirty="0" smtClean="0"/>
              <a:t>ekologická psychologie</a:t>
            </a:r>
          </a:p>
          <a:p>
            <a:r>
              <a:rPr lang="cs-CZ" dirty="0" smtClean="0"/>
              <a:t>psychologie umění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275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48072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A. Doplň názvy 3 skupin psychologických disciplín: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1.                  psychologické </a:t>
            </a:r>
            <a:r>
              <a:rPr lang="cs-CZ" dirty="0"/>
              <a:t>vědy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dirty="0" smtClean="0"/>
              <a:t>                 psychologické </a:t>
            </a:r>
            <a:r>
              <a:rPr lang="cs-CZ" dirty="0"/>
              <a:t>vědy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3. </a:t>
            </a:r>
            <a:r>
              <a:rPr lang="cs-CZ" dirty="0" smtClean="0"/>
              <a:t>                 psychologické </a:t>
            </a:r>
            <a:r>
              <a:rPr lang="cs-CZ" dirty="0"/>
              <a:t>vědy</a:t>
            </a:r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81747" y="2204864"/>
            <a:ext cx="13681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Základní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981747" y="3501008"/>
            <a:ext cx="1368152" cy="432048"/>
          </a:xfrm>
          <a:prstGeom prst="roundRect">
            <a:avLst>
              <a:gd name="adj" fmla="val 103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Speciální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981747" y="4797152"/>
            <a:ext cx="151216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Aplikované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223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19256" cy="547260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B. Přiřaď problémy k jednotlivým psychologickým disciplínám: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11560" y="1916832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odlišnosti etnik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2860445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posuzování věrohodnosti výpovědí svědků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598902" y="3789040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potřeby člověka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611560" y="4784442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mezilidské vztahy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217306" y="1916832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tvorba psychologických testů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223291" y="2859570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typy osobnosti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3232258" y="3789040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vývoj člověka od dětství až do stáří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3217306" y="4749375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psychické poruchy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796136" y="1916832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psychologie zvířat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796136" y="2860445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vztahy mezi učitelem a žákem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5819020" y="3789040"/>
            <a:ext cx="2448272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manželské poradenství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5819020" y="4749374"/>
            <a:ext cx="2569404" cy="11278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diagnostika psychických onemocnění a poruch</a:t>
            </a:r>
          </a:p>
        </p:txBody>
      </p:sp>
    </p:spTree>
    <p:extLst>
      <p:ext uri="{BB962C8B-B14F-4D97-AF65-F5344CB8AC3E}">
        <p14:creationId xmlns:p14="http://schemas.microsoft.com/office/powerpoint/2010/main" val="2048951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Hladík, Jaroslav: </a:t>
            </a:r>
            <a:r>
              <a:rPr lang="cs-CZ" i="1" dirty="0" smtClean="0"/>
              <a:t>Společenské vědy v kostce pro střední </a:t>
            </a:r>
            <a:r>
              <a:rPr lang="cs-CZ" i="1" dirty="0" err="1" smtClean="0"/>
              <a:t>školy</a:t>
            </a:r>
            <a:r>
              <a:rPr lang="cs-CZ" dirty="0" err="1" smtClean="0"/>
              <a:t>,Fragment</a:t>
            </a:r>
            <a:r>
              <a:rPr lang="cs-CZ" dirty="0" smtClean="0"/>
              <a:t>, Havlíčkův Brod, 1996</a:t>
            </a:r>
          </a:p>
          <a:p>
            <a:r>
              <a:rPr lang="cs-CZ" dirty="0" smtClean="0"/>
              <a:t>Doležalová, Ladislava, Vlková, Marie: </a:t>
            </a:r>
            <a:r>
              <a:rPr lang="cs-CZ" i="1" dirty="0" smtClean="0"/>
              <a:t>Občanský a společenskovědní základ Psychologie, </a:t>
            </a:r>
            <a:r>
              <a:rPr lang="cs-CZ" dirty="0" err="1" smtClean="0"/>
              <a:t>Computer</a:t>
            </a:r>
            <a:r>
              <a:rPr lang="cs-CZ" dirty="0" smtClean="0"/>
              <a:t> Media s.r.o., Kralice na Hané</a:t>
            </a:r>
            <a:r>
              <a:rPr lang="cs-CZ" smtClean="0"/>
              <a:t>, </a:t>
            </a:r>
            <a:r>
              <a:rPr lang="cs-CZ"/>
              <a:t>2010, ISBN: 978-80-7402-060-5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0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</TotalTime>
  <Words>606</Words>
  <Application>Microsoft Office PowerPoint</Application>
  <PresentationFormat>Předvádění na obrazovce (4:3)</PresentationFormat>
  <Paragraphs>203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projekt</vt:lpstr>
      <vt:lpstr>psychologické disciplíny</vt:lpstr>
      <vt:lpstr>ANOTACE</vt:lpstr>
      <vt:lpstr>Psychologické disciplíny</vt:lpstr>
      <vt:lpstr>Základní psychologické disciplíny</vt:lpstr>
      <vt:lpstr>Obecná psychologie</vt:lpstr>
      <vt:lpstr>Sociální psychologie</vt:lpstr>
      <vt:lpstr>Vývojová psychologie</vt:lpstr>
      <vt:lpstr>Psychologie osobnosti</vt:lpstr>
      <vt:lpstr>Psychopatologie</vt:lpstr>
      <vt:lpstr>Dějiny psychologie</vt:lpstr>
      <vt:lpstr>Psychologická metodologie</vt:lpstr>
      <vt:lpstr>Speciální psychologické disciplíny</vt:lpstr>
      <vt:lpstr>Biopsychologie</vt:lpstr>
      <vt:lpstr>Zoopsychologie</vt:lpstr>
      <vt:lpstr>Psycholingvistika</vt:lpstr>
      <vt:lpstr>Farmakopsychologie</vt:lpstr>
      <vt:lpstr>Psychofyzika</vt:lpstr>
      <vt:lpstr>Psychofyziologie</vt:lpstr>
      <vt:lpstr>Diferenciální psychologie</vt:lpstr>
      <vt:lpstr>Psychometrie</vt:lpstr>
      <vt:lpstr>Aplikované psychologické disciplíny</vt:lpstr>
      <vt:lpstr>Pedagogická psychologie</vt:lpstr>
      <vt:lpstr>Psychologie práce</vt:lpstr>
      <vt:lpstr>Inženýrská psychologie</vt:lpstr>
      <vt:lpstr>Poradenská psychologie</vt:lpstr>
      <vt:lpstr>Klinická psychologie</vt:lpstr>
      <vt:lpstr>Forenzní (soudní) psychologie</vt:lpstr>
      <vt:lpstr>Psychologie reklamy</vt:lpstr>
      <vt:lpstr>Interkulturní psychologie</vt:lpstr>
      <vt:lpstr>Další psychologické disciplíny</vt:lpstr>
      <vt:lpstr>Test</vt:lpstr>
      <vt:lpstr>Prezentace aplikace PowerPoint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51</cp:revision>
  <dcterms:created xsi:type="dcterms:W3CDTF">2012-06-20T16:12:09Z</dcterms:created>
  <dcterms:modified xsi:type="dcterms:W3CDTF">2013-02-11T14:38:37Z</dcterms:modified>
</cp:coreProperties>
</file>