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9" r:id="rId4"/>
    <p:sldId id="260" r:id="rId5"/>
    <p:sldId id="258"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94" y="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Základní škola Dobříč</a:t>
          </a:r>
          <a:r>
            <a:rPr lang="cs-CZ" smtClean="0"/>
            <a:t>, </a:t>
          </a:r>
          <a:br>
            <a:rPr lang="cs-CZ" smtClean="0"/>
          </a:br>
          <a:r>
            <a:rPr lang="cs-CZ" smtClean="0"/>
            <a:t>okres </a:t>
          </a:r>
          <a:r>
            <a:rPr lang="cs-CZ" dirty="0" smtClean="0"/>
            <a:t>Plzeň - sever, příspěvková organizace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Anna </a:t>
          </a:r>
          <a:r>
            <a:rPr lang="cs-CZ" smtClean="0"/>
            <a:t>Dyková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a:t>
          </a:r>
          <a:r>
            <a:rPr lang="cs-CZ" dirty="0" smtClean="0"/>
            <a:t>VY_12_INOVACE_17_ Venku v zimě</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Venku v zimě</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CZ.1.07/1.4.00/21.2649</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F69F612-BCCE-4AB9-978A-EE5903EA402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1C5D0075-9542-40B2-A210-6E44F32E9081}" type="presOf" srcId="{019433A1-1324-4DE1-9E6F-32B851095F74}" destId="{A3817367-F2BC-482F-8832-FA00B51DCCF3}" srcOrd="0" destOrd="0" presId="urn:microsoft.com/office/officeart/2005/8/layout/target3"/>
    <dgm:cxn modelId="{BB7C278B-88E7-4743-A53D-E74030657991}" type="presOf" srcId="{EBC41103-E2E5-4D48-9B4B-425520D3D098}" destId="{3BA01B75-849B-4716-8BCD-084A86FF328F}" srcOrd="0"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F49B47C-3126-4E74-8593-96D96E09C661}" type="presOf" srcId="{445C7998-7549-48B0-BD68-D4F0167F02E5}" destId="{BC35EE03-4121-4EF9-923D-7CB6D30D358D}"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ABEF54-0834-4679-A88E-AFB815D98457}"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Základní škola Dobříč</a:t>
          </a:r>
          <a:r>
            <a:rPr lang="cs-CZ" sz="1800" kern="1200" smtClean="0"/>
            <a:t>, </a:t>
          </a:r>
          <a:br>
            <a:rPr lang="cs-CZ" sz="1800" kern="1200" smtClean="0"/>
          </a:br>
          <a:r>
            <a:rPr lang="cs-CZ" sz="1800" kern="1200" smtClean="0"/>
            <a:t>okres </a:t>
          </a:r>
          <a:r>
            <a:rPr lang="cs-CZ" sz="1800" kern="1200" dirty="0" smtClean="0"/>
            <a:t>Plzeň - sever, příspěvková organizace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 </a:t>
          </a:r>
          <a:r>
            <a:rPr lang="cs-CZ" sz="1800" kern="1200" dirty="0" smtClean="0"/>
            <a:t>Mgr. Anna </a:t>
          </a:r>
          <a:r>
            <a:rPr lang="cs-CZ" sz="1800" kern="1200" smtClean="0"/>
            <a:t>Dyková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a:t>
          </a:r>
          <a:r>
            <a:rPr lang="cs-CZ" sz="1800" kern="1200" dirty="0" smtClean="0"/>
            <a:t>VY_12_INOVACE_17_ Venku v zimě</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Venku v zimě</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CZ.1.07/1.4.00/21.2649</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D63F374-2977-47EF-BA36-0B70DE56542D}" type="datetimeFigureOut">
              <a:rPr lang="cs-CZ" smtClean="0"/>
              <a:t>11.3.2012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79F108-F305-46B1-AC07-D67C19A9B140}" type="slidenum">
              <a:rPr lang="cs-CZ" smtClean="0"/>
              <a:t>‹#›</a:t>
            </a:fld>
            <a:endParaRPr lang="cs-CZ"/>
          </a:p>
        </p:txBody>
      </p:sp>
    </p:spTree>
    <p:extLst>
      <p:ext uri="{BB962C8B-B14F-4D97-AF65-F5344CB8AC3E}">
        <p14:creationId xmlns:p14="http://schemas.microsoft.com/office/powerpoint/2010/main" val="469846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Žáci čtou a zakroužkují.</a:t>
            </a:r>
            <a:endParaRPr lang="cs-CZ" dirty="0"/>
          </a:p>
        </p:txBody>
      </p:sp>
      <p:sp>
        <p:nvSpPr>
          <p:cNvPr id="4" name="Zástupný symbol pro číslo snímku 3"/>
          <p:cNvSpPr>
            <a:spLocks noGrp="1"/>
          </p:cNvSpPr>
          <p:nvPr>
            <p:ph type="sldNum" sz="quarter" idx="10"/>
          </p:nvPr>
        </p:nvSpPr>
        <p:spPr/>
        <p:txBody>
          <a:bodyPr/>
          <a:lstStyle/>
          <a:p>
            <a:fld id="{4579F108-F305-46B1-AC07-D67C19A9B140}" type="slidenum">
              <a:rPr lang="cs-CZ" smtClean="0"/>
              <a:t>3</a:t>
            </a:fld>
            <a:endParaRPr lang="cs-CZ"/>
          </a:p>
        </p:txBody>
      </p:sp>
    </p:spTree>
    <p:extLst>
      <p:ext uri="{BB962C8B-B14F-4D97-AF65-F5344CB8AC3E}">
        <p14:creationId xmlns:p14="http://schemas.microsoft.com/office/powerpoint/2010/main" val="2875684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Žáci čtou a vybarví.</a:t>
            </a:r>
            <a:endParaRPr lang="cs-CZ" dirty="0"/>
          </a:p>
        </p:txBody>
      </p:sp>
      <p:sp>
        <p:nvSpPr>
          <p:cNvPr id="4" name="Zástupný symbol pro číslo snímku 3"/>
          <p:cNvSpPr>
            <a:spLocks noGrp="1"/>
          </p:cNvSpPr>
          <p:nvPr>
            <p:ph type="sldNum" sz="quarter" idx="10"/>
          </p:nvPr>
        </p:nvSpPr>
        <p:spPr/>
        <p:txBody>
          <a:bodyPr/>
          <a:lstStyle/>
          <a:p>
            <a:fld id="{4579F108-F305-46B1-AC07-D67C19A9B140}" type="slidenum">
              <a:rPr lang="cs-CZ" smtClean="0"/>
              <a:t>4</a:t>
            </a:fld>
            <a:endParaRPr lang="cs-CZ"/>
          </a:p>
        </p:txBody>
      </p:sp>
    </p:spTree>
    <p:extLst>
      <p:ext uri="{BB962C8B-B14F-4D97-AF65-F5344CB8AC3E}">
        <p14:creationId xmlns:p14="http://schemas.microsoft.com/office/powerpoint/2010/main" val="3250262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02129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409999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9859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02CD3B8-8B97-4C13-ABBD-C0BF8712391E}"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4265932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02CD3B8-8B97-4C13-ABBD-C0BF8712391E}" type="datetimeFigureOut">
              <a:rPr lang="cs-CZ" smtClean="0"/>
              <a:t>11.3.2012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2709451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02CD3B8-8B97-4C13-ABBD-C0BF8712391E}" type="datetimeFigureOut">
              <a:rPr lang="cs-CZ" smtClean="0"/>
              <a:t>11.3.2012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88263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02CD3B8-8B97-4C13-ABBD-C0BF8712391E}" type="datetimeFigureOut">
              <a:rPr lang="cs-CZ" smtClean="0"/>
              <a:t>11.3.2012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8180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20190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19913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66353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1701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11583-F2DE-49A5-8062-95B7C6F65B1B}" type="slidenum">
              <a:rPr lang="cs-CZ" smtClean="0"/>
              <a:t>‹#›</a:t>
            </a:fld>
            <a:endParaRPr lang="cs-CZ"/>
          </a:p>
        </p:txBody>
      </p:sp>
    </p:spTree>
    <p:extLst>
      <p:ext uri="{BB962C8B-B14F-4D97-AF65-F5344CB8AC3E}">
        <p14:creationId xmlns:p14="http://schemas.microsoft.com/office/powerpoint/2010/main" val="246883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4.wmf"/><Relationship Id="rId4" Type="http://schemas.openxmlformats.org/officeDocument/2006/relationships/image" Target="../media/image3.wmf"/></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7.wmf"/><Relationship Id="rId4" Type="http://schemas.openxmlformats.org/officeDocument/2006/relationships/image" Target="../media/image6.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127784324"/>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lvl="0" hangingPunct="0"/>
            <a:r>
              <a:rPr lang="cs-CZ" sz="2400" b="1" dirty="0"/>
              <a:t>Materiál je určený pro žáky 2. ročníku, pro výuku </a:t>
            </a:r>
            <a:r>
              <a:rPr lang="cs-CZ" sz="2400" b="1" dirty="0" smtClean="0"/>
              <a:t>prvouky.</a:t>
            </a:r>
            <a:endParaRPr lang="cs-CZ" sz="2400" b="1" dirty="0" smtClean="0"/>
          </a:p>
          <a:p>
            <a:pPr lvl="0" hangingPunct="0"/>
            <a:r>
              <a:rPr lang="cs-CZ" sz="2400" b="1" dirty="0" smtClean="0"/>
              <a:t>Materiál je zaměřený na čtení kratšího textu a zároveň pozorování </a:t>
            </a:r>
            <a:r>
              <a:rPr lang="cs-CZ" sz="2400" b="1" dirty="0" smtClean="0"/>
              <a:t>obrázků.</a:t>
            </a:r>
            <a:endParaRPr lang="cs-CZ" sz="2400" dirty="0"/>
          </a:p>
          <a:p>
            <a:pPr lvl="0" hangingPunct="0"/>
            <a:r>
              <a:rPr lang="cs-CZ" sz="2400" b="1" dirty="0"/>
              <a:t>Prezentace na interaktivní </a:t>
            </a:r>
            <a:r>
              <a:rPr lang="cs-CZ" sz="2400" b="1" dirty="0" smtClean="0"/>
              <a:t>tabuli.</a:t>
            </a:r>
            <a:endParaRPr lang="cs-CZ" sz="2400" dirty="0"/>
          </a:p>
          <a:p>
            <a:pPr lvl="0" hangingPunct="0"/>
            <a:r>
              <a:rPr lang="cs-CZ" sz="2400" b="1" dirty="0"/>
              <a:t>Pomůcky: interaktivní pero, fixy, pastelky</a:t>
            </a:r>
            <a:endParaRPr lang="cs-CZ" sz="2400" dirty="0"/>
          </a:p>
          <a:p>
            <a:pPr lvl="0" hangingPunct="0"/>
            <a:r>
              <a:rPr lang="cs-CZ" sz="2400" b="1" dirty="0"/>
              <a:t>Inovace: </a:t>
            </a:r>
            <a:r>
              <a:rPr lang="cs-CZ" sz="2400" b="1" dirty="0" smtClean="0"/>
              <a:t>Interaktivní </a:t>
            </a:r>
            <a:r>
              <a:rPr lang="cs-CZ" sz="2400" b="1" dirty="0"/>
              <a:t>způsob </a:t>
            </a:r>
            <a:r>
              <a:rPr lang="cs-CZ" sz="2400" b="1" dirty="0" smtClean="0"/>
              <a:t>učení. </a:t>
            </a:r>
            <a:endParaRPr lang="cs-CZ" sz="2400" dirty="0"/>
          </a:p>
          <a:p>
            <a:pPr lvl="0" hangingPunct="0"/>
            <a:r>
              <a:rPr lang="cs-CZ" sz="2400" b="1" dirty="0"/>
              <a:t>Metodické pokyny</a:t>
            </a:r>
            <a:r>
              <a:rPr lang="cs-CZ" sz="2400" b="1" dirty="0" smtClean="0"/>
              <a:t>: </a:t>
            </a:r>
            <a:r>
              <a:rPr lang="cs-CZ" sz="2400" b="1" dirty="0" smtClean="0"/>
              <a:t>Pozorně </a:t>
            </a:r>
            <a:r>
              <a:rPr lang="cs-CZ" sz="2400" b="1" dirty="0" smtClean="0"/>
              <a:t>čti, pozoruj obrázky, vyber podle textu, </a:t>
            </a:r>
            <a:r>
              <a:rPr lang="cs-CZ" sz="2400" b="1" dirty="0" smtClean="0"/>
              <a:t>vybarvi.</a:t>
            </a:r>
            <a:endParaRPr lang="cs-CZ" sz="2400" dirty="0"/>
          </a:p>
          <a:p>
            <a:endParaRPr lang="cs-CZ" sz="2400"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cs-CZ" sz="2800" dirty="0" smtClean="0"/>
              <a:t> </a:t>
            </a:r>
            <a:r>
              <a:rPr lang="cs-CZ" sz="2800" b="1" dirty="0" smtClean="0"/>
              <a:t>Dej do kroužku sněhuláka, o kterém je vyprávění.</a:t>
            </a:r>
            <a:endParaRPr lang="cs-CZ" sz="2800" b="1" dirty="0"/>
          </a:p>
        </p:txBody>
      </p:sp>
      <p:sp>
        <p:nvSpPr>
          <p:cNvPr id="4" name="Zástupný symbol pro obsah 3"/>
          <p:cNvSpPr>
            <a:spLocks noGrp="1"/>
          </p:cNvSpPr>
          <p:nvPr>
            <p:ph sz="half" idx="2"/>
          </p:nvPr>
        </p:nvSpPr>
        <p:spPr/>
        <p:txBody>
          <a:bodyPr>
            <a:normAutofit/>
          </a:bodyPr>
          <a:lstStyle/>
          <a:p>
            <a:pPr marL="0" indent="0">
              <a:buNone/>
            </a:pPr>
            <a:r>
              <a:rPr lang="cs-CZ" sz="2400" dirty="0" smtClean="0"/>
              <a:t>Jirka šel na kopec a začal stavět sněhuláka. Uválel tři koule, na  největší kouli posadil menší a ta  nejmenší byla jako hlava. Místo očí a úst napíchal do sněhu  kousky uhlí, mrkev posloužila jako nos, na tělo mu připevnil 4 knoflíky, ruce měl sněhulák také ze sněhu a v levé držel koště. Na hlavu mu </a:t>
            </a:r>
            <a:r>
              <a:rPr lang="cs-CZ" sz="2400" dirty="0"/>
              <a:t>J</a:t>
            </a:r>
            <a:r>
              <a:rPr lang="cs-CZ" sz="2400" dirty="0" smtClean="0"/>
              <a:t>irka posadil starý hrnec. Sněhulák se mu povedl.</a:t>
            </a:r>
            <a:endParaRPr lang="cs-CZ" sz="2400" dirty="0"/>
          </a:p>
        </p:txBody>
      </p:sp>
      <p:pic>
        <p:nvPicPr>
          <p:cNvPr id="1026" name="Picture 2" descr="C:\Users\DykovaA\AppData\Local\Microsoft\Windows\Temporary Internet Files\Content.IE5\AM1I8PN9\MC900304877[1].wmf"/>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220237" y="4221088"/>
            <a:ext cx="2534682" cy="230425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DykovaA\AppData\Local\Microsoft\Windows\Temporary Internet Files\Content.IE5\S7687CZ2\MC90027935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528" y="1628800"/>
            <a:ext cx="1872208" cy="240054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DykovaA\AppData\Local\Microsoft\Windows\Temporary Internet Files\Content.IE5\DE4CGPLA\MC900199719[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99792" y="2322449"/>
            <a:ext cx="2050975"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745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innerShdw blurRad="114300">
              <a:prstClr val="black"/>
            </a:innerShdw>
          </a:effectLst>
        </p:spPr>
        <p:style>
          <a:lnRef idx="2">
            <a:schemeClr val="accent5">
              <a:shade val="50000"/>
            </a:schemeClr>
          </a:lnRef>
          <a:fillRef idx="1">
            <a:schemeClr val="accent5"/>
          </a:fillRef>
          <a:effectRef idx="0">
            <a:schemeClr val="accent5"/>
          </a:effectRef>
          <a:fontRef idx="minor">
            <a:schemeClr val="lt1"/>
          </a:fontRef>
        </p:style>
        <p:txBody>
          <a:bodyPr>
            <a:normAutofit/>
          </a:bodyPr>
          <a:lstStyle/>
          <a:p>
            <a:r>
              <a:rPr lang="cs-CZ" sz="2800" b="1" dirty="0" smtClean="0"/>
              <a:t>Pozorně čti a vybarvi obrázek , o kterém je vyprávění.</a:t>
            </a:r>
            <a:endParaRPr lang="cs-CZ" sz="2800" b="1" dirty="0"/>
          </a:p>
        </p:txBody>
      </p:sp>
      <p:sp>
        <p:nvSpPr>
          <p:cNvPr id="4" name="Zástupný symbol pro obsah 3"/>
          <p:cNvSpPr>
            <a:spLocks noGrp="1"/>
          </p:cNvSpPr>
          <p:nvPr>
            <p:ph sz="half" idx="2"/>
          </p:nvPr>
        </p:nvSpPr>
        <p:spPr/>
        <p:style>
          <a:lnRef idx="1">
            <a:schemeClr val="accent5"/>
          </a:lnRef>
          <a:fillRef idx="2">
            <a:schemeClr val="accent5"/>
          </a:fillRef>
          <a:effectRef idx="1">
            <a:schemeClr val="accent5"/>
          </a:effectRef>
          <a:fontRef idx="minor">
            <a:schemeClr val="dk1"/>
          </a:fontRef>
        </p:style>
        <p:txBody>
          <a:bodyPr>
            <a:normAutofit lnSpcReduction="10000"/>
          </a:bodyPr>
          <a:lstStyle/>
          <a:p>
            <a:pPr marL="0" indent="0">
              <a:buNone/>
            </a:pPr>
            <a:r>
              <a:rPr lang="cs-CZ" sz="2400" dirty="0" smtClean="0"/>
              <a:t>Napadl sníh a kluci Martin, Petr a Honza se domluvili, že půjdou lyžovat. Žádní zdatní lyžaři to zatím nejsou, ale musí se to naučit. Lyže, hole i lyžařské boty měli všichni. Řekli si, že se teple oblečou, na hlavu si nasadí čepice. Ale na kopci se objevil jen Petr, lyžoval  tam sám, šlo mu to dobře, odrážel se oběma holemi.  Jezdil tak rychle, že za ním vlála šála.</a:t>
            </a:r>
            <a:endParaRPr lang="cs-CZ" sz="2400" dirty="0"/>
          </a:p>
        </p:txBody>
      </p:sp>
      <p:pic>
        <p:nvPicPr>
          <p:cNvPr id="4098" name="Picture 2" descr="C:\Users\DykovaA\AppData\Local\Microsoft\Windows\Temporary Internet Files\Content.IE5\K0O7W0UI\MC900353669[1].wmf"/>
          <p:cNvPicPr>
            <a:picLocks noGrp="1" noChangeAspect="1" noChangeArrowheads="1"/>
          </p:cNvPicPr>
          <p:nvPr>
            <p:ph sz="half" idx="1"/>
          </p:nvPr>
        </p:nvPicPr>
        <p:blipFill>
          <a:blip r:embed="rId3" cstate="print">
            <a:biLevel thresh="25000"/>
            <a:extLst>
              <a:ext uri="{28A0092B-C50C-407E-A947-70E740481C1C}">
                <a14:useLocalDpi xmlns:a14="http://schemas.microsoft.com/office/drawing/2010/main" val="0"/>
              </a:ext>
            </a:extLst>
          </a:blip>
          <a:srcRect/>
          <a:stretch>
            <a:fillRect/>
          </a:stretch>
        </p:blipFill>
        <p:spPr bwMode="auto">
          <a:xfrm>
            <a:off x="323528" y="1556792"/>
            <a:ext cx="1644708" cy="238369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099" name="Picture 3" descr="C:\Users\DykovaA\AppData\Local\Microsoft\Windows\Temporary Internet Files\Content.IE5\K0O7W0UI\MC900090396[1].wmf"/>
          <p:cNvPicPr>
            <a:picLocks noChangeAspect="1" noChangeArrowheads="1"/>
          </p:cNvPicPr>
          <p:nvPr/>
        </p:nvPicPr>
        <p:blipFill>
          <a:blip r:embed="rId4" cstate="print">
            <a:biLevel thresh="25000"/>
            <a:extLst>
              <a:ext uri="{28A0092B-C50C-407E-A947-70E740481C1C}">
                <a14:useLocalDpi xmlns:a14="http://schemas.microsoft.com/office/drawing/2010/main" val="0"/>
              </a:ext>
            </a:extLst>
          </a:blip>
          <a:srcRect/>
          <a:stretch>
            <a:fillRect/>
          </a:stretch>
        </p:blipFill>
        <p:spPr bwMode="auto">
          <a:xfrm>
            <a:off x="2051720" y="2584973"/>
            <a:ext cx="2497939" cy="265702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C:\Users\DykovaA\AppData\Local\Microsoft\Windows\Temporary Internet Files\Content.IE5\DE4CGPLA\MC900088782[1].wmf"/>
          <p:cNvPicPr>
            <a:picLocks noChangeAspect="1" noChangeArrowheads="1"/>
          </p:cNvPicPr>
          <p:nvPr/>
        </p:nvPicPr>
        <p:blipFill>
          <a:blip r:embed="rId5" cstate="print">
            <a:biLevel thresh="25000"/>
            <a:extLst>
              <a:ext uri="{28A0092B-C50C-407E-A947-70E740481C1C}">
                <a14:useLocalDpi xmlns:a14="http://schemas.microsoft.com/office/drawing/2010/main" val="0"/>
              </a:ext>
            </a:extLst>
          </a:blip>
          <a:srcRect/>
          <a:stretch>
            <a:fillRect/>
          </a:stretch>
        </p:blipFill>
        <p:spPr bwMode="auto">
          <a:xfrm>
            <a:off x="323528" y="4429636"/>
            <a:ext cx="1462126" cy="181965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2376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a:t>http://microsoft.com</a:t>
            </a:r>
          </a:p>
          <a:p>
            <a:endParaRPr lang="cs-CZ" dirty="0"/>
          </a:p>
        </p:txBody>
      </p:sp>
    </p:spTree>
    <p:extLst>
      <p:ext uri="{BB962C8B-B14F-4D97-AF65-F5344CB8AC3E}">
        <p14:creationId xmlns:p14="http://schemas.microsoft.com/office/powerpoint/2010/main"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TotalTime>
  <Words>283</Words>
  <Application>Microsoft Office PowerPoint</Application>
  <PresentationFormat>Předvádění na obrazovce (4:3)</PresentationFormat>
  <Paragraphs>22</Paragraphs>
  <Slides>5</Slides>
  <Notes>2</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Prezentace aplikace PowerPoint</vt:lpstr>
      <vt:lpstr>Anotace</vt:lpstr>
      <vt:lpstr> Dej do kroužku sněhuláka, o kterém je vyprávění.</vt:lpstr>
      <vt:lpstr>Pozorně čti a vybarvi obrázek , o kterém je vyprávění.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Učitel</cp:lastModifiedBy>
  <cp:revision>19</cp:revision>
  <dcterms:created xsi:type="dcterms:W3CDTF">2011-08-21T15:31:45Z</dcterms:created>
  <dcterms:modified xsi:type="dcterms:W3CDTF">2012-03-11T20:35:14Z</dcterms:modified>
</cp:coreProperties>
</file>