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256" r:id="rId4"/>
    <p:sldId id="263" r:id="rId5"/>
    <p:sldId id="267" r:id="rId6"/>
    <p:sldId id="266" r:id="rId7"/>
    <p:sldId id="273" r:id="rId8"/>
    <p:sldId id="268" r:id="rId9"/>
    <p:sldId id="272" r:id="rId10"/>
    <p:sldId id="269" r:id="rId11"/>
    <p:sldId id="270" r:id="rId12"/>
    <p:sldId id="264" r:id="rId13"/>
    <p:sldId id="274" r:id="rId14"/>
    <p:sldId id="271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C3A03C-C843-4068-8C1A-D492C5FB7286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84B9E3-E32F-4CE6-9324-A2F538B1C6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%C4%8Cerven%C3%BD_ryb%C3%ADz" TargetMode="External"/><Relationship Id="rId3" Type="http://schemas.openxmlformats.org/officeDocument/2006/relationships/hyperlink" Target="http://www.zahrady-dobrkovsky.cz/rybizy/160-rybiz-cerny-ribes-nigrum-stromek.html" TargetMode="External"/><Relationship Id="rId7" Type="http://schemas.openxmlformats.org/officeDocument/2006/relationships/hyperlink" Target="http://www.celysvet.cz/galerie/foto-11064-rybiz-cerny" TargetMode="External"/><Relationship Id="rId2" Type="http://schemas.openxmlformats.org/officeDocument/2006/relationships/hyperlink" Target="http://www.zahrada.zjev.cz/rybiz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ahradnictvifous.cz/zahradnictvi-fous.php?s=ovocne-dreviny" TargetMode="External"/><Relationship Id="rId11" Type="http://schemas.openxmlformats.org/officeDocument/2006/relationships/hyperlink" Target="http://www.senorita.cz/rybiz--ovoce-plne-vitaminu.html" TargetMode="External"/><Relationship Id="rId5" Type="http://schemas.openxmlformats.org/officeDocument/2006/relationships/hyperlink" Target="http://smakvm.cz/index.php?o=o&amp;typ=RYB%CDZ&amp;id=2" TargetMode="External"/><Relationship Id="rId10" Type="http://schemas.openxmlformats.org/officeDocument/2006/relationships/hyperlink" Target="http://www.prodejstromku.cz/produkt/detvan-rybiz/" TargetMode="External"/><Relationship Id="rId4" Type="http://schemas.openxmlformats.org/officeDocument/2006/relationships/hyperlink" Target="http://www.bydleniprokazdeho.cz/rybiz-na-nasich-zahradach.php" TargetMode="External"/><Relationship Id="rId9" Type="http://schemas.openxmlformats.org/officeDocument/2006/relationships/hyperlink" Target="http://commons.wikimedia.org/wiki/File:Ribes_rubrum_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351737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1143"/>
                <a:gridCol w="4500594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Pě7 - 15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rybízu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seznamuje žáky s pěstováním rybízu, požadavky na pěstování a jednotlivými druhy – jejich výhodami nebo nevýhodami pěstování</a:t>
            </a:r>
            <a:endParaRPr lang="cs-CZ" sz="2400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868" y="571479"/>
            <a:ext cx="4886332" cy="2214579"/>
          </a:xfrm>
        </p:spPr>
        <p:txBody>
          <a:bodyPr>
            <a:normAutofit/>
          </a:bodyPr>
          <a:lstStyle/>
          <a:p>
            <a:pPr algn="l"/>
            <a:r>
              <a:rPr lang="cs-CZ" sz="6600" dirty="0" smtClean="0"/>
              <a:t>Pěstování </a:t>
            </a:r>
            <a:br>
              <a:rPr lang="cs-CZ" sz="6600" dirty="0" smtClean="0"/>
            </a:br>
            <a:r>
              <a:rPr lang="cs-CZ" sz="6600" dirty="0" smtClean="0"/>
              <a:t>rybízu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 l="7936" r="7938"/>
          <a:stretch>
            <a:fillRect/>
          </a:stretch>
        </p:blipFill>
        <p:spPr bwMode="auto">
          <a:xfrm>
            <a:off x="0" y="0"/>
            <a:ext cx="3500430" cy="4160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928802"/>
            <a:ext cx="2938176" cy="36433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338" name="Picture 2" descr="&amp;Ccaron;ervený rybíz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08" y="4000504"/>
            <a:ext cx="3873106" cy="25717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pěstování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 světě </a:t>
            </a:r>
            <a:r>
              <a:rPr lang="cs-CZ" dirty="0" smtClean="0"/>
              <a:t>se rybíz objevil</a:t>
            </a:r>
            <a:r>
              <a:rPr lang="cs-CZ" dirty="0" smtClean="0"/>
              <a:t> </a:t>
            </a:r>
            <a:r>
              <a:rPr lang="cs-CZ" dirty="0" smtClean="0"/>
              <a:t>již ve dvanáctém století a o další dvě století později je v dobových herbářích vedený jako léčivá rostlina </a:t>
            </a:r>
          </a:p>
          <a:p>
            <a:r>
              <a:rPr lang="cs-CZ" dirty="0" smtClean="0"/>
              <a:t>Do dnešního dne bylo                                               vyšlechtěno na 120                                                           různých odrůd, které                                                                        se pěstují téměř                                                                                              po celém světě </a:t>
            </a:r>
          </a:p>
        </p:txBody>
      </p:sp>
      <p:pic>
        <p:nvPicPr>
          <p:cNvPr id="5" name="Picture 2" descr="Foto: Rybíz &amp;Ccaron;ern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60" y="2827309"/>
            <a:ext cx="2643206" cy="39100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rybízu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Rybíz má vysoký obsah vitamínu C, nejvíce jej má černý rybíz</a:t>
            </a:r>
          </a:p>
          <a:p>
            <a:r>
              <a:rPr lang="cs-CZ" dirty="0" smtClean="0"/>
              <a:t>Dále obsahuje vitamíny skupiny B, fosfor, provitamín A </a:t>
            </a:r>
            <a:r>
              <a:rPr lang="cs-CZ" dirty="0" err="1" smtClean="0"/>
              <a:t>a</a:t>
            </a:r>
            <a:r>
              <a:rPr lang="cs-CZ" dirty="0" smtClean="0"/>
              <a:t> spoustu dalších minerálních látek a stopových prvků</a:t>
            </a:r>
          </a:p>
          <a:p>
            <a:r>
              <a:rPr lang="cs-CZ" dirty="0" smtClean="0"/>
              <a:t>Listy z rybízu se používají ke snižování horečnatých stavů, při léčbě nemocí z nachlazení nebo při potížích s revmatem  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Rybíz – ovoce plné vitamín&amp;uring;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143856"/>
            <a:ext cx="3929070" cy="27141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Pěstování rybízu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Rybíz se na našich zahradách pěstuje hojně</a:t>
            </a:r>
          </a:p>
          <a:p>
            <a:r>
              <a:rPr lang="cs-CZ" dirty="0" smtClean="0"/>
              <a:t> </a:t>
            </a:r>
            <a:r>
              <a:rPr lang="cs-CZ" dirty="0" smtClean="0"/>
              <a:t>V</a:t>
            </a:r>
            <a:r>
              <a:rPr lang="cs-CZ" dirty="0" smtClean="0"/>
              <a:t>yžaduje vlhké, na humus bohaté hlinitopísčité půdy</a:t>
            </a:r>
          </a:p>
          <a:p>
            <a:r>
              <a:rPr lang="cs-CZ" dirty="0" smtClean="0"/>
              <a:t>Během vegetace kypříme, plejeme a zavlažujeme</a:t>
            </a:r>
          </a:p>
          <a:p>
            <a:r>
              <a:rPr lang="cs-CZ" dirty="0" smtClean="0"/>
              <a:t>Na podzim půdu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ke kořenům přihrnujeme</a:t>
            </a:r>
            <a:r>
              <a:rPr lang="cs-CZ" dirty="0" smtClean="0"/>
              <a:t>                                                                                                                                                                 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Požadavky na pěstování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Červený</a:t>
            </a:r>
            <a:r>
              <a:rPr lang="cs-CZ" dirty="0" smtClean="0"/>
              <a:t> i </a:t>
            </a:r>
            <a:r>
              <a:rPr lang="cs-CZ" b="1" dirty="0" smtClean="0"/>
              <a:t>bílý rybíz</a:t>
            </a:r>
            <a:r>
              <a:rPr lang="cs-CZ" dirty="0" smtClean="0"/>
              <a:t> má rád více vláhy než </a:t>
            </a:r>
            <a:r>
              <a:rPr lang="cs-CZ" b="1" dirty="0" smtClean="0"/>
              <a:t>černý rybíz</a:t>
            </a:r>
            <a:endParaRPr lang="cs-CZ" dirty="0" smtClean="0"/>
          </a:p>
          <a:p>
            <a:r>
              <a:rPr lang="cs-CZ" dirty="0" smtClean="0"/>
              <a:t>Snese i chladnější podnebí</a:t>
            </a:r>
          </a:p>
          <a:p>
            <a:r>
              <a:rPr lang="cs-CZ" b="1" dirty="0" smtClean="0"/>
              <a:t>Černý rybíz </a:t>
            </a:r>
            <a:r>
              <a:rPr lang="cs-CZ" dirty="0" smtClean="0"/>
              <a:t>má rád                                                  slunce i více tepla, protože                              velmi brzy kvete a může                                                    být ohrožen jarními mrazíky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25760" y="2214554"/>
            <a:ext cx="2839661" cy="37862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Výsadba rybízu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Sázíme ideálně na podzim</a:t>
            </a:r>
          </a:p>
          <a:p>
            <a:r>
              <a:rPr lang="cs-CZ" dirty="0" smtClean="0"/>
              <a:t>Do jamek přidáme vrstvu kompostu a důkladně rostlinu zalijeme</a:t>
            </a:r>
          </a:p>
          <a:p>
            <a:r>
              <a:rPr lang="cs-CZ" dirty="0" smtClean="0"/>
              <a:t>Rybíz sázíme poměrně hluboko, aby se vytvořil dostatečně silný kořenový systém</a:t>
            </a:r>
          </a:p>
          <a:p>
            <a:r>
              <a:rPr lang="cs-CZ" dirty="0" smtClean="0"/>
              <a:t>Stromková odrůda - rostliny vzdáleny minimálně na metr</a:t>
            </a:r>
          </a:p>
          <a:p>
            <a:r>
              <a:rPr lang="cs-CZ" dirty="0" smtClean="0"/>
              <a:t>Keřová odrůda – rostliny vzdáleny 1,5 m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Keřový rybíz pěstování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Sazenice se má "utopit", tedy zasadit asi          o 10 cm hlouběji, než rostla ve školce</a:t>
            </a:r>
          </a:p>
          <a:p>
            <a:r>
              <a:rPr lang="cs-CZ" dirty="0" smtClean="0"/>
              <a:t>K sazenici se přihrne kopeček půdy</a:t>
            </a:r>
          </a:p>
          <a:p>
            <a:r>
              <a:rPr lang="cs-CZ" dirty="0" smtClean="0"/>
              <a:t>Na jaře se kopeček rozhrne a výhony se zkrátí jen na 2 pupeny</a:t>
            </a:r>
          </a:p>
          <a:p>
            <a:r>
              <a:rPr lang="cs-CZ" dirty="0" smtClean="0"/>
              <a:t>Během vegetace zaléváme, mulčujeme (třeba travou) proti vysýchání</a:t>
            </a:r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Keřový rybíz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vydrží při dobré a správné péči až čtyřicet let </a:t>
            </a:r>
          </a:p>
          <a:p>
            <a:r>
              <a:rPr lang="cs-CZ" sz="3200" dirty="0" smtClean="0"/>
              <a:t>má vyšší výnosy než stromkový rybíz</a:t>
            </a:r>
          </a:p>
          <a:p>
            <a:r>
              <a:rPr lang="cs-CZ" sz="3200" dirty="0" smtClean="0"/>
              <a:t>dobře se zmlazuje</a:t>
            </a:r>
          </a:p>
          <a:p>
            <a:r>
              <a:rPr lang="cs-CZ" sz="3200" dirty="0" smtClean="0"/>
              <a:t>hůře se češe</a:t>
            </a:r>
          </a:p>
          <a:p>
            <a:r>
              <a:rPr lang="cs-CZ" sz="3200" dirty="0" smtClean="0"/>
              <a:t>jednoduše se množí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8" name="Picture 4" descr="File:Ribes rubrum 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643050"/>
            <a:ext cx="4236988" cy="4643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Stromkový rybíz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 dobře češe i stříhá </a:t>
            </a:r>
          </a:p>
          <a:p>
            <a:r>
              <a:rPr lang="cs-CZ" sz="3200" dirty="0" smtClean="0"/>
              <a:t>zabere méně místa</a:t>
            </a:r>
          </a:p>
          <a:p>
            <a:r>
              <a:rPr lang="cs-CZ" sz="3200" dirty="0" smtClean="0"/>
              <a:t>vydrží jen 10 let</a:t>
            </a:r>
          </a:p>
          <a:p>
            <a:r>
              <a:rPr lang="cs-CZ" sz="3200" dirty="0" smtClean="0"/>
              <a:t>zmlazuje se každý rok, jinak rychleji stárne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Detvan rybí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643050"/>
            <a:ext cx="3753996" cy="500066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4"/>
          <p:cNvPicPr>
            <a:picLocks/>
          </p:cNvPicPr>
          <p:nvPr/>
        </p:nvPicPr>
        <p:blipFill>
          <a:blip r:embed="rId2"/>
          <a:srcRect l="5904" t="26546" r="54762" b="51701"/>
          <a:stretch>
            <a:fillRect/>
          </a:stretch>
        </p:blipFill>
        <p:spPr>
          <a:xfrm rot="5400000">
            <a:off x="2500310" y="2500294"/>
            <a:ext cx="3929065" cy="42148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Množení rybízu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Řízkováním</a:t>
            </a:r>
          </a:p>
          <a:p>
            <a:r>
              <a:rPr lang="cs-CZ" sz="3200" dirty="0" smtClean="0"/>
              <a:t>Dělením trsů</a:t>
            </a:r>
          </a:p>
          <a:p>
            <a:r>
              <a:rPr lang="cs-CZ" sz="3200" dirty="0" smtClean="0"/>
              <a:t>Roubováním</a:t>
            </a:r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Zástupný symbol pro obsah 4"/>
          <p:cNvPicPr>
            <a:picLocks/>
          </p:cNvPicPr>
          <p:nvPr/>
        </p:nvPicPr>
        <p:blipFill>
          <a:blip r:embed="rId2"/>
          <a:srcRect l="5904" t="16223" r="54762" b="74879"/>
          <a:stretch>
            <a:fillRect/>
          </a:stretch>
        </p:blipFill>
        <p:spPr>
          <a:xfrm rot="5400000">
            <a:off x="5434003" y="1423988"/>
            <a:ext cx="4857784" cy="22955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/>
          </p:cNvPicPr>
          <p:nvPr/>
        </p:nvPicPr>
        <p:blipFill>
          <a:blip r:embed="rId2"/>
          <a:srcRect l="44523" t="13642" r="29016" b="74929"/>
          <a:stretch>
            <a:fillRect/>
          </a:stretch>
        </p:blipFill>
        <p:spPr>
          <a:xfrm rot="5400000">
            <a:off x="750068" y="3178966"/>
            <a:ext cx="3429022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Zástupný symbol pro obsah 4"/>
          <p:cNvPicPr>
            <a:picLocks/>
          </p:cNvPicPr>
          <p:nvPr/>
        </p:nvPicPr>
        <p:blipFill>
          <a:blip r:embed="rId2"/>
          <a:srcRect l="15916" t="1075" r="29016" b="87096"/>
          <a:stretch>
            <a:fillRect/>
          </a:stretch>
        </p:blipFill>
        <p:spPr>
          <a:xfrm rot="5400000">
            <a:off x="3786182" y="1785925"/>
            <a:ext cx="6286543" cy="3143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243998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Správné vysázení řízku a jeho zakrácení rok  po výsadbě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 rybízu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Keře</a:t>
            </a:r>
            <a:r>
              <a:rPr lang="cs-CZ" dirty="0" smtClean="0"/>
              <a:t> by se měly </a:t>
            </a:r>
            <a:r>
              <a:rPr lang="cs-CZ" b="1" dirty="0" smtClean="0"/>
              <a:t>v pravidelných</a:t>
            </a:r>
            <a:r>
              <a:rPr lang="cs-CZ" dirty="0" smtClean="0"/>
              <a:t> zhruba </a:t>
            </a:r>
            <a:r>
              <a:rPr lang="cs-CZ" b="1" dirty="0" smtClean="0"/>
              <a:t>dvouletých intervalech omlazovat řezem </a:t>
            </a:r>
          </a:p>
          <a:p>
            <a:r>
              <a:rPr lang="cs-CZ" dirty="0" smtClean="0"/>
              <a:t>Ze starších rostlin </a:t>
            </a:r>
            <a:r>
              <a:rPr lang="cs-CZ" b="1" dirty="0" smtClean="0"/>
              <a:t>odstraníme nejstarší větve</a:t>
            </a:r>
            <a:r>
              <a:rPr lang="cs-CZ" dirty="0" smtClean="0"/>
              <a:t>, které jsou nejsilnější a nejtmavší</a:t>
            </a:r>
          </a:p>
          <a:p>
            <a:r>
              <a:rPr lang="cs-CZ" dirty="0" smtClean="0"/>
              <a:t>Jenom tak zajistíte rostlině dostatečný přísun světla i živin a bude bohatě plodit 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>
                <a:hlinkClick r:id="rId2"/>
              </a:rPr>
              <a:t>http://www.zahrada.zjev.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rybiz.html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http://www.zahrady-</a:t>
            </a:r>
            <a:r>
              <a:rPr lang="cs-CZ" sz="2000" dirty="0" err="1" smtClean="0">
                <a:hlinkClick r:id="rId3"/>
              </a:rPr>
              <a:t>dobrkovsky.cz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rybizy</a:t>
            </a:r>
            <a:r>
              <a:rPr lang="cs-CZ" sz="2000" dirty="0" smtClean="0">
                <a:hlinkClick r:id="rId3"/>
              </a:rPr>
              <a:t>/160-</a:t>
            </a:r>
            <a:r>
              <a:rPr lang="cs-CZ" sz="2000" dirty="0" err="1" smtClean="0">
                <a:hlinkClick r:id="rId3"/>
              </a:rPr>
              <a:t>rybiz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cerny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ribes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nigrum</a:t>
            </a:r>
            <a:r>
              <a:rPr lang="cs-CZ" sz="2000" dirty="0" smtClean="0">
                <a:hlinkClick r:id="rId3"/>
              </a:rPr>
              <a:t>-stromek.</a:t>
            </a:r>
            <a:r>
              <a:rPr lang="cs-CZ" sz="2000" dirty="0" err="1" smtClean="0">
                <a:hlinkClick r:id="rId3"/>
              </a:rPr>
              <a:t>html</a:t>
            </a:r>
            <a:endParaRPr lang="cs-CZ" sz="2000" dirty="0" smtClean="0"/>
          </a:p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Halasová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SPN</a:t>
            </a:r>
          </a:p>
          <a:p>
            <a:r>
              <a:rPr lang="cs-CZ" sz="2000" dirty="0" smtClean="0"/>
              <a:t>Naskenované obrázky str. 43</a:t>
            </a:r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bydleniprokazdeho.cz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rybiz</a:t>
            </a:r>
            <a:r>
              <a:rPr lang="cs-CZ" sz="2000" dirty="0" smtClean="0">
                <a:hlinkClick r:id="rId4"/>
              </a:rPr>
              <a:t>-na-</a:t>
            </a:r>
            <a:r>
              <a:rPr lang="cs-CZ" sz="2000" dirty="0" err="1" smtClean="0">
                <a:hlinkClick r:id="rId4"/>
              </a:rPr>
              <a:t>nasich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zahradach.php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http://smakvm.cz/index.php?o=o&amp;typ=RYB%CDZ&amp;id=2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zahradnictvifous.cz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zahradnictvi</a:t>
            </a:r>
            <a:r>
              <a:rPr lang="cs-CZ" sz="2000" dirty="0" smtClean="0">
                <a:hlinkClick r:id="rId6"/>
              </a:rPr>
              <a:t>-fous.</a:t>
            </a:r>
            <a:r>
              <a:rPr lang="cs-CZ" sz="2000" dirty="0" err="1" smtClean="0">
                <a:hlinkClick r:id="rId6"/>
              </a:rPr>
              <a:t>php</a:t>
            </a:r>
            <a:r>
              <a:rPr lang="cs-CZ" sz="2000" dirty="0" smtClean="0">
                <a:hlinkClick r:id="rId6"/>
              </a:rPr>
              <a:t>?s=</a:t>
            </a:r>
            <a:r>
              <a:rPr lang="cs-CZ" sz="2000" dirty="0" err="1" smtClean="0">
                <a:hlinkClick r:id="rId6"/>
              </a:rPr>
              <a:t>ovocne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dreviny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celysvet.cz</a:t>
            </a:r>
            <a:r>
              <a:rPr lang="cs-CZ" sz="2000" dirty="0" smtClean="0">
                <a:hlinkClick r:id="rId7"/>
              </a:rPr>
              <a:t>/galerie/foto-11064-</a:t>
            </a:r>
            <a:r>
              <a:rPr lang="cs-CZ" sz="2000" dirty="0" err="1" smtClean="0">
                <a:hlinkClick r:id="rId7"/>
              </a:rPr>
              <a:t>rybiz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cerny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http://cs.wikipedia.org/wiki/%C4%8Cerven%C3%BD_ryb%C3%ADz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http://commons.wikimedia.org/wiki/File:Ribes_rubrum_1.jpg?uselang=cs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http://www.</a:t>
            </a:r>
            <a:r>
              <a:rPr lang="cs-CZ" sz="2000" dirty="0" err="1" smtClean="0">
                <a:hlinkClick r:id="rId10"/>
              </a:rPr>
              <a:t>prodejstromku.cz</a:t>
            </a:r>
            <a:r>
              <a:rPr lang="cs-CZ" sz="2000" dirty="0" smtClean="0">
                <a:hlinkClick r:id="rId10"/>
              </a:rPr>
              <a:t>/produkt/</a:t>
            </a:r>
            <a:r>
              <a:rPr lang="cs-CZ" sz="2000" dirty="0" err="1" smtClean="0">
                <a:hlinkClick r:id="rId10"/>
              </a:rPr>
              <a:t>detvan</a:t>
            </a:r>
            <a:r>
              <a:rPr lang="cs-CZ" sz="2000" dirty="0" smtClean="0">
                <a:hlinkClick r:id="rId10"/>
              </a:rPr>
              <a:t>-</a:t>
            </a:r>
            <a:r>
              <a:rPr lang="cs-CZ" sz="2000" dirty="0" err="1" smtClean="0">
                <a:hlinkClick r:id="rId10"/>
              </a:rPr>
              <a:t>rybiz</a:t>
            </a:r>
            <a:r>
              <a:rPr lang="cs-CZ" sz="2000" dirty="0" smtClean="0">
                <a:hlinkClick r:id="rId10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http://www.</a:t>
            </a:r>
            <a:r>
              <a:rPr lang="cs-CZ" sz="2000" dirty="0" err="1" smtClean="0">
                <a:hlinkClick r:id="rId11"/>
              </a:rPr>
              <a:t>senorita.cz</a:t>
            </a:r>
            <a:r>
              <a:rPr lang="cs-CZ" sz="2000" dirty="0" smtClean="0">
                <a:hlinkClick r:id="rId11"/>
              </a:rPr>
              <a:t>/</a:t>
            </a:r>
            <a:r>
              <a:rPr lang="cs-CZ" sz="2000" dirty="0" err="1" smtClean="0">
                <a:hlinkClick r:id="rId11"/>
              </a:rPr>
              <a:t>rybiz</a:t>
            </a:r>
            <a:r>
              <a:rPr lang="cs-CZ" sz="2000" dirty="0" smtClean="0">
                <a:hlinkClick r:id="rId11"/>
              </a:rPr>
              <a:t>--ovoce-</a:t>
            </a:r>
            <a:r>
              <a:rPr lang="cs-CZ" sz="2000" dirty="0" err="1" smtClean="0">
                <a:hlinkClick r:id="rId11"/>
              </a:rPr>
              <a:t>plne</a:t>
            </a:r>
            <a:r>
              <a:rPr lang="cs-CZ" sz="2000" dirty="0" smtClean="0">
                <a:hlinkClick r:id="rId11"/>
              </a:rPr>
              <a:t>-vitaminu.</a:t>
            </a:r>
            <a:r>
              <a:rPr lang="cs-CZ" sz="2000" dirty="0" err="1" smtClean="0">
                <a:hlinkClick r:id="rId11"/>
              </a:rPr>
              <a:t>html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436</Words>
  <Application>Microsoft Office PowerPoint</Application>
  <PresentationFormat>Předvádění na obrazovce (4:3)</PresentationFormat>
  <Paragraphs>88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</vt:lpstr>
      <vt:lpstr>Pěstování  rybízu</vt:lpstr>
      <vt:lpstr>Historie pěstování</vt:lpstr>
      <vt:lpstr>Vlastnosti rybízu</vt:lpstr>
      <vt:lpstr>Pěstování rybízu</vt:lpstr>
      <vt:lpstr>Požadavky na pěstování</vt:lpstr>
      <vt:lpstr>Výsadba rybízu</vt:lpstr>
      <vt:lpstr>Keřový rybíz pěstování</vt:lpstr>
      <vt:lpstr>Keřový rybíz</vt:lpstr>
      <vt:lpstr>Stromkový rybíz</vt:lpstr>
      <vt:lpstr>Množení rybízu</vt:lpstr>
      <vt:lpstr>Správné vysázení řízku a jeho zakrácení rok  po výsadbě</vt:lpstr>
      <vt:lpstr>Řez rybízu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Pěstování rybízu</dc:title>
  <dc:subject>Pěstitelství 7</dc:subject>
  <dc:creator>Přibíková</dc:creator>
  <cp:lastModifiedBy>Aleš</cp:lastModifiedBy>
  <cp:revision>22</cp:revision>
  <dcterms:created xsi:type="dcterms:W3CDTF">2011-04-29T14:21:28Z</dcterms:created>
  <dcterms:modified xsi:type="dcterms:W3CDTF">2013-02-11T19:36:48Z</dcterms:modified>
</cp:coreProperties>
</file>