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67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2522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view3D>
      <c:rotX val="30"/>
      <c:perspective val="30"/>
    </c:view3D>
    <c:plotArea>
      <c:layout>
        <c:manualLayout>
          <c:layoutTarget val="inner"/>
          <c:xMode val="edge"/>
          <c:yMode val="edge"/>
          <c:x val="6.2010668805288424E-2"/>
          <c:y val="0.18920547958522915"/>
          <c:w val="0.57494082336930352"/>
          <c:h val="0.72643656167759219"/>
        </c:manualLayout>
      </c:layout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Využití půdy</c:v>
                </c:pt>
              </c:strCache>
            </c:strRef>
          </c:tx>
          <c:dPt>
            <c:idx val="0"/>
            <c:spPr>
              <a:solidFill>
                <a:schemeClr val="accent6">
                  <a:lumMod val="50000"/>
                </a:schemeClr>
              </a:solidFill>
            </c:spPr>
          </c:dPt>
          <c:dPt>
            <c:idx val="1"/>
            <c:spPr>
              <a:solidFill>
                <a:schemeClr val="accent3">
                  <a:lumMod val="75000"/>
                </a:schemeClr>
              </a:solidFill>
            </c:spPr>
          </c:dPt>
          <c:dPt>
            <c:idx val="2"/>
            <c:spPr>
              <a:solidFill>
                <a:schemeClr val="accent3"/>
              </a:solidFill>
            </c:spPr>
          </c:dPt>
          <c:dPt>
            <c:idx val="3"/>
            <c:spPr>
              <a:solidFill>
                <a:schemeClr val="tx2">
                  <a:lumMod val="60000"/>
                  <a:lumOff val="40000"/>
                </a:schemeClr>
              </a:solidFill>
            </c:spPr>
          </c:dPt>
          <c:dPt>
            <c:idx val="4"/>
            <c:spPr>
              <a:solidFill>
                <a:schemeClr val="accent3">
                  <a:lumMod val="50000"/>
                </a:schemeClr>
              </a:solidFill>
            </c:spPr>
          </c:dPt>
          <c:dLbls>
            <c:dLbl>
              <c:idx val="0"/>
              <c:layout>
                <c:manualLayout>
                  <c:x val="-0.1445367940118597"/>
                  <c:y val="5.5869435963131119E-2"/>
                </c:manualLayout>
              </c:layout>
              <c:showVal val="1"/>
              <c:separator>
</c:separator>
            </c:dLbl>
            <c:dLbl>
              <c:idx val="1"/>
              <c:layout>
                <c:manualLayout>
                  <c:x val="-9.1105400019442243E-2"/>
                  <c:y val="-0.25979598154028216"/>
                </c:manualLayout>
              </c:layout>
              <c:showVal val="1"/>
              <c:separator>
</c:separator>
            </c:dLbl>
            <c:dLbl>
              <c:idx val="2"/>
              <c:layout>
                <c:manualLayout>
                  <c:x val="1.8534072129872663E-2"/>
                  <c:y val="2.2104687996786644E-2"/>
                </c:manualLayout>
              </c:layout>
              <c:showVal val="1"/>
              <c:separator>
</c:separator>
            </c:dLbl>
            <c:dLbl>
              <c:idx val="3"/>
              <c:layout>
                <c:manualLayout>
                  <c:x val="1.5113735783027143E-2"/>
                  <c:y val="1.6269465746847733E-2"/>
                </c:manualLayout>
              </c:layout>
              <c:showVal val="1"/>
              <c:separator>
</c:separator>
            </c:dLbl>
            <c:dLbl>
              <c:idx val="4"/>
              <c:layout>
                <c:manualLayout>
                  <c:x val="0.16129374453193399"/>
                  <c:y val="-0.11021499733868804"/>
                </c:manualLayout>
              </c:layout>
              <c:showVal val="1"/>
              <c:separator>
</c:separator>
            </c:dLbl>
            <c:dLbl>
              <c:idx val="5"/>
              <c:layout>
                <c:manualLayout>
                  <c:x val="6.1868863614270436E-2"/>
                  <c:y val="0.10417186353489855"/>
                </c:manualLayout>
              </c:layout>
              <c:showVal val="1"/>
              <c:separator>
</c:separator>
            </c:dLbl>
            <c:txPr>
              <a:bodyPr/>
              <a:lstStyle/>
              <a:p>
                <a:pPr>
                  <a:defRPr baseline="0">
                    <a:latin typeface="Baskerville Old Face" pitchFamily="18" charset="0"/>
                  </a:defRPr>
                </a:pPr>
                <a:endParaRPr lang="cs-CZ"/>
              </a:p>
            </c:txPr>
            <c:showVal val="1"/>
            <c:separator>
</c:separator>
            <c:showLeaderLines val="1"/>
          </c:dLbls>
          <c:cat>
            <c:strRef>
              <c:f>List1!$A$2:$A$7</c:f>
              <c:strCache>
                <c:ptCount val="6"/>
                <c:pt idx="0">
                  <c:v>orná půda</c:v>
                </c:pt>
                <c:pt idx="1">
                  <c:v>louky, pastviny</c:v>
                </c:pt>
                <c:pt idx="2">
                  <c:v>vinice, chmelnice</c:v>
                </c:pt>
                <c:pt idx="3">
                  <c:v>vodní plochy</c:v>
                </c:pt>
                <c:pt idx="4">
                  <c:v>lesy</c:v>
                </c:pt>
                <c:pt idx="5">
                  <c:v>ostatní plochy</c:v>
                </c:pt>
              </c:strCache>
            </c:strRef>
          </c:cat>
          <c:val>
            <c:numRef>
              <c:f>List1!$B$2:$B$7</c:f>
              <c:numCache>
                <c:formatCode>0%</c:formatCode>
                <c:ptCount val="6"/>
                <c:pt idx="0">
                  <c:v>0.38300000000000051</c:v>
                </c:pt>
                <c:pt idx="1">
                  <c:v>0.12000000000000002</c:v>
                </c:pt>
                <c:pt idx="2">
                  <c:v>3.0000000000000054E-2</c:v>
                </c:pt>
                <c:pt idx="3">
                  <c:v>2.0000000000000035E-2</c:v>
                </c:pt>
                <c:pt idx="4">
                  <c:v>0.34000000000000058</c:v>
                </c:pt>
                <c:pt idx="5">
                  <c:v>0.11000000000000011</c:v>
                </c:pt>
              </c:numCache>
            </c:numRef>
          </c:val>
        </c:ser>
      </c:pie3DChart>
      <c:spPr>
        <a:noFill/>
        <a:ln w="25400">
          <a:noFill/>
        </a:ln>
      </c:spPr>
    </c:plotArea>
    <c:legend>
      <c:legendPos val="r"/>
      <c:layout/>
      <c:txPr>
        <a:bodyPr/>
        <a:lstStyle/>
        <a:p>
          <a:pPr>
            <a:defRPr baseline="0">
              <a:latin typeface="Baskerville Old Face" pitchFamily="18" charset="0"/>
            </a:defRPr>
          </a:pPr>
          <a:endParaRPr lang="cs-CZ"/>
        </a:p>
      </c:txPr>
    </c:legend>
    <c:plotVisOnly val="1"/>
  </c:chart>
  <c:spPr>
    <a:solidFill>
      <a:schemeClr val="bg2">
        <a:lumMod val="75000"/>
      </a:schemeClr>
    </a:solidFill>
  </c:spPr>
  <c:txPr>
    <a:bodyPr/>
    <a:lstStyle/>
    <a:p>
      <a:pPr>
        <a:defRPr sz="1800" b="1" i="0" baseline="0"/>
      </a:pPr>
      <a:endParaRPr lang="cs-CZ"/>
    </a:p>
  </c:txPr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794C94-7181-48A2-87D9-4185A4785FD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C8098B-0C9F-463C-BB49-54577928A1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5449-C761-47DA-9AA7-763542787D6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48926-6824-437B-8B16-E787FF90A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5449-C761-47DA-9AA7-763542787D6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48926-6824-437B-8B16-E787FF90A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5449-C761-47DA-9AA7-763542787D6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48926-6824-437B-8B16-E787FF90A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5449-C761-47DA-9AA7-763542787D6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48926-6824-437B-8B16-E787FF90A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5449-C761-47DA-9AA7-763542787D6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48926-6824-437B-8B16-E787FF90A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5449-C761-47DA-9AA7-763542787D6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48926-6824-437B-8B16-E787FF90A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5449-C761-47DA-9AA7-763542787D6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48926-6824-437B-8B16-E787FF90A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5449-C761-47DA-9AA7-763542787D6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48926-6824-437B-8B16-E787FF90A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5449-C761-47DA-9AA7-763542787D6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48926-6824-437B-8B16-E787FF90A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5449-C761-47DA-9AA7-763542787D6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48926-6824-437B-8B16-E787FF90A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5449-C761-47DA-9AA7-763542787D6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48926-6824-437B-8B16-E787FF90A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DD5449-C761-47DA-9AA7-763542787D6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C48926-6824-437B-8B16-E787FF90A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a/a4/Farmer_plowing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c/c4/BrownSoil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r-olomoucky.cz/pro-media/aktuality/1039/lesy-u-bezuchova.jpg" TargetMode="External"/><Relationship Id="rId3" Type="http://schemas.openxmlformats.org/officeDocument/2006/relationships/hyperlink" Target="http://www.pragueout.cz/UserFiles/vinice-machalka.jpg" TargetMode="External"/><Relationship Id="rId7" Type="http://schemas.openxmlformats.org/officeDocument/2006/relationships/hyperlink" Target="http://upload.wikimedia.org/wikipedia/commons/8/8f/Lesy_pod_Tokem3.JPG" TargetMode="External"/><Relationship Id="rId12" Type="http://schemas.openxmlformats.org/officeDocument/2006/relationships/hyperlink" Target="http://www.tvlyra.cz/obrazky/20110503silnice.jpg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toulcuvdvur.cz/images/redevent/events/lesy_1309771015.jpg" TargetMode="External"/><Relationship Id="rId11" Type="http://schemas.openxmlformats.org/officeDocument/2006/relationships/hyperlink" Target="http://upload.wikimedia.org/wikipedia/commons/9/91/P%C5%99emy%C5%A1ov,_vodn%C3%AD_plocha_-_panorama_(1).jpg" TargetMode="External"/><Relationship Id="rId5" Type="http://schemas.openxmlformats.org/officeDocument/2006/relationships/hyperlink" Target="http://www.kocelovice.eu/sites/default/files/urad/les-hez.jpg" TargetMode="External"/><Relationship Id="rId10" Type="http://schemas.openxmlformats.org/officeDocument/2006/relationships/hyperlink" Target="http://upload.wikimedia.org/wikipedia/commons/7/72/Hrb%C3%A1%C4%8Dkovy_t%C5%AFn%C4%9B_-_%C4%8Cern%C3%A1.jpg" TargetMode="External"/><Relationship Id="rId4" Type="http://schemas.openxmlformats.org/officeDocument/2006/relationships/hyperlink" Target="http://www.topzine.cz/wp-content/uploads/2010/11/Moravske-vinice.jpg" TargetMode="External"/><Relationship Id="rId9" Type="http://schemas.openxmlformats.org/officeDocument/2006/relationships/hyperlink" Target="http://zskom.sweb.cz/web_pozemek/web4/images/jezirko/sukcese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smtClean="0">
                          <a:latin typeface="Calibri"/>
                        </a:rPr>
                        <a:t>Pě8</a:t>
                      </a:r>
                      <a:r>
                        <a:rPr lang="cs-CZ" sz="1300" baseline="0" smtClean="0">
                          <a:latin typeface="Calibri"/>
                        </a:rPr>
                        <a:t> </a:t>
                      </a:r>
                      <a:r>
                        <a:rPr lang="cs-CZ" sz="1300" smtClean="0">
                          <a:latin typeface="Calibri"/>
                        </a:rPr>
                        <a:t>- </a:t>
                      </a:r>
                      <a:r>
                        <a:rPr lang="cs-CZ" sz="1300" dirty="0">
                          <a:latin typeface="Calibri"/>
                        </a:rPr>
                        <a:t>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 smtClean="0">
                          <a:latin typeface="Calibri"/>
                        </a:rPr>
                        <a:t>Datum ověření ve  výuce: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1. 11.</a:t>
                      </a:r>
                      <a:r>
                        <a:rPr lang="cs-CZ" sz="1300" baseline="0" dirty="0" smtClean="0">
                          <a:latin typeface="Calibri"/>
                        </a:rPr>
                        <a:t>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Půda – charakteristika, využití půdy v ČR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3116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PŮDA </a:t>
            </a:r>
            <a:r>
              <a:rPr lang="cs-CZ" b="1" dirty="0" smtClean="0"/>
              <a:t>je součástí výkladové hodiny.</a:t>
            </a:r>
            <a:endParaRPr lang="cs-CZ" b="1" dirty="0" smtClean="0"/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o internetové obrázky.</a:t>
            </a:r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Farmer plow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908720"/>
            <a:ext cx="7620000" cy="5715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99391"/>
            <a:ext cx="7772400" cy="1224136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PŮDA</a:t>
            </a:r>
            <a:endParaRPr lang="cs-CZ" sz="5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57000" r="-5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Půda</a:t>
            </a:r>
            <a:endParaRPr lang="cs-CZ" sz="8800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892480" cy="446449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Nejsvrchnější vrstva zemské kůry</a:t>
            </a:r>
          </a:p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Prostoupená vodou, vzduchem a organismy</a:t>
            </a:r>
          </a:p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Víc než polovinu území ČR tvoří zemědělská půda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Využití půdy v ČR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1484784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Zemědělská půda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395536" y="1988840"/>
            <a:ext cx="3168352" cy="1152128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Orná půda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580112" y="1988840"/>
            <a:ext cx="3168352" cy="1224136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Louky, pastviny, sady, vinice, chmelnice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1547664" y="4149080"/>
            <a:ext cx="3240360" cy="1224136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Baskerville Old Face" pitchFamily="18" charset="0"/>
              </a:rPr>
              <a:t>Lesní půda</a:t>
            </a:r>
            <a:endParaRPr lang="cs-CZ" sz="2000" b="1" dirty="0">
              <a:latin typeface="Baskerville Old Face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5220072" y="4293096"/>
            <a:ext cx="3456384" cy="1152128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Vodní plochy, zastavěné plochy, neplodná půda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rot="5400000">
            <a:off x="2411760" y="1412776"/>
            <a:ext cx="648072" cy="504056"/>
          </a:xfrm>
          <a:prstGeom prst="straightConnector1">
            <a:avLst/>
          </a:prstGeom>
          <a:ln w="3810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292080" y="1340768"/>
            <a:ext cx="864096" cy="792088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2375756" y="2528900"/>
            <a:ext cx="2808312" cy="432048"/>
          </a:xfrm>
          <a:prstGeom prst="straightConnector1">
            <a:avLst/>
          </a:prstGeom>
          <a:ln w="38100">
            <a:solidFill>
              <a:srgbClr val="42522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2" idx="2"/>
          </p:cNvCxnSpPr>
          <p:nvPr/>
        </p:nvCxnSpPr>
        <p:spPr>
          <a:xfrm rot="16200000" flipH="1">
            <a:off x="4068552" y="1845432"/>
            <a:ext cx="2961456" cy="1933872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algn="l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Orná půda (38%)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546848" cy="4525963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Pěstují se na ní polní plodiny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Je půda, která se pravidelně orá a zpracovává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Základní zpracování půdy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: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     - podmítka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     - orba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     - kypření podorničí</a:t>
            </a:r>
          </a:p>
        </p:txBody>
      </p:sp>
      <p:pic>
        <p:nvPicPr>
          <p:cNvPr id="17410" name="Picture 2" descr="Soubor:BrownSoi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412776"/>
            <a:ext cx="3240360" cy="460278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172" name="Picture 4" descr="http://www.reality123.cz/upload/ORNA_PUDA_KUROVICE_134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196752"/>
            <a:ext cx="3503712" cy="482453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Louky a pastviny (12%)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50" name="Picture 6" descr="http://braunstein.cz/pictures/original/2007_1007_100114_Se_kravy_na_pastve_Spica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556792"/>
            <a:ext cx="6696743" cy="446449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Sady a vinice (3%)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pic>
        <p:nvPicPr>
          <p:cNvPr id="19462" name="Picture 6" descr="http://www.agape.com.pl/custom_publishing/foto/sa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124744"/>
            <a:ext cx="3672408" cy="258598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464" name="Picture 8" descr="http://www.pragueout.cz/UserFiles/vinice-machal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005064"/>
            <a:ext cx="4058056" cy="256108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122" name="Picture 2" descr="http://www.topzine.cz/wp-content/uploads/2010/11/Moravske-vini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933056"/>
            <a:ext cx="3456384" cy="268342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Lesy (34%)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pic>
        <p:nvPicPr>
          <p:cNvPr id="3074" name="Picture 2" descr="http://upload.wikimedia.org/wikipedia/commons/8/8f/Lesy_pod_Tokem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268760"/>
            <a:ext cx="3744416" cy="280831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76" name="Picture 4" descr="http://www.agroweb.cz/files/image/Zpravodajstvi/les-hez%20(23)_750x5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412776"/>
            <a:ext cx="2880320" cy="192021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098" name="Picture 2" descr="http://www.toulcuvdvur.cz/images/redevent/events/lesy_130977101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645024"/>
            <a:ext cx="3888433" cy="291632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102" name="Picture 6" descr="http://www.kr-olomoucky.cz/pro-media/aktuality/1039/lesy-u-bezuchov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509121"/>
            <a:ext cx="2922307" cy="194421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936104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Vodní plochy (2%)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pic>
        <p:nvPicPr>
          <p:cNvPr id="2056" name="Picture 8" descr="http://blogy.in-pocasi.eu/meteo_tom-791/obrazky/V%C4%9Btrno%20u%20vodn%C3%AD%20ploch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005064"/>
            <a:ext cx="3312369" cy="248427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58" name="Picture 10" descr="http://www.priroda.cz/clanky/foto/kanada-pstruhove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124744"/>
            <a:ext cx="3384376" cy="253828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74" name="Picture 2" descr="http://upload.wikimedia.org/wikipedia/commons/7/72/Hrb%C3%A1%C4%8Dkovy_t%C5%AFn%C4%9B_-_%C4%8Cern%C3%A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196752"/>
            <a:ext cx="3528392" cy="235079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076" name="AutoShape 4" descr="http://upload.wikimedia.org/wikipedia/commons/9/91/P%C5%99emy%C5%A1ov%2C_vodn%C3%AD_plocha_-_panorama_%281%29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8" name="Picture 6" descr="Soubor:Přemyšov, vodní plocha - panorama (1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005064"/>
            <a:ext cx="3744416" cy="246663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Ostatní plochy (11%)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pic>
        <p:nvPicPr>
          <p:cNvPr id="1030" name="Picture 6" descr="http://www.cmsps.cz/~marlib/fotografie/gimp/kolaz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484784"/>
            <a:ext cx="6096000" cy="4572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5148064" y="6093296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err="1" smtClean="0"/>
              <a:t>Dytrtová</a:t>
            </a:r>
            <a:r>
              <a:rPr lang="cs-CZ" sz="2000" dirty="0" smtClean="0"/>
              <a:t>, R., Praktické činnosti, Pěstitelství pro 6.- 9. r. ZŠ, Fortuna, 1997</a:t>
            </a:r>
          </a:p>
          <a:p>
            <a:r>
              <a:rPr lang="cs-CZ" sz="1500" dirty="0" smtClean="0">
                <a:hlinkClick r:id="rId2"/>
              </a:rPr>
              <a:t>http://www.reality123.cz/</a:t>
            </a:r>
            <a:r>
              <a:rPr lang="cs-CZ" sz="1500" dirty="0" err="1" smtClean="0">
                <a:hlinkClick r:id="rId2"/>
              </a:rPr>
              <a:t>upload</a:t>
            </a:r>
            <a:r>
              <a:rPr lang="cs-CZ" sz="1500" dirty="0" smtClean="0">
                <a:hlinkClick r:id="rId2"/>
              </a:rPr>
              <a:t>/ORNA_PUDA_KUROVICE_1340.JPG</a:t>
            </a:r>
          </a:p>
          <a:p>
            <a:r>
              <a:rPr lang="cs-CZ" sz="1500" dirty="0" smtClean="0">
                <a:hlinkClick r:id="rId2"/>
              </a:rPr>
              <a:t>http://braunstein.cz/pictures/original/2007_1007_100114_Se_kravy_na_pastve_Spicak.jpg</a:t>
            </a:r>
          </a:p>
          <a:p>
            <a:r>
              <a:rPr lang="cs-CZ" sz="1500" dirty="0" smtClean="0">
                <a:hlinkClick r:id="rId2"/>
              </a:rPr>
              <a:t>http://www.</a:t>
            </a:r>
            <a:r>
              <a:rPr lang="cs-CZ" sz="1500" dirty="0" err="1" smtClean="0">
                <a:hlinkClick r:id="rId2"/>
              </a:rPr>
              <a:t>cittadella.cz</a:t>
            </a:r>
            <a:r>
              <a:rPr lang="cs-CZ" sz="1500" dirty="0" smtClean="0">
                <a:hlinkClick r:id="rId2"/>
              </a:rPr>
              <a:t>/</a:t>
            </a:r>
            <a:r>
              <a:rPr lang="cs-CZ" sz="1500" dirty="0" err="1" smtClean="0">
                <a:hlinkClick r:id="rId2"/>
              </a:rPr>
              <a:t>cenia</a:t>
            </a:r>
            <a:r>
              <a:rPr lang="cs-CZ" sz="1500" dirty="0" smtClean="0">
                <a:hlinkClick r:id="rId2"/>
              </a:rPr>
              <a:t>/</a:t>
            </a:r>
            <a:r>
              <a:rPr lang="cs-CZ" sz="1500" dirty="0" err="1" smtClean="0">
                <a:hlinkClick r:id="rId2"/>
              </a:rPr>
              <a:t>sites</a:t>
            </a:r>
            <a:r>
              <a:rPr lang="cs-CZ" sz="1500" dirty="0" smtClean="0">
                <a:hlinkClick r:id="rId2"/>
              </a:rPr>
              <a:t>/</a:t>
            </a:r>
            <a:r>
              <a:rPr lang="cs-CZ" sz="1500" dirty="0" err="1" smtClean="0">
                <a:hlinkClick r:id="rId2"/>
              </a:rPr>
              <a:t>images</a:t>
            </a:r>
            <a:r>
              <a:rPr lang="cs-CZ" sz="1500" dirty="0" smtClean="0">
                <a:hlinkClick r:id="rId2"/>
              </a:rPr>
              <a:t>/</a:t>
            </a:r>
            <a:r>
              <a:rPr lang="cs-CZ" sz="1500" dirty="0" err="1" smtClean="0">
                <a:hlinkClick r:id="rId2"/>
              </a:rPr>
              <a:t>puda</a:t>
            </a:r>
            <a:r>
              <a:rPr lang="cs-CZ" sz="1500" dirty="0" smtClean="0">
                <a:hlinkClick r:id="rId2"/>
              </a:rPr>
              <a:t>/</a:t>
            </a:r>
            <a:r>
              <a:rPr lang="cs-CZ" sz="1500" dirty="0" err="1" smtClean="0">
                <a:hlinkClick r:id="rId2"/>
              </a:rPr>
              <a:t>puda.jpg</a:t>
            </a:r>
            <a:endParaRPr lang="cs-CZ" sz="1500" dirty="0" smtClean="0">
              <a:hlinkClick r:id="rId2"/>
            </a:endParaRPr>
          </a:p>
          <a:p>
            <a:r>
              <a:rPr lang="cs-CZ" sz="1500" dirty="0" smtClean="0">
                <a:hlinkClick r:id="rId2"/>
              </a:rPr>
              <a:t>http://upload.wikimedia.org/wikipedia/commons/e/e7/Farmer_plowing_in_Fahrenwalde%2C_Mecklenburg-Vorpommern%2C_Germany.jpg</a:t>
            </a:r>
          </a:p>
          <a:p>
            <a:r>
              <a:rPr lang="cs-CZ" sz="1500" dirty="0" smtClean="0">
                <a:hlinkClick r:id="rId2"/>
              </a:rPr>
              <a:t>http://www.</a:t>
            </a:r>
            <a:r>
              <a:rPr lang="cs-CZ" sz="1500" dirty="0" err="1" smtClean="0">
                <a:hlinkClick r:id="rId2"/>
              </a:rPr>
              <a:t>agape.com.pl</a:t>
            </a:r>
            <a:r>
              <a:rPr lang="cs-CZ" sz="1500" dirty="0" smtClean="0">
                <a:hlinkClick r:id="rId2"/>
              </a:rPr>
              <a:t>/</a:t>
            </a:r>
            <a:r>
              <a:rPr lang="cs-CZ" sz="1500" dirty="0" err="1" smtClean="0">
                <a:hlinkClick r:id="rId2"/>
              </a:rPr>
              <a:t>custom</a:t>
            </a:r>
            <a:r>
              <a:rPr lang="cs-CZ" sz="1500" dirty="0" smtClean="0">
                <a:hlinkClick r:id="rId2"/>
              </a:rPr>
              <a:t>_</a:t>
            </a:r>
            <a:r>
              <a:rPr lang="cs-CZ" sz="1500" dirty="0" err="1" smtClean="0">
                <a:hlinkClick r:id="rId2"/>
              </a:rPr>
              <a:t>publishing</a:t>
            </a:r>
            <a:r>
              <a:rPr lang="cs-CZ" sz="1500" dirty="0" smtClean="0">
                <a:hlinkClick r:id="rId2"/>
              </a:rPr>
              <a:t>/foto/sady.</a:t>
            </a:r>
            <a:r>
              <a:rPr lang="cs-CZ" sz="1500" dirty="0" err="1" smtClean="0">
                <a:hlinkClick r:id="rId2"/>
              </a:rPr>
              <a:t>jpg</a:t>
            </a:r>
            <a:endParaRPr lang="cs-CZ" sz="1500" dirty="0" smtClean="0">
              <a:hlinkClick r:id="rId2"/>
            </a:endParaRPr>
          </a:p>
          <a:p>
            <a:r>
              <a:rPr lang="cs-CZ" sz="1500" dirty="0" smtClean="0">
                <a:hlinkClick r:id="rId2"/>
              </a:rPr>
              <a:t>http://blogy.in-</a:t>
            </a:r>
            <a:r>
              <a:rPr lang="cs-CZ" sz="1500" dirty="0" err="1" smtClean="0">
                <a:hlinkClick r:id="rId2"/>
              </a:rPr>
              <a:t>pocasi.eu</a:t>
            </a:r>
            <a:r>
              <a:rPr lang="cs-CZ" sz="1500" dirty="0" smtClean="0">
                <a:hlinkClick r:id="rId2"/>
              </a:rPr>
              <a:t>/</a:t>
            </a:r>
            <a:r>
              <a:rPr lang="cs-CZ" sz="1500" dirty="0" err="1" smtClean="0">
                <a:hlinkClick r:id="rId2"/>
              </a:rPr>
              <a:t>meteo</a:t>
            </a:r>
            <a:r>
              <a:rPr lang="cs-CZ" sz="1500" dirty="0" smtClean="0">
                <a:hlinkClick r:id="rId2"/>
              </a:rPr>
              <a:t>_tom-791/</a:t>
            </a:r>
            <a:r>
              <a:rPr lang="cs-CZ" sz="1500" dirty="0" err="1" smtClean="0">
                <a:hlinkClick r:id="rId2"/>
              </a:rPr>
              <a:t>obrazky</a:t>
            </a:r>
            <a:r>
              <a:rPr lang="cs-CZ" sz="1500" dirty="0" smtClean="0">
                <a:hlinkClick r:id="rId2"/>
              </a:rPr>
              <a:t>/V%C4%9Btrno%20u%20vodn%C3%AD%20plochy.jpg</a:t>
            </a:r>
          </a:p>
          <a:p>
            <a:endParaRPr lang="cs-CZ" sz="1600" dirty="0" smtClean="0">
              <a:hlinkClick r:id="rId2"/>
            </a:endParaRP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pragueout.cz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UserFiles</a:t>
            </a:r>
            <a:r>
              <a:rPr lang="cs-CZ" sz="1400" dirty="0" smtClean="0">
                <a:hlinkClick r:id="rId3"/>
              </a:rPr>
              <a:t>/vinice-</a:t>
            </a:r>
            <a:r>
              <a:rPr lang="cs-CZ" sz="1400" dirty="0" err="1" smtClean="0">
                <a:hlinkClick r:id="rId3"/>
              </a:rPr>
              <a:t>machalka.jpg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topzine.cz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wp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content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uploads</a:t>
            </a:r>
            <a:r>
              <a:rPr lang="cs-CZ" sz="1400" dirty="0" smtClean="0">
                <a:hlinkClick r:id="rId4"/>
              </a:rPr>
              <a:t>/2010/11/</a:t>
            </a:r>
            <a:r>
              <a:rPr lang="cs-CZ" sz="1400" dirty="0" err="1" smtClean="0">
                <a:hlinkClick r:id="rId4"/>
              </a:rPr>
              <a:t>Moravske</a:t>
            </a:r>
            <a:r>
              <a:rPr lang="cs-CZ" sz="1400" dirty="0" smtClean="0">
                <a:hlinkClick r:id="rId4"/>
              </a:rPr>
              <a:t>-vinice.</a:t>
            </a:r>
            <a:r>
              <a:rPr lang="cs-CZ" sz="1400" dirty="0" err="1" smtClean="0">
                <a:hlinkClick r:id="rId4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kocelovice.eu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sites</a:t>
            </a:r>
            <a:r>
              <a:rPr lang="cs-CZ" sz="1400" dirty="0" smtClean="0">
                <a:hlinkClick r:id="rId5"/>
              </a:rPr>
              <a:t>/default/</a:t>
            </a:r>
            <a:r>
              <a:rPr lang="cs-CZ" sz="1400" dirty="0" err="1" smtClean="0">
                <a:hlinkClick r:id="rId5"/>
              </a:rPr>
              <a:t>files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urad</a:t>
            </a:r>
            <a:r>
              <a:rPr lang="cs-CZ" sz="1400" dirty="0" smtClean="0">
                <a:hlinkClick r:id="rId5"/>
              </a:rPr>
              <a:t>/les-</a:t>
            </a:r>
            <a:r>
              <a:rPr lang="cs-CZ" sz="1400" dirty="0" err="1" smtClean="0">
                <a:hlinkClick r:id="rId5"/>
              </a:rPr>
              <a:t>hez.jpg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toulcuvdvur.cz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redevent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events</a:t>
            </a:r>
            <a:r>
              <a:rPr lang="cs-CZ" sz="1400" dirty="0" smtClean="0">
                <a:hlinkClick r:id="rId6"/>
              </a:rPr>
              <a:t>/lesy_1309771015.jpg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http://upload.wikimedia.org/wikipedia/commons/8/8f/Lesy_pod_Tokem3.JPG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kr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olomoucky.cz</a:t>
            </a:r>
            <a:r>
              <a:rPr lang="cs-CZ" sz="1400" dirty="0" smtClean="0">
                <a:hlinkClick r:id="rId8"/>
              </a:rPr>
              <a:t>/pro-media/aktuality/1039/lesy-u-</a:t>
            </a:r>
            <a:r>
              <a:rPr lang="cs-CZ" sz="1400" dirty="0" err="1" smtClean="0">
                <a:hlinkClick r:id="rId8"/>
              </a:rPr>
              <a:t>bezuchova.jpg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http://zskom.sweb.cz/web_pozemek/web4/images/jezirko/sukcese2.JPG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http://upload.wikimedia.org/wikipedia/commons/7/72/Hrb%C3%A1%C4%8Dkovy_t%C5%AFn%C4%9B_-_%C4%8Cern%C3%A1.jpg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http://upload.wikimedia.org/wikipedia/commons/9/91/P%C5%99emy%C5%A1ov%2C_vodn%C3%AD_plocha_-_panorama_%281%29.jpg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http://www.</a:t>
            </a:r>
            <a:r>
              <a:rPr lang="cs-CZ" sz="1400" dirty="0" err="1" smtClean="0">
                <a:hlinkClick r:id="rId12"/>
              </a:rPr>
              <a:t>tvlyra.cz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obrazky</a:t>
            </a:r>
            <a:r>
              <a:rPr lang="cs-CZ" sz="1400" dirty="0" smtClean="0">
                <a:hlinkClick r:id="rId12"/>
              </a:rPr>
              <a:t>/20110503silnice.jpg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301</Words>
  <Application>Microsoft Office PowerPoint</Application>
  <PresentationFormat>Předvádění na obrazovce (4:3)</PresentationFormat>
  <Paragraphs>87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PŮDA</vt:lpstr>
      <vt:lpstr>Půda</vt:lpstr>
      <vt:lpstr>Využití půdy v ČR</vt:lpstr>
      <vt:lpstr>Zemědělská půda</vt:lpstr>
      <vt:lpstr>Orná půda (38%)</vt:lpstr>
      <vt:lpstr>Louky a pastviny (12%)</vt:lpstr>
      <vt:lpstr>Sady a vinice (3%)</vt:lpstr>
      <vt:lpstr>Lesy (34%)</vt:lpstr>
      <vt:lpstr>Vodní plochy (2%)</vt:lpstr>
      <vt:lpstr>Ostatní plochy (11%)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PŮDA</dc:title>
  <dc:creator>Hříbková Jitka</dc:creator>
  <cp:lastModifiedBy>Hříbková Jitka</cp:lastModifiedBy>
  <cp:revision>26</cp:revision>
  <dcterms:created xsi:type="dcterms:W3CDTF">2011-03-30T13:08:31Z</dcterms:created>
  <dcterms:modified xsi:type="dcterms:W3CDTF">2013-02-12T08:25:19Z</dcterms:modified>
</cp:coreProperties>
</file>