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6" r:id="rId3"/>
    <p:sldId id="256" r:id="rId4"/>
    <p:sldId id="257" r:id="rId5"/>
    <p:sldId id="259" r:id="rId6"/>
    <p:sldId id="264" r:id="rId7"/>
    <p:sldId id="261" r:id="rId8"/>
    <p:sldId id="262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59D2C-9B04-4B70-920A-6AF1F0DE483A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91EE9-B49F-4A4A-B571-C62FDE6D6D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661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83AE1-AA29-4750-8B3F-838448C3AE4C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AFFA4-37F7-4777-B5C6-0FBCB8772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f/f5/Compost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groweb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Pě8 </a:t>
                      </a:r>
                      <a:r>
                        <a:rPr lang="cs-CZ" sz="1300" dirty="0">
                          <a:latin typeface="Calibri"/>
                        </a:rPr>
                        <a:t>- </a:t>
                      </a:r>
                      <a:r>
                        <a:rPr lang="cs-CZ" sz="1300" dirty="0" smtClean="0">
                          <a:latin typeface="Calibri"/>
                        </a:rPr>
                        <a:t>3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15. 11. 2010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Výživa půdy - kompost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2311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Půda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2776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Pěstitelství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680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svět práce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414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osmý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VÝŽIVA PŮDY  slouží k výkladu učiva.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</a:t>
            </a:r>
            <a:r>
              <a:rPr lang="cs-CZ" dirty="0" smtClean="0"/>
              <a:t>o internetové obrázky.</a:t>
            </a:r>
          </a:p>
          <a:p>
            <a:endParaRPr lang="cs-CZ" dirty="0"/>
          </a:p>
          <a:p>
            <a:r>
              <a:rPr lang="en-US" dirty="0" smtClean="0"/>
              <a:t>Do </a:t>
            </a:r>
            <a:r>
              <a:rPr lang="en-US" dirty="0" err="1" smtClean="0"/>
              <a:t>textu</a:t>
            </a:r>
            <a:r>
              <a:rPr lang="en-US" dirty="0" smtClean="0"/>
              <a:t> </a:t>
            </a:r>
            <a:r>
              <a:rPr lang="cs-CZ" dirty="0" smtClean="0"/>
              <a:t>je</a:t>
            </a:r>
            <a:r>
              <a:rPr lang="en-US" dirty="0" smtClean="0"/>
              <a:t> </a:t>
            </a:r>
            <a:r>
              <a:rPr lang="en-US" dirty="0" err="1" smtClean="0"/>
              <a:t>vložen</a:t>
            </a:r>
            <a:r>
              <a:rPr lang="cs-CZ" dirty="0" smtClean="0"/>
              <a:t>a</a:t>
            </a:r>
            <a:r>
              <a:rPr lang="en-US" dirty="0" smtClean="0"/>
              <a:t> </a:t>
            </a:r>
            <a:r>
              <a:rPr lang="cs-CZ" dirty="0" err="1" smtClean="0"/>
              <a:t>samostaná</a:t>
            </a:r>
            <a:r>
              <a:rPr lang="cs-CZ" dirty="0" smtClean="0"/>
              <a:t> práce</a:t>
            </a:r>
            <a:r>
              <a:rPr lang="en-US" dirty="0" smtClean="0"/>
              <a:t> pro </a:t>
            </a:r>
            <a:r>
              <a:rPr lang="en-US" dirty="0" err="1" smtClean="0"/>
              <a:t>žáky</a:t>
            </a:r>
            <a:r>
              <a:rPr lang="en-US" dirty="0" smtClean="0"/>
              <a:t>.</a:t>
            </a:r>
            <a:endParaRPr lang="cs-CZ" dirty="0" smtClean="0"/>
          </a:p>
          <a:p>
            <a:endParaRPr lang="en-US" dirty="0" smtClean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8.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Výživa půdy</a:t>
            </a:r>
            <a:endParaRPr lang="cs-CZ" sz="6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861048"/>
            <a:ext cx="6400800" cy="1752600"/>
          </a:xfrm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KOMPOST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220072" y="5877272"/>
            <a:ext cx="3735388" cy="546100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Zpracovala: Mgr. Jitka Hříbková, ZŠ </a:t>
            </a:r>
            <a:r>
              <a:rPr lang="cs-CZ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Dyjákovice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cs-CZ" b="1" u="sng" dirty="0" smtClean="0"/>
              <a:t>Vyluštěte tajenku</a:t>
            </a:r>
            <a:endParaRPr lang="cs-CZ" b="1" u="sng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1520" y="4437112"/>
          <a:ext cx="6768752" cy="1800200"/>
        </p:xfrm>
        <a:graphic>
          <a:graphicData uri="http://schemas.openxmlformats.org/drawingml/2006/table">
            <a:tbl>
              <a:tblPr/>
              <a:tblGrid>
                <a:gridCol w="460595"/>
                <a:gridCol w="6308157"/>
              </a:tblGrid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ČÁST NEOBDĚLANÉHO POLE LEŽÍCÍ LADEM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OBSAH RŮZNĚ VELKÝCH ČÁSTIC V PŮDĚ URČUJE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ORGANICKÝ PROSTŘEDEK ZE ZKLEPŠENÍ PŮDY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STÁLÝ VODNÍ REŽIM PŮDY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DŮLEŽITÁ CHEMICKÁ VLASTNOST PŮDY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NA ROZKLADU SE PODÍLEJÍ PŮDNÍ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ORGANICKÁ PŮDNÍ HMOTA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2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PŮDA, KTEROU NENÍ TŘEBA VÁPNIT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323528" y="1340768"/>
          <a:ext cx="4381500" cy="2286000"/>
        </p:xfrm>
        <a:graphic>
          <a:graphicData uri="http://schemas.openxmlformats.org/drawingml/2006/table">
            <a:tbl>
              <a:tblPr/>
              <a:tblGrid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  <a:gridCol w="292100"/>
              </a:tblGrid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 descr="Soubor:Compos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88840"/>
            <a:ext cx="4078449" cy="27656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Výživa rostlin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Rostliny potřebují živiny</a:t>
            </a:r>
          </a:p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pěstování ubývá DUSÍK, FOSFOR, DRASLÍK, VÁPNÍK</a:t>
            </a:r>
          </a:p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úbytku živin dodáváme do půdy živiny HNOJENÍM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eb2.mendelu.cz/af_221_multitext/vyziva_rostlin/images/biogenni_prvky/slozeni_rost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04664"/>
            <a:ext cx="7272808" cy="6169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5724128" y="1556792"/>
            <a:ext cx="2376264" cy="9144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PRŮMYSLOVÁ</a:t>
            </a:r>
            <a:endParaRPr lang="cs-CZ" sz="28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1043608" y="1556792"/>
            <a:ext cx="2376264" cy="9144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ORGANICKÁ</a:t>
            </a:r>
            <a:endParaRPr lang="cs-CZ" sz="28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179512" y="3645024"/>
            <a:ext cx="1368152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Kompost</a:t>
            </a:r>
            <a:endParaRPr lang="cs-CZ" sz="20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1691680" y="3645024"/>
            <a:ext cx="1368152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Zelené hnojení</a:t>
            </a:r>
            <a:endParaRPr lang="cs-CZ" sz="20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3203848" y="3645024"/>
            <a:ext cx="1368152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Hnůj</a:t>
            </a:r>
            <a:endParaRPr lang="cs-CZ" sz="20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004048" y="3284984"/>
            <a:ext cx="1368152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Dusíkatá</a:t>
            </a:r>
            <a:endParaRPr lang="cs-CZ" sz="20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7164288" y="4437112"/>
            <a:ext cx="1368152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Vápenatá</a:t>
            </a:r>
            <a:endParaRPr lang="cs-CZ" sz="20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5436096" y="4437112"/>
            <a:ext cx="1440160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Fosforečná</a:t>
            </a:r>
            <a:endParaRPr lang="cs-CZ" sz="20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7380312" y="3212976"/>
            <a:ext cx="1368152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/>
              <a:t>D</a:t>
            </a:r>
            <a:r>
              <a:rPr lang="cs-CZ" sz="2000" b="1" dirty="0" smtClean="0"/>
              <a:t>raselná</a:t>
            </a:r>
            <a:endParaRPr lang="cs-CZ" sz="20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6300192" y="5517232"/>
            <a:ext cx="1800200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Kombinovaná</a:t>
            </a:r>
            <a:endParaRPr lang="cs-CZ" sz="2000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3347864" y="260648"/>
            <a:ext cx="2376264" cy="914400"/>
          </a:xfrm>
          <a:prstGeom prst="roundRect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u="sng" dirty="0" smtClean="0">
                <a:solidFill>
                  <a:schemeClr val="tx1"/>
                </a:solidFill>
              </a:rPr>
              <a:t>HNOJIVA</a:t>
            </a:r>
            <a:endParaRPr lang="cs-CZ" sz="4400" b="1" u="sng" dirty="0">
              <a:solidFill>
                <a:schemeClr val="tx1"/>
              </a:solidFill>
            </a:endParaRPr>
          </a:p>
        </p:txBody>
      </p:sp>
      <p:cxnSp>
        <p:nvCxnSpPr>
          <p:cNvPr id="18" name="Přímá spojovací šipka 17"/>
          <p:cNvCxnSpPr/>
          <p:nvPr/>
        </p:nvCxnSpPr>
        <p:spPr>
          <a:xfrm rot="10800000" flipV="1">
            <a:off x="2771800" y="1196752"/>
            <a:ext cx="6480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5580112" y="1196752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>
            <a:off x="1043608" y="2492896"/>
            <a:ext cx="108012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stCxn id="4" idx="2"/>
          </p:cNvCxnSpPr>
          <p:nvPr/>
        </p:nvCxnSpPr>
        <p:spPr>
          <a:xfrm rot="5400000">
            <a:off x="1626822" y="3040106"/>
            <a:ext cx="1173832" cy="36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4" idx="2"/>
          </p:cNvCxnSpPr>
          <p:nvPr/>
        </p:nvCxnSpPr>
        <p:spPr>
          <a:xfrm rot="16200000" flipH="1">
            <a:off x="2382906" y="2320026"/>
            <a:ext cx="1101824" cy="14041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rot="5400000">
            <a:off x="5832140" y="2600908"/>
            <a:ext cx="72008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3" idx="2"/>
          </p:cNvCxnSpPr>
          <p:nvPr/>
        </p:nvCxnSpPr>
        <p:spPr>
          <a:xfrm rot="5400000">
            <a:off x="5695274" y="3148118"/>
            <a:ext cx="1893912" cy="54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rot="5400000">
            <a:off x="5508104" y="3933056"/>
            <a:ext cx="29523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rot="16200000" flipH="1">
            <a:off x="7308304" y="2564904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 rot="16200000" flipH="1">
            <a:off x="6300192" y="3356992"/>
            <a:ext cx="187220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KOMPOST</a:t>
            </a:r>
            <a:endParaRPr lang="cs-CZ" b="1" u="sng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Zakládáme na zastíněném místě v koutě zahrady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tvar lichoběžníku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Kompostujeme rostlinný materiál – opadané listí, zbytky vypěstovaných rostlin, plevele bez semen a kořenů, posekaná tráva apod.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Prosypat průmyslovým hnojivem, mletým vápencem, rašelinou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zakládání kompostu je možné využít i travní drn zbavený plevel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Přehazujeme 2 – 4krát za rok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sucha poléváme vodou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Dobře vyzrálý kompost má tmavou barvu a drobtovitou strukturu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zralý po 2 – 3 letech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svet-bydleni.cz/Files/Backup/kvalitniKOMPOST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338437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 descr="http://old.ekodomov.cz/fileadmin/user_upload/Prispevky_Miss_kompost/34_Chvojkov%E1%20Milada%20(tisk)/kompost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73016"/>
            <a:ext cx="3960440" cy="297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6" name="Picture 8" descr="http://www.tinkersgardens.com/site_images/vegetables/Compost%20B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04664"/>
            <a:ext cx="3960440" cy="3004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www.svet-bydleni.cz/Files/Backup/kvalitniKOMPOST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501008"/>
            <a:ext cx="3456384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dirty="0" err="1" smtClean="0"/>
              <a:t>Dytrtová</a:t>
            </a:r>
            <a:r>
              <a:rPr lang="cs-CZ" sz="2000" dirty="0" smtClean="0"/>
              <a:t>, R., Praktické činnosti, Pěstitelství pro 6.- 9. r. ZŠ, Fortuna, 1997</a:t>
            </a:r>
          </a:p>
          <a:p>
            <a:r>
              <a:rPr lang="cs-CZ" sz="2200" dirty="0" smtClean="0">
                <a:hlinkClick r:id="rId2"/>
              </a:rPr>
              <a:t>http://www.</a:t>
            </a:r>
            <a:r>
              <a:rPr lang="cs-CZ" sz="2200" dirty="0" err="1" smtClean="0">
                <a:hlinkClick r:id="rId2"/>
              </a:rPr>
              <a:t>biolib.cz</a:t>
            </a:r>
            <a:r>
              <a:rPr lang="cs-CZ" sz="2200" dirty="0" smtClean="0">
                <a:hlinkClick r:id="rId2"/>
              </a:rPr>
              <a:t>/IMG/GAL/59634.jpg</a:t>
            </a:r>
          </a:p>
          <a:p>
            <a:r>
              <a:rPr lang="cs-CZ" sz="2200" dirty="0" smtClean="0">
                <a:hlinkClick r:id="rId2"/>
              </a:rPr>
              <a:t>http://upload.wikimedia.org/wikipedia/commons/f/f5/Compost.jpg</a:t>
            </a:r>
          </a:p>
          <a:p>
            <a:r>
              <a:rPr lang="cs-CZ" sz="2200" dirty="0" smtClean="0">
                <a:hlinkClick r:id="rId2"/>
              </a:rPr>
              <a:t>http://upload.wikimedia.org/wikipedia/commons/f/fa/Real_Compost.jpg</a:t>
            </a:r>
          </a:p>
          <a:p>
            <a:r>
              <a:rPr lang="cs-CZ" sz="2200" dirty="0" smtClean="0">
                <a:hlinkClick r:id="rId2"/>
              </a:rPr>
              <a:t>http://www.</a:t>
            </a:r>
            <a:r>
              <a:rPr lang="cs-CZ" sz="2200" dirty="0" err="1" smtClean="0">
                <a:hlinkClick r:id="rId2"/>
              </a:rPr>
              <a:t>svet</a:t>
            </a:r>
            <a:r>
              <a:rPr lang="cs-CZ" sz="2200" dirty="0" smtClean="0">
                <a:hlinkClick r:id="rId2"/>
              </a:rPr>
              <a:t>-bydleni.</a:t>
            </a:r>
            <a:r>
              <a:rPr lang="cs-CZ" sz="2200" dirty="0" err="1" smtClean="0">
                <a:hlinkClick r:id="rId2"/>
              </a:rPr>
              <a:t>cz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Files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Backup</a:t>
            </a:r>
            <a:r>
              <a:rPr lang="cs-CZ" sz="2200" dirty="0" smtClean="0">
                <a:hlinkClick r:id="rId2"/>
              </a:rPr>
              <a:t>/kvalitniKOMPOST03.jpg</a:t>
            </a:r>
          </a:p>
          <a:p>
            <a:r>
              <a:rPr lang="cs-CZ" sz="2200" dirty="0" smtClean="0">
                <a:hlinkClick r:id="rId2"/>
              </a:rPr>
              <a:t>http://www.</a:t>
            </a:r>
            <a:r>
              <a:rPr lang="cs-CZ" sz="2200" dirty="0" err="1" smtClean="0">
                <a:hlinkClick r:id="rId2"/>
              </a:rPr>
              <a:t>svet</a:t>
            </a:r>
            <a:r>
              <a:rPr lang="cs-CZ" sz="2200" dirty="0" smtClean="0">
                <a:hlinkClick r:id="rId2"/>
              </a:rPr>
              <a:t>-bydleni.</a:t>
            </a:r>
            <a:r>
              <a:rPr lang="cs-CZ" sz="2200" dirty="0" err="1" smtClean="0">
                <a:hlinkClick r:id="rId2"/>
              </a:rPr>
              <a:t>cz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Files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Backup</a:t>
            </a:r>
            <a:r>
              <a:rPr lang="cs-CZ" sz="2200" dirty="0" smtClean="0">
                <a:hlinkClick r:id="rId2"/>
              </a:rPr>
              <a:t>/kvalitniKOMPOST01.jpg</a:t>
            </a:r>
          </a:p>
          <a:p>
            <a:r>
              <a:rPr lang="cs-CZ" sz="2200" dirty="0" smtClean="0">
                <a:hlinkClick r:id="rId2"/>
              </a:rPr>
              <a:t>http://havetips.dk/wp-content/uploads/2012/03/KompostTr%C3%A5d.jpg</a:t>
            </a:r>
          </a:p>
          <a:p>
            <a:r>
              <a:rPr lang="cs-CZ" sz="2200" dirty="0" smtClean="0">
                <a:hlinkClick r:id="rId2"/>
              </a:rPr>
              <a:t>http://old.ekodomov.cz/fileadmin/user_upload/Prispevky_Miss_kompost/34_Chvojkov%E1%20Milada%20(tisk)/kompost1.jpg</a:t>
            </a:r>
          </a:p>
          <a:p>
            <a:r>
              <a:rPr lang="cs-CZ" sz="2200" dirty="0" smtClean="0">
                <a:hlinkClick r:id="rId2"/>
              </a:rPr>
              <a:t>http://</a:t>
            </a:r>
            <a:r>
              <a:rPr lang="cs-CZ" sz="2200" dirty="0" smtClean="0">
                <a:hlinkClick r:id="rId2"/>
              </a:rPr>
              <a:t>web2.mendelu.cz/af_221_multitext/vyziva_rostlin/images/biogenni_prvky/slozeni_rostlin.jpg</a:t>
            </a:r>
          </a:p>
          <a:p>
            <a:r>
              <a:rPr lang="cs-CZ" sz="2200">
                <a:hlinkClick r:id="rId2"/>
              </a:rPr>
              <a:t>http://prima-receptar.cz/wp-content/uploads/2010/03/hnojiva-o%C5%99ez.jpg</a:t>
            </a:r>
            <a:endParaRPr lang="cs-CZ" sz="2200" dirty="0" smtClean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sz="2200" dirty="0" smtClean="0">
              <a:hlinkClick r:id="rId2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352</Words>
  <Application>Microsoft Office PowerPoint</Application>
  <PresentationFormat>Předvádění na obrazovce (4:3)</PresentationFormat>
  <Paragraphs>167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Výživa půdy</vt:lpstr>
      <vt:lpstr>Vyluštěte tajenku</vt:lpstr>
      <vt:lpstr>Výživa rostlin</vt:lpstr>
      <vt:lpstr>Prezentace aplikace PowerPoint</vt:lpstr>
      <vt:lpstr>Prezentace aplikace PowerPoint</vt:lpstr>
      <vt:lpstr>KOMPOST</vt:lpstr>
      <vt:lpstr>Prezentace aplikace PowerPoint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Výživa půdy</dc:title>
  <dc:creator>PC</dc:creator>
  <cp:lastModifiedBy>1</cp:lastModifiedBy>
  <cp:revision>29</cp:revision>
  <dcterms:created xsi:type="dcterms:W3CDTF">2011-04-02T16:10:39Z</dcterms:created>
  <dcterms:modified xsi:type="dcterms:W3CDTF">2013-01-14T13:15:04Z</dcterms:modified>
</cp:coreProperties>
</file>