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1" y="3539865"/>
            <a:ext cx="5114779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3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25000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8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9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9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25000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1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7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1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70" y="1004669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7" y="998817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9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9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3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25000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6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3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25000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1CD895B-55CC-432B-B711-0744EBE6386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18F2935-BFE1-4B9E-A38D-605000DEFF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 advTm="25000"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323528" y="260648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539552" y="1700808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Anna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D7 - 11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16.12.2010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České dějiny v raném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středověku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Boleslav I. a II.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0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Tato samostatná práce nebo test je připravený pro zopakování učiva od vlády Přemyslovců po Boleslava II.. Slouží k ujasnění a zafixování učiva.</a:t>
            </a:r>
          </a:p>
          <a:p>
            <a:r>
              <a:rPr lang="cs-CZ" sz="2000" dirty="0" smtClean="0"/>
              <a:t>Snímky jsou časově nastaveny, na konci prezentace je uvedeno řešení </a:t>
            </a:r>
            <a:r>
              <a:rPr lang="cs-CZ" sz="2000" smtClean="0"/>
              <a:t>jednotlivých otázek.</a:t>
            </a: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 bwMode="hidden"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Podle pověsti je zakladatel </a:t>
            </a:r>
          </a:p>
          <a:p>
            <a:pPr>
              <a:buNone/>
            </a:pPr>
            <a:r>
              <a:rPr lang="cs-CZ" sz="4400" b="1" dirty="0" smtClean="0"/>
              <a:t>rodu Přemyslovců: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Bořivoj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Přemysl Oráč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Sv. Václav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2.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Který panovnický rod vládl na našem území od </a:t>
            </a:r>
          </a:p>
          <a:p>
            <a:pPr>
              <a:buNone/>
            </a:pPr>
            <a:r>
              <a:rPr lang="cs-CZ" sz="4400" b="1" dirty="0" smtClean="0"/>
              <a:t>	9. – 14. století:</a:t>
            </a:r>
          </a:p>
          <a:p>
            <a:pPr marL="514350" indent="-514350">
              <a:buAutoNum type="alphaLcParenR"/>
            </a:pPr>
            <a:r>
              <a:rPr lang="cs-CZ" sz="4400" b="1" dirty="0" err="1" smtClean="0"/>
              <a:t>Slavníkovci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Přemyslovci</a:t>
            </a:r>
          </a:p>
          <a:p>
            <a:pPr marL="514350" indent="-514350">
              <a:buAutoNum type="alphaLcParenR"/>
            </a:pPr>
            <a:r>
              <a:rPr lang="cs-CZ" sz="4400" b="1" dirty="0" err="1" smtClean="0"/>
              <a:t>Mojmírovci</a:t>
            </a:r>
            <a:r>
              <a:rPr lang="cs-CZ" sz="4400" b="1" dirty="0" smtClean="0"/>
              <a:t> 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3.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Sídlo Přemyslovců: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Praha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Libice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Levý Hradec</a:t>
            </a:r>
          </a:p>
        </p:txBody>
      </p:sp>
    </p:spTree>
  </p:cSld>
  <p:clrMapOvr>
    <a:masterClrMapping/>
  </p:clrMapOvr>
  <p:transition spd="slow" advTm="25000"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4.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Který panovnický rod byl vyvražděn 28. září </a:t>
            </a:r>
            <a:r>
              <a:rPr lang="cs-CZ" sz="4400" b="1" dirty="0" smtClean="0"/>
              <a:t>995: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err="1" smtClean="0"/>
              <a:t>Slavníkovci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Přemyslovci</a:t>
            </a:r>
          </a:p>
          <a:p>
            <a:pPr marL="514350" indent="-514350">
              <a:buAutoNum type="alphaLcParenR"/>
            </a:pPr>
            <a:r>
              <a:rPr lang="cs-CZ" sz="4400" b="1" dirty="0" err="1" smtClean="0"/>
              <a:t>Lucemburkové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5.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Sídlo </a:t>
            </a:r>
            <a:r>
              <a:rPr lang="cs-CZ" sz="4400" b="1" dirty="0" err="1" smtClean="0"/>
              <a:t>Slavníkovců</a:t>
            </a:r>
            <a:r>
              <a:rPr lang="cs-CZ" sz="4400" b="1" dirty="0" smtClean="0"/>
              <a:t>: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Levý Hradec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Libice nad Cidlinou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Stará Boleslav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6.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b="1" dirty="0" smtClean="0"/>
              <a:t>Jméno manželky prvního </a:t>
            </a:r>
          </a:p>
          <a:p>
            <a:pPr>
              <a:buNone/>
            </a:pPr>
            <a:r>
              <a:rPr lang="cs-CZ" sz="4400" b="1" dirty="0" smtClean="0"/>
              <a:t>historicky doloženého </a:t>
            </a:r>
          </a:p>
          <a:p>
            <a:pPr>
              <a:buNone/>
            </a:pPr>
            <a:r>
              <a:rPr lang="cs-CZ" sz="4400" b="1" dirty="0" smtClean="0"/>
              <a:t>Přemyslovce: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Libuše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Ludmila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Drahomíra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7.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b="1" dirty="0" smtClean="0"/>
              <a:t>Svatý Václav žil ve století: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8. století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9. století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10. století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8.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b="1" dirty="0" smtClean="0"/>
              <a:t>Svatý Václav pochází z </a:t>
            </a:r>
          </a:p>
          <a:p>
            <a:pPr>
              <a:buNone/>
            </a:pPr>
            <a:r>
              <a:rPr lang="cs-CZ" sz="4400" b="1" dirty="0" smtClean="0"/>
              <a:t>rodu:</a:t>
            </a:r>
          </a:p>
          <a:p>
            <a:pPr marL="514350" indent="-514350">
              <a:buAutoNum type="alphaLcParenR"/>
            </a:pPr>
            <a:r>
              <a:rPr lang="cs-CZ" sz="4400" b="1" dirty="0" err="1" smtClean="0"/>
              <a:t>Mojmírovců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Přemyslovců</a:t>
            </a:r>
          </a:p>
          <a:p>
            <a:pPr marL="514350" indent="-514350">
              <a:buAutoNum type="alphaLcParenR"/>
            </a:pPr>
            <a:r>
              <a:rPr lang="cs-CZ" sz="4400" b="1" dirty="0" err="1" smtClean="0"/>
              <a:t>Slavníkovců</a:t>
            </a:r>
            <a:endParaRPr lang="cs-CZ" sz="4400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9.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b="1" dirty="0" smtClean="0"/>
              <a:t>Urči datum, kdy si český </a:t>
            </a:r>
          </a:p>
          <a:p>
            <a:pPr>
              <a:buNone/>
            </a:pPr>
            <a:r>
              <a:rPr lang="cs-CZ" sz="4400" b="1" dirty="0" smtClean="0"/>
              <a:t>stát připomíná památku </a:t>
            </a:r>
          </a:p>
          <a:p>
            <a:pPr>
              <a:buNone/>
            </a:pPr>
            <a:r>
              <a:rPr lang="cs-CZ" sz="4400" b="1" dirty="0" smtClean="0"/>
              <a:t>svatého </a:t>
            </a:r>
            <a:r>
              <a:rPr lang="cs-CZ" sz="4400" b="1" dirty="0" smtClean="0"/>
              <a:t>Václava: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5. července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24. prosince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28. září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10.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Uveď jméno otce a matky </a:t>
            </a:r>
          </a:p>
          <a:p>
            <a:pPr algn="ctr">
              <a:buNone/>
            </a:pPr>
            <a:r>
              <a:rPr lang="cs-CZ" sz="4400" b="1" dirty="0" smtClean="0"/>
              <a:t>svatého Václava.</a:t>
            </a:r>
          </a:p>
          <a:p>
            <a:pPr>
              <a:buNone/>
            </a:pP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11.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b="1" dirty="0" smtClean="0"/>
              <a:t>V jakém příbuzenském </a:t>
            </a:r>
          </a:p>
          <a:p>
            <a:pPr algn="ctr">
              <a:buNone/>
            </a:pPr>
            <a:r>
              <a:rPr lang="cs-CZ" sz="4000" b="1" dirty="0" smtClean="0"/>
              <a:t>vztahu byl svatý Václav s </a:t>
            </a:r>
          </a:p>
          <a:p>
            <a:pPr algn="ctr">
              <a:buNone/>
            </a:pPr>
            <a:r>
              <a:rPr lang="cs-CZ" sz="4000" b="1" dirty="0" smtClean="0"/>
              <a:t>Bořivojem a Ludmilou.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12.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Kdo a kde byl zabit svatý </a:t>
            </a:r>
          </a:p>
          <a:p>
            <a:pPr algn="ctr">
              <a:buNone/>
            </a:pPr>
            <a:r>
              <a:rPr lang="cs-CZ" sz="4400" b="1" dirty="0" smtClean="0"/>
              <a:t>Václav.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13.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Jakým způsobem zemřela </a:t>
            </a:r>
          </a:p>
          <a:p>
            <a:pPr algn="ctr">
              <a:buNone/>
            </a:pPr>
            <a:r>
              <a:rPr lang="cs-CZ" sz="4400" b="1" dirty="0" smtClean="0"/>
              <a:t>Ludmila.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14.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Na jaké minci je </a:t>
            </a:r>
          </a:p>
          <a:p>
            <a:pPr algn="ctr">
              <a:buNone/>
            </a:pPr>
            <a:r>
              <a:rPr lang="cs-CZ" sz="4400" b="1" dirty="0" smtClean="0"/>
              <a:t>vyobrazen svatý Václav.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15.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Jaké jsou atributy svatého </a:t>
            </a:r>
          </a:p>
          <a:p>
            <a:pPr>
              <a:buNone/>
            </a:pPr>
            <a:r>
              <a:rPr lang="cs-CZ" sz="4400" b="1" dirty="0" smtClean="0"/>
              <a:t>Václava: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lano, medvěd, puška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meč, kůň, kříž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meč, štít, kůň, praporec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16.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Dcera Boleslava I. se </a:t>
            </a:r>
          </a:p>
          <a:p>
            <a:pPr>
              <a:buNone/>
            </a:pPr>
            <a:r>
              <a:rPr lang="cs-CZ" sz="4400" b="1" dirty="0" smtClean="0"/>
              <a:t>j</a:t>
            </a:r>
            <a:r>
              <a:rPr lang="cs-CZ" sz="4400" b="1" dirty="0" smtClean="0"/>
              <a:t>menovala</a:t>
            </a:r>
            <a:r>
              <a:rPr lang="cs-CZ" sz="4400" b="1" dirty="0" smtClean="0"/>
              <a:t>:</a:t>
            </a:r>
          </a:p>
          <a:p>
            <a:pPr marL="514350" indent="-514350">
              <a:buFont typeface="Wingdings 2"/>
              <a:buAutoNum type="alphaLcParenR"/>
            </a:pPr>
            <a:r>
              <a:rPr lang="cs-CZ" sz="4400" b="1" dirty="0" err="1" smtClean="0"/>
              <a:t>Dobrava</a:t>
            </a:r>
            <a:endParaRPr lang="cs-CZ" sz="4400" b="1" dirty="0" smtClean="0"/>
          </a:p>
          <a:p>
            <a:pPr marL="514350" indent="-514350">
              <a:buAutoNum type="alphaLcParenR"/>
            </a:pPr>
            <a:r>
              <a:rPr lang="cs-CZ" sz="4400" b="1" dirty="0" smtClean="0"/>
              <a:t>Božena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Jitka</a:t>
            </a:r>
          </a:p>
        </p:txBody>
      </p:sp>
    </p:spTree>
  </p:cSld>
  <p:clrMapOvr>
    <a:masterClrMapping/>
  </p:clrMapOvr>
  <p:transition spd="slow" advTm="25000"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17.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/>
              <a:t>Svatý Václav je: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papežem českého národa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patronem českého národa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 misionářem českého národa</a:t>
            </a:r>
            <a:endParaRPr lang="cs-CZ" sz="40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18. 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Uveď jméno manželky </a:t>
            </a:r>
          </a:p>
          <a:p>
            <a:pPr>
              <a:buNone/>
            </a:pPr>
            <a:r>
              <a:rPr lang="cs-CZ" sz="4400" b="1" dirty="0" smtClean="0"/>
              <a:t>svatého Václava: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Drahomíra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Božena</a:t>
            </a:r>
          </a:p>
          <a:p>
            <a:pPr marL="514350" indent="-514350">
              <a:buAutoNum type="alphaLcParenR"/>
            </a:pPr>
            <a:r>
              <a:rPr lang="cs-CZ" sz="4400" b="1" dirty="0" smtClean="0"/>
              <a:t>neměl manželku </a:t>
            </a:r>
            <a:endParaRPr lang="cs-CZ" sz="44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B				</a:t>
            </a:r>
            <a:endParaRPr lang="cs-CZ" sz="2800" b="1" dirty="0" smtClean="0">
              <a:solidFill>
                <a:schemeClr val="tx2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C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A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C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C </a:t>
            </a:r>
            <a:endParaRPr lang="cs-CZ" sz="2800" b="1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tx2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239000" cy="484632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10. </a:t>
            </a:r>
            <a:r>
              <a:rPr lang="cs-CZ" sz="11200" b="1" dirty="0" smtClean="0"/>
              <a:t>VRATISLAV A DRAHOMÍRA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11. </a:t>
            </a:r>
            <a:r>
              <a:rPr lang="cs-CZ" sz="11200" b="1" dirty="0" smtClean="0"/>
              <a:t>PRARODIČE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12. </a:t>
            </a:r>
            <a:r>
              <a:rPr lang="cs-CZ" sz="11200" b="1" dirty="0" smtClean="0"/>
              <a:t>BRATREM BOLESLAVEM, VE STRARÉ </a:t>
            </a:r>
          </a:p>
          <a:p>
            <a:pPr>
              <a:buNone/>
            </a:pPr>
            <a:r>
              <a:rPr lang="cs-CZ" sz="11200" b="1" dirty="0" smtClean="0"/>
              <a:t>	   BOLESLAVI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13. </a:t>
            </a:r>
            <a:r>
              <a:rPr lang="cs-CZ" sz="11200" b="1" dirty="0" smtClean="0"/>
              <a:t>ZAVRAŽDĚNA (UŠKRCENA) </a:t>
            </a:r>
          </a:p>
          <a:p>
            <a:pPr>
              <a:buNone/>
            </a:pPr>
            <a:r>
              <a:rPr lang="cs-CZ" sz="11200" b="1" dirty="0" smtClean="0"/>
              <a:t>		DRAHOMÍROU, HRAD TETÍN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14. </a:t>
            </a:r>
            <a:r>
              <a:rPr lang="cs-CZ" sz="11200" b="1" dirty="0" smtClean="0"/>
              <a:t>20 KČ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15. </a:t>
            </a:r>
            <a:r>
              <a:rPr lang="cs-CZ" sz="11200" b="1" dirty="0" smtClean="0"/>
              <a:t>C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16. </a:t>
            </a:r>
            <a:r>
              <a:rPr lang="cs-CZ" sz="11200" b="1" dirty="0" smtClean="0"/>
              <a:t>A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17. </a:t>
            </a:r>
            <a:r>
              <a:rPr lang="cs-CZ" sz="11200" b="1" dirty="0" smtClean="0"/>
              <a:t>B</a:t>
            </a:r>
          </a:p>
          <a:p>
            <a:pPr>
              <a:buNone/>
            </a:pPr>
            <a:r>
              <a:rPr lang="cs-CZ" sz="11200" b="1" dirty="0" smtClean="0">
                <a:solidFill>
                  <a:schemeClr val="tx2"/>
                </a:solidFill>
              </a:rPr>
              <a:t>18. </a:t>
            </a:r>
            <a:r>
              <a:rPr lang="cs-CZ" sz="11200" b="1" dirty="0" smtClean="0"/>
              <a:t>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1. Parkan František a kolektiv; Dějepis 7 – pracovní sešit, SPN Praha 2007</a:t>
            </a:r>
          </a:p>
          <a:p>
            <a:pPr>
              <a:buNone/>
            </a:pPr>
            <a:r>
              <a:rPr lang="cs-CZ" sz="2000" dirty="0" smtClean="0"/>
              <a:t>2. Válková Veronika; Dějepis 7 – učebnice; SPN Praha 2009</a:t>
            </a:r>
          </a:p>
          <a:p>
            <a:pPr>
              <a:buNone/>
            </a:pPr>
            <a:r>
              <a:rPr lang="cs-CZ" sz="2000" dirty="0" smtClean="0"/>
              <a:t>3. Vykoupil Libor; Antonín Robert;  </a:t>
            </a:r>
            <a:r>
              <a:rPr lang="cs-CZ" sz="2000" dirty="0" err="1" smtClean="0"/>
              <a:t>Fejfušová</a:t>
            </a:r>
            <a:r>
              <a:rPr lang="cs-CZ" sz="2000" dirty="0" smtClean="0"/>
              <a:t> </a:t>
            </a:r>
            <a:r>
              <a:rPr lang="cs-CZ" sz="2000" dirty="0" err="1" smtClean="0"/>
              <a:t>Marei</a:t>
            </a:r>
            <a:r>
              <a:rPr lang="cs-CZ" sz="2000" dirty="0" smtClean="0"/>
              <a:t> – Dějepis – Středověk a počátky novověku (učebnice), nakladatelství Nová škola 2008</a:t>
            </a:r>
          </a:p>
          <a:p>
            <a:pPr>
              <a:buNone/>
            </a:pPr>
            <a:r>
              <a:rPr lang="cs-CZ" sz="2000" dirty="0" smtClean="0"/>
              <a:t>4. Čapka František; </a:t>
            </a:r>
            <a:r>
              <a:rPr lang="cs-CZ" sz="2000" dirty="0" err="1" smtClean="0"/>
              <a:t>Lunerová</a:t>
            </a:r>
            <a:r>
              <a:rPr lang="cs-CZ" sz="2000" dirty="0" smtClean="0"/>
              <a:t> Jitka; Dějepis I. – Člověk a společnost - pracovní sešit,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Praha 2008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25000">
    <p:fade thruBlk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119</TotalTime>
  <Words>434</Words>
  <Application>Microsoft Office PowerPoint</Application>
  <PresentationFormat>Předvádění na obrazovce (4:3)</PresentationFormat>
  <Paragraphs>145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le</vt:lpstr>
      <vt:lpstr>ANOTACE</vt:lpstr>
      <vt:lpstr>1. </vt:lpstr>
      <vt:lpstr>2.</vt:lpstr>
      <vt:lpstr>3. </vt:lpstr>
      <vt:lpstr>4. </vt:lpstr>
      <vt:lpstr>5. </vt:lpstr>
      <vt:lpstr>6. </vt:lpstr>
      <vt:lpstr>7. </vt:lpstr>
      <vt:lpstr>8. </vt:lpstr>
      <vt:lpstr>9. </vt:lpstr>
      <vt:lpstr>10. </vt:lpstr>
      <vt:lpstr>11. </vt:lpstr>
      <vt:lpstr>12. </vt:lpstr>
      <vt:lpstr>13. </vt:lpstr>
      <vt:lpstr>14. </vt:lpstr>
      <vt:lpstr>15. </vt:lpstr>
      <vt:lpstr>16. </vt:lpstr>
      <vt:lpstr>17.</vt:lpstr>
      <vt:lpstr>18. </vt:lpstr>
      <vt:lpstr>ŘEŠENÍ</vt:lpstr>
      <vt:lpstr>ŘEŠENÍ</vt:lpstr>
      <vt:lpstr>Použité zdroje</vt:lpstr>
    </vt:vector>
  </TitlesOfParts>
  <Company>Tasovice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</dc:title>
  <dc:creator>Anna Majorová</dc:creator>
  <cp:lastModifiedBy>U1</cp:lastModifiedBy>
  <cp:revision>16</cp:revision>
  <dcterms:created xsi:type="dcterms:W3CDTF">2010-12-15T20:46:34Z</dcterms:created>
  <dcterms:modified xsi:type="dcterms:W3CDTF">2013-02-12T15:16:34Z</dcterms:modified>
</cp:coreProperties>
</file>