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VY_12_INOVACE_21_Práce a volný čas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Práce a volný čas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VY_12_INOVACE_21_Práce a volný čas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Práce a volný čas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1561676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cs-CZ" sz="2400" dirty="0"/>
              <a:t>Materiál je určený pro žáky 2. ročníku, pro výuku </a:t>
            </a:r>
            <a:r>
              <a:rPr lang="cs-CZ" sz="2400" dirty="0" smtClean="0"/>
              <a:t>prvouky.</a:t>
            </a:r>
            <a:endParaRPr lang="cs-CZ" sz="2400" dirty="0"/>
          </a:p>
          <a:p>
            <a:pPr lvl="0" hangingPunct="0"/>
            <a:r>
              <a:rPr lang="cs-CZ" sz="2400" dirty="0"/>
              <a:t>Materiál je zaměřený na čtení textu o </a:t>
            </a:r>
            <a:r>
              <a:rPr lang="cs-CZ" sz="2400" dirty="0" smtClean="0"/>
              <a:t>volném čase, o využívání volného času různými </a:t>
            </a:r>
            <a:r>
              <a:rPr lang="cs-CZ" sz="2400" dirty="0" smtClean="0"/>
              <a:t>způsoby.</a:t>
            </a:r>
            <a:endParaRPr lang="cs-CZ" sz="2400" dirty="0"/>
          </a:p>
          <a:p>
            <a:pPr lvl="0" hangingPunct="0"/>
            <a:r>
              <a:rPr lang="cs-CZ" sz="2400" dirty="0"/>
              <a:t>Prezentace na interaktivní </a:t>
            </a:r>
            <a:r>
              <a:rPr lang="cs-CZ" sz="2400" dirty="0" smtClean="0"/>
              <a:t>tabuli.</a:t>
            </a:r>
            <a:endParaRPr lang="cs-CZ" sz="2400" dirty="0"/>
          </a:p>
          <a:p>
            <a:pPr lvl="0" hangingPunct="0"/>
            <a:r>
              <a:rPr lang="cs-CZ" sz="2400" dirty="0"/>
              <a:t>Pomůcky: interaktivní pero, </a:t>
            </a:r>
            <a:r>
              <a:rPr lang="cs-CZ" sz="2400" dirty="0" smtClean="0"/>
              <a:t>fixy.</a:t>
            </a:r>
            <a:endParaRPr lang="cs-CZ" sz="2400" dirty="0"/>
          </a:p>
          <a:p>
            <a:pPr lvl="0" hangingPunct="0"/>
            <a:r>
              <a:rPr lang="cs-CZ" sz="2400" dirty="0"/>
              <a:t>Inovace: interaktivní způsob učení, čtení a vyhledávání slov čtyřmi směry, žáci získají informace o </a:t>
            </a:r>
            <a:r>
              <a:rPr lang="cs-CZ" sz="2400" dirty="0" smtClean="0"/>
              <a:t>svých </a:t>
            </a:r>
            <a:r>
              <a:rPr lang="cs-CZ" sz="2400" dirty="0" smtClean="0"/>
              <a:t>zálibách. </a:t>
            </a:r>
            <a:endParaRPr lang="cs-CZ" sz="2400" dirty="0"/>
          </a:p>
          <a:p>
            <a:pPr lvl="0" hangingPunct="0"/>
            <a:r>
              <a:rPr lang="cs-CZ" sz="2400" dirty="0"/>
              <a:t>Metodické pokyny: pozorně čti</a:t>
            </a:r>
            <a:r>
              <a:rPr lang="cs-CZ" sz="2400" dirty="0" smtClean="0"/>
              <a:t>, </a:t>
            </a:r>
            <a:r>
              <a:rPr lang="cs-CZ" sz="2400" dirty="0"/>
              <a:t>ve </a:t>
            </a:r>
            <a:r>
              <a:rPr lang="cs-CZ" sz="2400" dirty="0" err="1"/>
              <a:t>čtyřsměrce</a:t>
            </a:r>
            <a:r>
              <a:rPr lang="cs-CZ" sz="2400" dirty="0"/>
              <a:t> pozoruj písmena a najdi a přečti </a:t>
            </a:r>
            <a:r>
              <a:rPr lang="cs-CZ" sz="2400" dirty="0" smtClean="0"/>
              <a:t>slovo.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Práce a volný čas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Rodiče chodí do práce a my děti do školy. To jsou naše povinnosti. Po vyučování nám zbývá čas a tak se můžeme věnovat tomu, co nás zajímá. Říkáme tomu, že máme svého KONÍČKA nebo také HOBBY. </a:t>
            </a:r>
            <a:br>
              <a:rPr lang="cs-CZ" sz="2800" dirty="0" smtClean="0"/>
            </a:br>
            <a:r>
              <a:rPr lang="cs-CZ" sz="2800" dirty="0" smtClean="0"/>
              <a:t>Chodíme tančit, hrát fotbal, lepit modely letadel, hrát na piano, akordeon nebo na housle. Je toho moc. Někdo má doma psa, tak se věnuje jemu.</a:t>
            </a:r>
            <a:br>
              <a:rPr lang="cs-CZ" sz="2800" dirty="0" smtClean="0"/>
            </a:br>
            <a:r>
              <a:rPr lang="cs-CZ" sz="2800" dirty="0" smtClean="0"/>
              <a:t>Pokud i ve své zálibě chceme dosáhnout úspěchu, musíme se jí věnovat a být vytrvalí.</a:t>
            </a:r>
            <a:endParaRPr lang="cs-CZ" sz="2800" dirty="0"/>
          </a:p>
        </p:txBody>
      </p:sp>
      <p:pic>
        <p:nvPicPr>
          <p:cNvPr id="1027" name="Picture 3" descr="C:\Users\DykovaA\AppData\Local\Microsoft\Windows\Temporary Internet Files\Content.IE5\AM1I8PN9\MP9003827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085184"/>
            <a:ext cx="2293099" cy="1637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ykovaA\AppData\Local\Microsoft\Windows\Temporary Internet Files\Content.IE5\S7687CZ2\MC9003888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6632"/>
            <a:ext cx="1008112" cy="1413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3924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Ve </a:t>
            </a:r>
            <a:r>
              <a:rPr lang="cs-CZ" sz="2800" b="1" dirty="0" err="1" smtClean="0"/>
              <a:t>čtyřsměrce</a:t>
            </a:r>
            <a:r>
              <a:rPr lang="cs-CZ" sz="2800" b="1" dirty="0" smtClean="0"/>
              <a:t> vyhledej tyto záliby:</a:t>
            </a:r>
            <a:endParaRPr lang="cs-CZ" sz="28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1755815"/>
              </p:ext>
            </p:extLst>
          </p:nvPr>
        </p:nvGraphicFramePr>
        <p:xfrm>
          <a:off x="1451736" y="2708920"/>
          <a:ext cx="6240528" cy="387043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3392"/>
                <a:gridCol w="693392"/>
                <a:gridCol w="693392"/>
                <a:gridCol w="693392"/>
                <a:gridCol w="693392"/>
                <a:gridCol w="693392"/>
                <a:gridCol w="693392"/>
                <a:gridCol w="693392"/>
                <a:gridCol w="693392"/>
              </a:tblGrid>
              <a:tr h="55291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</a:tr>
              <a:tr h="55291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</a:tr>
              <a:tr h="55291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</a:tr>
              <a:tr h="55291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Č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Ě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/>
                </a:tc>
              </a:tr>
              <a:tr h="55291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F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</a:tr>
              <a:tr h="55291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É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Ě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G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</a:tr>
              <a:tr h="55291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328516" y="1628800"/>
            <a:ext cx="6486969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Fotbal, housle, hokej, zpěv, modely, tanec,</a:t>
            </a:r>
            <a:br>
              <a:rPr lang="cs-CZ" sz="2800" dirty="0" smtClean="0"/>
            </a:br>
            <a:r>
              <a:rPr lang="cs-CZ" sz="2800" dirty="0" smtClean="0"/>
              <a:t>cvičení, turistika, plavání.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19245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Ve </a:t>
            </a:r>
            <a:r>
              <a:rPr lang="cs-CZ" sz="2800" b="1" dirty="0" err="1" smtClean="0"/>
              <a:t>čtyřsměrce</a:t>
            </a:r>
            <a:r>
              <a:rPr lang="cs-CZ" sz="2800" b="1" dirty="0" smtClean="0"/>
              <a:t> vyhledej tyto záliby:</a:t>
            </a:r>
            <a:endParaRPr lang="cs-CZ" sz="28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7277237"/>
              </p:ext>
            </p:extLst>
          </p:nvPr>
        </p:nvGraphicFramePr>
        <p:xfrm>
          <a:off x="1451736" y="2708920"/>
          <a:ext cx="6240528" cy="387043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3392"/>
                <a:gridCol w="693392"/>
                <a:gridCol w="693392"/>
                <a:gridCol w="693392"/>
                <a:gridCol w="693392"/>
                <a:gridCol w="693392"/>
                <a:gridCol w="693392"/>
                <a:gridCol w="693392"/>
                <a:gridCol w="693392"/>
              </a:tblGrid>
              <a:tr h="552919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u="sng" dirty="0" smtClean="0"/>
                        <a:t>C</a:t>
                      </a:r>
                      <a:endParaRPr lang="cs-CZ" sz="24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92D050"/>
                          </a:solidFill>
                        </a:rPr>
                        <a:t>J</a:t>
                      </a:r>
                      <a:endParaRPr lang="cs-CZ" sz="2400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u="sng" dirty="0" smtClean="0">
                          <a:solidFill>
                            <a:srgbClr val="92D050"/>
                          </a:solidFill>
                        </a:rPr>
                        <a:t>E</a:t>
                      </a:r>
                      <a:endParaRPr lang="cs-CZ" sz="2400" u="sng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92D050"/>
                          </a:solidFill>
                        </a:rPr>
                        <a:t>K</a:t>
                      </a:r>
                      <a:endParaRPr lang="cs-CZ" sz="2400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92D050"/>
                          </a:solidFill>
                        </a:rPr>
                        <a:t>O</a:t>
                      </a:r>
                      <a:endParaRPr lang="cs-CZ" sz="2400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92D050"/>
                          </a:solidFill>
                        </a:rPr>
                        <a:t>H</a:t>
                      </a:r>
                      <a:endParaRPr lang="cs-CZ" sz="2400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5291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u="sng" dirty="0" smtClean="0"/>
                        <a:t>V</a:t>
                      </a:r>
                      <a:endParaRPr lang="cs-CZ" sz="24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u="sng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sz="2400" u="sng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5291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92D050"/>
                          </a:solidFill>
                        </a:rPr>
                        <a:t>A</a:t>
                      </a:r>
                      <a:endParaRPr lang="cs-CZ" sz="2400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92D050"/>
                          </a:solidFill>
                        </a:rPr>
                        <a:t>K</a:t>
                      </a:r>
                      <a:endParaRPr lang="cs-CZ" sz="2400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u="sng" dirty="0" smtClean="0">
                          <a:solidFill>
                            <a:srgbClr val="92D050"/>
                          </a:solidFill>
                        </a:rPr>
                        <a:t>I</a:t>
                      </a:r>
                      <a:endParaRPr lang="cs-CZ" sz="2400" u="sng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92D050"/>
                          </a:solidFill>
                        </a:rPr>
                        <a:t>T</a:t>
                      </a:r>
                      <a:endParaRPr lang="cs-CZ" sz="2400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u="sng" dirty="0" smtClean="0">
                          <a:solidFill>
                            <a:srgbClr val="92D050"/>
                          </a:solidFill>
                        </a:rPr>
                        <a:t>S</a:t>
                      </a:r>
                      <a:endParaRPr lang="cs-CZ" sz="2400" u="sng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92D050"/>
                          </a:solidFill>
                        </a:rPr>
                        <a:t>I</a:t>
                      </a:r>
                      <a:endParaRPr lang="cs-CZ" sz="2400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92D050"/>
                          </a:solidFill>
                        </a:rPr>
                        <a:t>R</a:t>
                      </a:r>
                      <a:endParaRPr lang="cs-CZ" sz="2400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92D050"/>
                          </a:solidFill>
                        </a:rPr>
                        <a:t>U</a:t>
                      </a:r>
                      <a:endParaRPr lang="cs-CZ" sz="2400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92D050"/>
                          </a:solidFill>
                        </a:rPr>
                        <a:t>T</a:t>
                      </a:r>
                      <a:endParaRPr lang="cs-CZ" sz="2400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</a:tr>
              <a:tr h="55291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u="sng" dirty="0" smtClean="0"/>
                        <a:t>Č</a:t>
                      </a:r>
                      <a:endParaRPr lang="cs-CZ" sz="24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u="sng" dirty="0" smtClean="0"/>
                        <a:t>U</a:t>
                      </a:r>
                      <a:endParaRPr lang="cs-CZ" sz="24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Z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Ě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5291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u="sng" dirty="0" smtClean="0"/>
                        <a:t>E</a:t>
                      </a:r>
                      <a:endParaRPr lang="cs-CZ" sz="24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/>
                          </a:solidFill>
                        </a:rPr>
                        <a:t>F</a:t>
                      </a:r>
                      <a:endParaRPr lang="cs-CZ" sz="2400" dirty="0">
                        <a:solidFill>
                          <a:schemeClr val="accent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u="sng" dirty="0" smtClean="0">
                          <a:solidFill>
                            <a:schemeClr val="accent1"/>
                          </a:solidFill>
                        </a:rPr>
                        <a:t>O</a:t>
                      </a:r>
                      <a:endParaRPr lang="cs-CZ" sz="2400" u="sng" dirty="0">
                        <a:solidFill>
                          <a:schemeClr val="accent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/>
                          </a:solidFill>
                        </a:rPr>
                        <a:t>T</a:t>
                      </a:r>
                      <a:endParaRPr lang="cs-CZ" sz="2400" dirty="0">
                        <a:solidFill>
                          <a:schemeClr val="accent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/>
                          </a:solidFill>
                        </a:rPr>
                        <a:t>B</a:t>
                      </a:r>
                      <a:endParaRPr lang="cs-CZ" sz="2400" dirty="0">
                        <a:solidFill>
                          <a:schemeClr val="accent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/>
                          </a:solidFill>
                        </a:rPr>
                        <a:t>A</a:t>
                      </a:r>
                      <a:endParaRPr lang="cs-CZ" sz="2400" dirty="0">
                        <a:solidFill>
                          <a:schemeClr val="accent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/>
                          </a:solidFill>
                        </a:rPr>
                        <a:t>L</a:t>
                      </a:r>
                      <a:endParaRPr lang="cs-CZ" sz="2400" dirty="0">
                        <a:solidFill>
                          <a:schemeClr val="accent1"/>
                        </a:solidFill>
                      </a:endParaRPr>
                    </a:p>
                  </a:txBody>
                  <a:tcPr/>
                </a:tc>
              </a:tr>
              <a:tr h="55291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u="sng" dirty="0" smtClean="0"/>
                        <a:t>N</a:t>
                      </a:r>
                      <a:endParaRPr lang="cs-CZ" sz="24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u="sng" dirty="0" smtClean="0"/>
                        <a:t>H</a:t>
                      </a:r>
                      <a:endParaRPr lang="cs-CZ" sz="24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52919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u="sng" dirty="0" smtClean="0"/>
                        <a:t>Í</a:t>
                      </a:r>
                      <a:endParaRPr lang="cs-CZ" sz="24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328516" y="1628800"/>
            <a:ext cx="6486969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Fotbal, housle, hokej, zpěv, modely, tanec,</a:t>
            </a:r>
            <a:br>
              <a:rPr lang="cs-CZ" sz="2800" dirty="0" smtClean="0"/>
            </a:br>
            <a:r>
              <a:rPr lang="cs-CZ" sz="2800" dirty="0" smtClean="0"/>
              <a:t>cvičení, turistika, plavání.           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29496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305</Words>
  <Application>Microsoft Office PowerPoint</Application>
  <PresentationFormat>Předvádění na obrazovce (4:3)</PresentationFormat>
  <Paragraphs>131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Práce a volný čas</vt:lpstr>
      <vt:lpstr>Ve čtyřsměrce vyhledej tyto záliby:</vt:lpstr>
      <vt:lpstr>Ve čtyřsměrce vyhledej tyto záliby: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15</cp:revision>
  <dcterms:created xsi:type="dcterms:W3CDTF">2011-08-21T15:31:45Z</dcterms:created>
  <dcterms:modified xsi:type="dcterms:W3CDTF">2012-03-11T20:43:18Z</dcterms:modified>
</cp:coreProperties>
</file>