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Default Extension="docm" ContentType="application/vnd.ms-word.document.macroEnabled.12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8" r:id="rId11"/>
    <p:sldId id="267" r:id="rId12"/>
    <p:sldId id="262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7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1E5BB2-74F7-4BD8-98DD-4699CEBD59F9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052340-3443-4850-9FE4-1BFD1406A2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15865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052340-3443-4850-9FE4-1BFD1406A253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Návod k použití:</a:t>
            </a:r>
            <a:r>
              <a:rPr lang="cs-CZ" b="0" u="none" baseline="0" dirty="0" smtClean="0"/>
              <a:t> </a:t>
            </a:r>
            <a:r>
              <a:rPr lang="cs-CZ" dirty="0" smtClean="0"/>
              <a:t>Zde stačí 2x kliknout na rámeček a obsah zkopírovat do Wordu</a:t>
            </a:r>
            <a:r>
              <a:rPr lang="cs-CZ" baseline="0" dirty="0" smtClean="0"/>
              <a:t> </a:t>
            </a:r>
            <a:r>
              <a:rPr lang="cs-CZ" dirty="0" smtClean="0"/>
              <a:t>– tím vytvoříte</a:t>
            </a:r>
            <a:r>
              <a:rPr lang="cs-CZ" baseline="0" dirty="0" smtClean="0"/>
              <a:t> PL pro žáky. </a:t>
            </a:r>
            <a:r>
              <a:rPr lang="cs-CZ" baseline="0" dirty="0" smtClean="0"/>
              <a:t>Okraje vpravo 1 cm, vlevo 2 cm.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052340-3443-4850-9FE4-1BFD1406A253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68897-0940-4134-BB00-83F98F9B02D2}" type="datetimeFigureOut">
              <a:rPr lang="cs-CZ" smtClean="0"/>
              <a:pPr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EFBDE2-C47D-4D45-9713-D3E9ECF47C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13" Type="http://schemas.openxmlformats.org/officeDocument/2006/relationships/image" Target="../media/image32.jpeg"/><Relationship Id="rId18" Type="http://schemas.openxmlformats.org/officeDocument/2006/relationships/image" Target="../media/image37.jpeg"/><Relationship Id="rId3" Type="http://schemas.openxmlformats.org/officeDocument/2006/relationships/image" Target="../media/image22.jpeg"/><Relationship Id="rId21" Type="http://schemas.openxmlformats.org/officeDocument/2006/relationships/image" Target="../media/image40.jpeg"/><Relationship Id="rId7" Type="http://schemas.openxmlformats.org/officeDocument/2006/relationships/image" Target="../media/image26.jpeg"/><Relationship Id="rId12" Type="http://schemas.openxmlformats.org/officeDocument/2006/relationships/image" Target="../media/image31.jpeg"/><Relationship Id="rId17" Type="http://schemas.openxmlformats.org/officeDocument/2006/relationships/image" Target="../media/image36.jpeg"/><Relationship Id="rId25" Type="http://schemas.openxmlformats.org/officeDocument/2006/relationships/image" Target="../media/image44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35.jpeg"/><Relationship Id="rId20" Type="http://schemas.openxmlformats.org/officeDocument/2006/relationships/image" Target="../media/image39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11" Type="http://schemas.openxmlformats.org/officeDocument/2006/relationships/image" Target="../media/image30.jpeg"/><Relationship Id="rId24" Type="http://schemas.openxmlformats.org/officeDocument/2006/relationships/image" Target="../media/image43.jpeg"/><Relationship Id="rId5" Type="http://schemas.openxmlformats.org/officeDocument/2006/relationships/image" Target="../media/image24.jpeg"/><Relationship Id="rId15" Type="http://schemas.openxmlformats.org/officeDocument/2006/relationships/image" Target="../media/image34.jpeg"/><Relationship Id="rId23" Type="http://schemas.openxmlformats.org/officeDocument/2006/relationships/image" Target="../media/image42.jpeg"/><Relationship Id="rId10" Type="http://schemas.openxmlformats.org/officeDocument/2006/relationships/image" Target="../media/image29.jpeg"/><Relationship Id="rId19" Type="http://schemas.openxmlformats.org/officeDocument/2006/relationships/image" Target="../media/image38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Relationship Id="rId14" Type="http://schemas.openxmlformats.org/officeDocument/2006/relationships/image" Target="../media/image33.gif"/><Relationship Id="rId22" Type="http://schemas.openxmlformats.org/officeDocument/2006/relationships/image" Target="../media/image41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jpeg"/><Relationship Id="rId13" Type="http://schemas.openxmlformats.org/officeDocument/2006/relationships/image" Target="../media/image9.jpeg"/><Relationship Id="rId3" Type="http://schemas.openxmlformats.org/officeDocument/2006/relationships/image" Target="../media/image46.jpeg"/><Relationship Id="rId7" Type="http://schemas.openxmlformats.org/officeDocument/2006/relationships/image" Target="../media/image30.jpeg"/><Relationship Id="rId12" Type="http://schemas.openxmlformats.org/officeDocument/2006/relationships/image" Target="../media/image1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6.jpeg"/><Relationship Id="rId11" Type="http://schemas.openxmlformats.org/officeDocument/2006/relationships/image" Target="../media/image34.jpeg"/><Relationship Id="rId5" Type="http://schemas.openxmlformats.org/officeDocument/2006/relationships/image" Target="../media/image24.jpeg"/><Relationship Id="rId15" Type="http://schemas.openxmlformats.org/officeDocument/2006/relationships/image" Target="../media/image26.jpeg"/><Relationship Id="rId10" Type="http://schemas.openxmlformats.org/officeDocument/2006/relationships/image" Target="../media/image35.jpeg"/><Relationship Id="rId4" Type="http://schemas.openxmlformats.org/officeDocument/2006/relationships/image" Target="../media/image23.jpeg"/><Relationship Id="rId9" Type="http://schemas.openxmlformats.org/officeDocument/2006/relationships/image" Target="../media/image6.jpeg"/><Relationship Id="rId14" Type="http://schemas.openxmlformats.org/officeDocument/2006/relationships/image" Target="../media/image25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Dokument_aplikace_Microsoft_Office_Word_s_podporou_maker1.docm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receptar.cz/res/data/075/009252_50_055785.jpg?seek=1253178395" TargetMode="External"/><Relationship Id="rId13" Type="http://schemas.openxmlformats.org/officeDocument/2006/relationships/hyperlink" Target="http://www.mrkev.estranky.cz/img/picture/6/mrkev.jpg" TargetMode="External"/><Relationship Id="rId18" Type="http://schemas.openxmlformats.org/officeDocument/2006/relationships/hyperlink" Target="http://www.receptyonline.cz/data/pics/encyklopedie-zeleniny-okurky/okurky_zavarovacky.jpg" TargetMode="External"/><Relationship Id="rId3" Type="http://schemas.openxmlformats.org/officeDocument/2006/relationships/hyperlink" Target="http://www.asistentka.cz/files/upload/mrkev.jpg" TargetMode="External"/><Relationship Id="rId21" Type="http://schemas.openxmlformats.org/officeDocument/2006/relationships/hyperlink" Target="http://recepty.mraveniste.cz/pcs/pcs_ingredience/cibule-cibulove-recepty.jpg" TargetMode="External"/><Relationship Id="rId7" Type="http://schemas.openxmlformats.org/officeDocument/2006/relationships/hyperlink" Target="http://www.foodsubs.com/Photos/rhubarb3.jpg" TargetMode="External"/><Relationship Id="rId12" Type="http://schemas.openxmlformats.org/officeDocument/2006/relationships/hyperlink" Target="http://skramlikova.files.wordpress.com/2011/01/mrkev.jpg" TargetMode="External"/><Relationship Id="rId17" Type="http://schemas.openxmlformats.org/officeDocument/2006/relationships/hyperlink" Target="http://www.srecepty.cz/photo_galleries/srecepty_ingredients/2314/13109_medium.jpg" TargetMode="External"/><Relationship Id="rId25" Type="http://schemas.openxmlformats.org/officeDocument/2006/relationships/hyperlink" Target="http://www.svet-bydleni.cz/Files/ResizedImages/FckGallery/brokolice1_-1x300.jpg" TargetMode="External"/><Relationship Id="rId2" Type="http://schemas.openxmlformats.org/officeDocument/2006/relationships/hyperlink" Target="http://nd03.jxs.cz/350/615/569227d4ac_66202332_o2.jpg" TargetMode="External"/><Relationship Id="rId16" Type="http://schemas.openxmlformats.org/officeDocument/2006/relationships/hyperlink" Target="http://www.krouharna.cz/plechaty/images/stories/krouharna/krouharna-zeli-foto1.jpg" TargetMode="External"/><Relationship Id="rId20" Type="http://schemas.openxmlformats.org/officeDocument/2006/relationships/hyperlink" Target="http://www.zivotnistyl.cz/admin/articlefiles/511-271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receptyonline.cz/data/pics/encyklopedie-zeleniny/korenova_petrzel.jpg" TargetMode="External"/><Relationship Id="rId11" Type="http://schemas.openxmlformats.org/officeDocument/2006/relationships/hyperlink" Target="http://levaprava.cz/obrazky/kedluben.jpg" TargetMode="External"/><Relationship Id="rId24" Type="http://schemas.openxmlformats.org/officeDocument/2006/relationships/hyperlink" Target="http://www.receptyonline.cz/data/pics/encyklopedie-zeleniny/cernykoren.jpg" TargetMode="External"/><Relationship Id="rId5" Type="http://schemas.openxmlformats.org/officeDocument/2006/relationships/hyperlink" Target="http://files.bubu-relax.webnode.cz/200000305-b5981b6918/cibule1.jpg" TargetMode="External"/><Relationship Id="rId15" Type="http://schemas.openxmlformats.org/officeDocument/2006/relationships/hyperlink" Target="http://gosouthonline.co.za/wp-content/uploads/2012/12/garlic.jpg" TargetMode="External"/><Relationship Id="rId23" Type="http://schemas.openxmlformats.org/officeDocument/2006/relationships/hyperlink" Target="http://www.provet-trade.cz/assets/img/alergeny/celer.jpg" TargetMode="External"/><Relationship Id="rId10" Type="http://schemas.openxmlformats.org/officeDocument/2006/relationships/hyperlink" Target="http://www.receptyonline.cz/data/pics/encyklopedie-zeleniny-cervena-repa/cervenarepa2_500.jpg" TargetMode="External"/><Relationship Id="rId19" Type="http://schemas.openxmlformats.org/officeDocument/2006/relationships/hyperlink" Target="http://www.receptyonline.cz/data/pics/encyklopedie-zeleniny/kedluben.jpg" TargetMode="External"/><Relationship Id="rId4" Type="http://schemas.openxmlformats.org/officeDocument/2006/relationships/hyperlink" Target="http://www.srecepty.cz/photo_galleries/srecepty_ingredients/88/660_medium.jpg" TargetMode="External"/><Relationship Id="rId9" Type="http://schemas.openxmlformats.org/officeDocument/2006/relationships/hyperlink" Target="http://blogs.kcrw.com/goodfood/wp-content/uploads/2013/01/bunch-of-radishes.jpg" TargetMode="External"/><Relationship Id="rId14" Type="http://schemas.openxmlformats.org/officeDocument/2006/relationships/hyperlink" Target="http://www.viviente.cz/images/clanky/cesnecek.jpg" TargetMode="External"/><Relationship Id="rId22" Type="http://schemas.openxmlformats.org/officeDocument/2006/relationships/hyperlink" Target="http://oko.yin.cz/17/cibule/cervena-cibule.gif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skolavarenia.wbl.sk/hrasok_zeleny.jpg" TargetMode="External"/><Relationship Id="rId3" Type="http://schemas.openxmlformats.org/officeDocument/2006/relationships/hyperlink" Target="http://www.nakupnam.cz/fotky9907/fotos/_vyr_2799kvetak.jpg" TargetMode="External"/><Relationship Id="rId7" Type="http://schemas.openxmlformats.org/officeDocument/2006/relationships/hyperlink" Target="http://www.receptyonline.cz/data/pics/encyklopedie-zeleniny/cinskepekingske.jpg" TargetMode="External"/><Relationship Id="rId12" Type="http://schemas.openxmlformats.org/officeDocument/2006/relationships/hyperlink" Target="http://www.rostliny-semena.cz/galerie/novinky/max_1353630742.jpeg" TargetMode="External"/><Relationship Id="rId2" Type="http://schemas.openxmlformats.org/officeDocument/2006/relationships/hyperlink" Target="http://img.ella.centrum.cz/photos/2010/02/02/21-202833-zeli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hatscookingamerica.net/SpinachHead.jpg" TargetMode="External"/><Relationship Id="rId11" Type="http://schemas.openxmlformats.org/officeDocument/2006/relationships/hyperlink" Target="http://www.receptyonline.cz/data/pics/encyklopedie-zeleniny/kedluben.jpg" TargetMode="External"/><Relationship Id="rId5" Type="http://schemas.openxmlformats.org/officeDocument/2006/relationships/hyperlink" Target="http://www.digitalphoto.pl/foto_galeria/1633_2005-0218.jpg" TargetMode="External"/><Relationship Id="rId10" Type="http://schemas.openxmlformats.org/officeDocument/2006/relationships/hyperlink" Target="http://www.moda.cz/e/sites/www.moda.cz/Autori/IrenaVoriskova/20090910_Cuketa_Ma_Minimum_Kalorii_Je_To_Zelenina_Krasne_Postavy/images/Cuketa_2.jpg" TargetMode="External"/><Relationship Id="rId4" Type="http://schemas.openxmlformats.org/officeDocument/2006/relationships/hyperlink" Target="http://www.vitamix.cz/images/ovoce/max/k476/3122-vitamix1.jpg" TargetMode="External"/><Relationship Id="rId9" Type="http://schemas.openxmlformats.org/officeDocument/2006/relationships/hyperlink" Target="http://www.bylinkyukarin.cz/produkty/95-fazol-lusk-/1-fazol-lus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29. 11. 2010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Zelenina – charakteristika a rozdělení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2633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Zelenina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ZELENINA slouží k výkladu učiva o zelenině.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obrázky z internetu.</a:t>
            </a:r>
          </a:p>
          <a:p>
            <a:endParaRPr lang="en-US" dirty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ZELENINA</a:t>
            </a:r>
            <a:endParaRPr lang="cs-CZ" sz="54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Charakteristika a rozdělení</a:t>
            </a:r>
            <a:endParaRPr lang="cs-CZ" b="1" u="sng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0" y="5805488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Význam zeleniny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 se ve stravě člověka v syrovém stavu nebo po tepelné úpravě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vysokou výživnou hodnotu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Obsahuje:</a:t>
            </a:r>
          </a:p>
          <a:p>
            <a:pPr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vitamíny</a:t>
            </a:r>
          </a:p>
          <a:p>
            <a:pPr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minerální látky</a:t>
            </a:r>
          </a:p>
          <a:p>
            <a:pPr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vlákniny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 zeleniny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499992" y="4221088"/>
            <a:ext cx="216024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C)Podle toho, co se spotřebovává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660232" y="2708920"/>
            <a:ext cx="216024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D) Podle nároku na hnojení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267744" y="4221088"/>
            <a:ext cx="216024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B) Podle doby potřebné k vytvoření konzumních částí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79512" y="2780928"/>
            <a:ext cx="2160240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A)Podle délky vegetace na rostliny</a:t>
            </a:r>
            <a:endParaRPr lang="cs-CZ" dirty="0"/>
          </a:p>
        </p:txBody>
      </p:sp>
      <p:sp>
        <p:nvSpPr>
          <p:cNvPr id="21" name="Šipka dolů 20"/>
          <p:cNvSpPr/>
          <p:nvPr/>
        </p:nvSpPr>
        <p:spPr>
          <a:xfrm rot="2700000">
            <a:off x="2075680" y="865789"/>
            <a:ext cx="312121" cy="20300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dolů 21"/>
          <p:cNvSpPr/>
          <p:nvPr/>
        </p:nvSpPr>
        <p:spPr>
          <a:xfrm>
            <a:off x="3635896" y="1196752"/>
            <a:ext cx="312121" cy="2808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dolů 22"/>
          <p:cNvSpPr/>
          <p:nvPr/>
        </p:nvSpPr>
        <p:spPr>
          <a:xfrm>
            <a:off x="4932040" y="1196752"/>
            <a:ext cx="312121" cy="28083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Šipka dolů 23"/>
          <p:cNvSpPr/>
          <p:nvPr/>
        </p:nvSpPr>
        <p:spPr>
          <a:xfrm rot="18900000">
            <a:off x="6684192" y="865789"/>
            <a:ext cx="312121" cy="203007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://www.foodsubs.com/Photos/rhubarb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4293096"/>
            <a:ext cx="1893059" cy="11521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59632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A) Podle délky vegetace na rostliny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67544" y="1340768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JEDNOLETÉ</a:t>
            </a:r>
          </a:p>
          <a:p>
            <a:pPr algn="ctr"/>
            <a:r>
              <a:rPr lang="cs-CZ" dirty="0" smtClean="0"/>
              <a:t>Většina pěstované zeleniny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419872" y="1340768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DVOULETÉ</a:t>
            </a:r>
          </a:p>
          <a:p>
            <a:pPr algn="ctr"/>
            <a:r>
              <a:rPr lang="cs-CZ" dirty="0" smtClean="0"/>
              <a:t>Především kořenová zelenina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228184" y="1340768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VYTRVALÉ</a:t>
            </a:r>
          </a:p>
          <a:p>
            <a:pPr algn="ctr"/>
            <a:r>
              <a:rPr lang="cs-CZ" dirty="0" smtClean="0"/>
              <a:t>Málo známé druhy</a:t>
            </a:r>
            <a:endParaRPr lang="cs-CZ" dirty="0"/>
          </a:p>
        </p:txBody>
      </p:sp>
      <p:pic>
        <p:nvPicPr>
          <p:cNvPr id="1028" name="Picture 4" descr="http://www.srecepty.cz/photo_galleries/srecepty_ingredients/88/660_medi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708920"/>
            <a:ext cx="1440160" cy="1515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0" name="Picture 6" descr="http://www.ireceptar.cz/res/data/075/009252_50_055785.jpg?seek=125317839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20272" y="5517232"/>
            <a:ext cx="1293440" cy="9700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6" name="Picture 12" descr="http://www.asistentka.cz/files/upload/mrke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1920" y="2708920"/>
            <a:ext cx="1428750" cy="1428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8" name="Picture 14" descr="http://www.receptyonline.cz/data/pics/encyklopedie-zeleniny/korenova_petrzel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509120"/>
            <a:ext cx="1368152" cy="18242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0" name="Picture 16" descr="http://www.eko-farma.cz/obchod/images/products/salat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996952"/>
            <a:ext cx="2101257" cy="1368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42" name="Picture 18" descr="http://www.zeny.cz/_images_user/2007/2009/06_%C4%8Derven/cibule1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797152"/>
            <a:ext cx="2245554" cy="13681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539552" y="4365104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Salát </a:t>
            </a: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539552" y="6021288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Cibule</a:t>
            </a: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347864" y="4149080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Mrkev</a:t>
            </a:r>
          </a:p>
        </p:txBody>
      </p:sp>
      <p:sp>
        <p:nvSpPr>
          <p:cNvPr id="19" name="Nadpis 1"/>
          <p:cNvSpPr txBox="1">
            <a:spLocks/>
          </p:cNvSpPr>
          <p:nvPr/>
        </p:nvSpPr>
        <p:spPr>
          <a:xfrm>
            <a:off x="6876256" y="4293096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>
                <a:latin typeface="+mj-lt"/>
                <a:ea typeface="+mj-ea"/>
                <a:cs typeface="+mj-cs"/>
              </a:rPr>
              <a:t>R</a:t>
            </a:r>
            <a:r>
              <a:rPr kumimoji="0" lang="cs-CZ" sz="4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ebarbora</a:t>
            </a: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3491880" y="6309320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Petržel</a:t>
            </a: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6372200" y="6165304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Křen</a:t>
            </a:r>
          </a:p>
        </p:txBody>
      </p:sp>
      <p:sp>
        <p:nvSpPr>
          <p:cNvPr id="22" name="Nadpis 1"/>
          <p:cNvSpPr txBox="1">
            <a:spLocks/>
          </p:cNvSpPr>
          <p:nvPr/>
        </p:nvSpPr>
        <p:spPr>
          <a:xfrm>
            <a:off x="5724128" y="3501008"/>
            <a:ext cx="2530624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Chřest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323528" y="2636912"/>
            <a:ext cx="2592288" cy="403244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347864" y="2708920"/>
            <a:ext cx="2592288" cy="403244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228184" y="2636912"/>
            <a:ext cx="2592288" cy="4032448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395536" y="2564904"/>
            <a:ext cx="2592288" cy="4176464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Zaoblený obdélník 21"/>
          <p:cNvSpPr/>
          <p:nvPr/>
        </p:nvSpPr>
        <p:spPr>
          <a:xfrm>
            <a:off x="3275856" y="2492896"/>
            <a:ext cx="2592288" cy="424847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6156176" y="2492896"/>
            <a:ext cx="2592288" cy="4248472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434" name="Picture 26" descr="http://media.rozhlas.cz/_obrazek/00562867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852936"/>
            <a:ext cx="926999" cy="1512168"/>
          </a:xfrm>
          <a:prstGeom prst="rect">
            <a:avLst/>
          </a:prstGeom>
          <a:noFill/>
        </p:spPr>
      </p:pic>
      <p:pic>
        <p:nvPicPr>
          <p:cNvPr id="17436" name="Picture 28" descr="http://www.eshop-rychle.cz/fotky10694/fotos/_vyr_9kedlub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5085184"/>
            <a:ext cx="1134126" cy="151216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 Podle délky potřebné pro vytvoření konzumních částí 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9552" y="1268760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vegetační dobou </a:t>
            </a:r>
          </a:p>
          <a:p>
            <a:pPr algn="ctr"/>
            <a:r>
              <a:rPr lang="cs-CZ" dirty="0" smtClean="0"/>
              <a:t>4 – 10 týdnů</a:t>
            </a:r>
          </a:p>
          <a:p>
            <a:pPr algn="ctr"/>
            <a:r>
              <a:rPr lang="cs-CZ" dirty="0" smtClean="0"/>
              <a:t>(rané odrůdy)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347864" y="1268760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vegetační dobou</a:t>
            </a:r>
          </a:p>
          <a:p>
            <a:pPr algn="ctr"/>
            <a:r>
              <a:rPr lang="cs-CZ" dirty="0" smtClean="0"/>
              <a:t>3 – 4 měsíce</a:t>
            </a:r>
          </a:p>
          <a:p>
            <a:pPr algn="ctr"/>
            <a:r>
              <a:rPr lang="cs-CZ" dirty="0" smtClean="0"/>
              <a:t>(středně rané odrůdy)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228184" y="1268760"/>
            <a:ext cx="2376264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 vegetační dobou</a:t>
            </a:r>
          </a:p>
          <a:p>
            <a:pPr algn="ctr"/>
            <a:r>
              <a:rPr lang="cs-CZ" dirty="0" smtClean="0"/>
              <a:t>6 měsíců</a:t>
            </a:r>
          </a:p>
          <a:p>
            <a:pPr algn="ctr"/>
            <a:r>
              <a:rPr lang="cs-CZ" dirty="0" smtClean="0"/>
              <a:t>(pozdní odrůdy)</a:t>
            </a:r>
            <a:endParaRPr lang="cs-CZ" dirty="0"/>
          </a:p>
        </p:txBody>
      </p:sp>
      <p:pic>
        <p:nvPicPr>
          <p:cNvPr id="17410" name="Picture 2" descr="http://www.chovatelka.cz/wysiwyg/Red%20radis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058" y="2780928"/>
            <a:ext cx="1401237" cy="1296144"/>
          </a:xfrm>
          <a:prstGeom prst="rect">
            <a:avLst/>
          </a:prstGeom>
          <a:noFill/>
        </p:spPr>
      </p:pic>
      <p:pic>
        <p:nvPicPr>
          <p:cNvPr id="17412" name="Picture 4" descr="http://www.krasnapani.cz/image/clanek/941.jpg/4/resiz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2780928"/>
            <a:ext cx="1008112" cy="1472408"/>
          </a:xfrm>
          <a:prstGeom prst="rect">
            <a:avLst/>
          </a:prstGeom>
          <a:noFill/>
        </p:spPr>
      </p:pic>
      <p:pic>
        <p:nvPicPr>
          <p:cNvPr id="17416" name="Picture 8" descr="http://img.blesk.cz/img/1/full/179161_mrkev-zelenina-karotk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16200000">
            <a:off x="1485819" y="4931007"/>
            <a:ext cx="1656186" cy="1100444"/>
          </a:xfrm>
          <a:prstGeom prst="rect">
            <a:avLst/>
          </a:prstGeom>
          <a:noFill/>
        </p:spPr>
      </p:pic>
      <p:pic>
        <p:nvPicPr>
          <p:cNvPr id="17418" name="Picture 10" descr="http://www.zeny.cz/_images_user/2007/2009/06_%C4%8Derven/cibule1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3212976"/>
            <a:ext cx="1890994" cy="1152128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7422" name="Picture 14" descr="http://www.viviente.cz/images/clanky/cesnecek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437112"/>
            <a:ext cx="1619250" cy="1171575"/>
          </a:xfrm>
          <a:prstGeom prst="rect">
            <a:avLst/>
          </a:prstGeom>
          <a:noFill/>
        </p:spPr>
      </p:pic>
      <p:pic>
        <p:nvPicPr>
          <p:cNvPr id="17424" name="Picture 16" descr="http://files.zajimavost.webnode.cz/200000279-4963d4a5e7/rajce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56176" y="5517232"/>
            <a:ext cx="1440160" cy="935461"/>
          </a:xfrm>
          <a:prstGeom prst="rect">
            <a:avLst/>
          </a:prstGeom>
          <a:noFill/>
        </p:spPr>
      </p:pic>
      <p:pic>
        <p:nvPicPr>
          <p:cNvPr id="17426" name="Picture 18" descr="http://www.receptyonline.cz/data/pics/encyklopedie-zeleniny-okurky/okurky_zavarovacky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948264" y="4149080"/>
            <a:ext cx="1726156" cy="1152128"/>
          </a:xfrm>
          <a:prstGeom prst="rect">
            <a:avLst/>
          </a:prstGeom>
          <a:noFill/>
        </p:spPr>
      </p:pic>
      <p:pic>
        <p:nvPicPr>
          <p:cNvPr id="17430" name="Picture 22" descr="http://www.bonappetit.com/images/tips_tools_ingredients/ingredients/ttar_cabbage_03_h_launch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164288" y="2924944"/>
            <a:ext cx="1418390" cy="1008112"/>
          </a:xfrm>
          <a:prstGeom prst="rect">
            <a:avLst/>
          </a:prstGeom>
          <a:noFill/>
        </p:spPr>
      </p:pic>
      <p:pic>
        <p:nvPicPr>
          <p:cNvPr id="8" name="Picture 16" descr="http://www.eko-farma.cz/obchod/images/products/salat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67544" y="4293096"/>
            <a:ext cx="1512168" cy="984590"/>
          </a:xfrm>
          <a:prstGeom prst="rect">
            <a:avLst/>
          </a:prstGeom>
          <a:noFill/>
        </p:spPr>
      </p:pic>
      <p:pic>
        <p:nvPicPr>
          <p:cNvPr id="17414" name="Picture 6" descr="http://www.euro-gastro.cz/res/dwe-gallery/802304322/kedlubny_640x480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11560" y="5373216"/>
            <a:ext cx="1224136" cy="1277359"/>
          </a:xfrm>
          <a:prstGeom prst="rect">
            <a:avLst/>
          </a:prstGeom>
          <a:noFill/>
        </p:spPr>
      </p:pic>
      <p:sp>
        <p:nvSpPr>
          <p:cNvPr id="24" name="Obdélník 23"/>
          <p:cNvSpPr/>
          <p:nvPr/>
        </p:nvSpPr>
        <p:spPr>
          <a:xfrm>
            <a:off x="4099621" y="2852936"/>
            <a:ext cx="7729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Cibule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3943074" y="5733256"/>
            <a:ext cx="137409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Jarní česnek 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67544" y="2636912"/>
            <a:ext cx="11657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Ředkvička 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736087" y="4149080"/>
            <a:ext cx="11795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Červ. řepa 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1755198" y="6237312"/>
            <a:ext cx="1285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Raná mrkev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362971" y="5301208"/>
            <a:ext cx="16215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Raná kedlubna 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08457" y="4077072"/>
            <a:ext cx="11865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Raný salát 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6300192" y="3933056"/>
            <a:ext cx="143282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Pozdní mrkev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6228184" y="5373216"/>
            <a:ext cx="7409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Rajče 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308304" y="2636912"/>
            <a:ext cx="11521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Pozdní zelí 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372200" y="4437112"/>
            <a:ext cx="848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Okurky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7092280" y="5229200"/>
            <a:ext cx="17161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dirty="0" smtClean="0"/>
              <a:t>Pozdní kedlubna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2699792" y="5805264"/>
            <a:ext cx="6192688" cy="8640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2699792" y="4869160"/>
            <a:ext cx="6192688" cy="8640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2699792" y="3933056"/>
            <a:ext cx="6192688" cy="8640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699792" y="2996952"/>
            <a:ext cx="6192688" cy="8640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2699792" y="2060848"/>
            <a:ext cx="6192688" cy="8640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2699792" y="1124744"/>
            <a:ext cx="6192688" cy="86409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8482" name="Picture 50" descr="http://www.moda.cz/e/sites/www.moda.cz/Autori/IrenaVoriskova/20090910_Cuketa_Ma_Minimum_Kalorii_Je_To_Zelenina_Krasne_Postavy/images/Cuketa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40352" y="5877272"/>
            <a:ext cx="1008112" cy="766166"/>
          </a:xfrm>
          <a:prstGeom prst="rect">
            <a:avLst/>
          </a:prstGeom>
          <a:noFill/>
        </p:spPr>
      </p:pic>
      <p:pic>
        <p:nvPicPr>
          <p:cNvPr id="18478" name="Picture 46" descr="http://www.digitalphoto.pl/foto_galeria/1633_2005-02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5853396"/>
            <a:ext cx="1152128" cy="770106"/>
          </a:xfrm>
          <a:prstGeom prst="rect">
            <a:avLst/>
          </a:prstGeom>
          <a:noFill/>
        </p:spPr>
      </p:pic>
      <p:pic>
        <p:nvPicPr>
          <p:cNvPr id="18476" name="Picture 44" descr="http://files.zajimavost.webnode.cz/200000279-4963d4a5e7/raj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5852036"/>
            <a:ext cx="1152128" cy="748369"/>
          </a:xfrm>
          <a:prstGeom prst="rect">
            <a:avLst/>
          </a:prstGeom>
          <a:noFill/>
        </p:spPr>
      </p:pic>
      <p:pic>
        <p:nvPicPr>
          <p:cNvPr id="18474" name="Picture 42" descr="http://www.chovatelka.cz/wysiwyg/hr%C3%A1ch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139952" y="4941168"/>
            <a:ext cx="1080120" cy="717200"/>
          </a:xfrm>
          <a:prstGeom prst="rect">
            <a:avLst/>
          </a:prstGeom>
          <a:noFill/>
        </p:spPr>
      </p:pic>
      <p:pic>
        <p:nvPicPr>
          <p:cNvPr id="18472" name="Picture 40" descr="http://www.tvojelekarna.cz/39-95-large/fazol-obecny-plod-bez-seme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987824" y="4941168"/>
            <a:ext cx="648072" cy="648072"/>
          </a:xfrm>
          <a:prstGeom prst="rect">
            <a:avLst/>
          </a:prstGeom>
          <a:noFill/>
        </p:spPr>
      </p:pic>
      <p:pic>
        <p:nvPicPr>
          <p:cNvPr id="18464" name="Picture 32" descr="http://www.simply-thai.com/thai-veg-big-images/chinese-cabbage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4005064"/>
            <a:ext cx="502381" cy="720080"/>
          </a:xfrm>
          <a:prstGeom prst="rect">
            <a:avLst/>
          </a:prstGeom>
          <a:noFill/>
        </p:spPr>
      </p:pic>
      <p:pic>
        <p:nvPicPr>
          <p:cNvPr id="18460" name="Picture 28" descr="http://www.bonappetit.com/images/tips_tools_ingredients/ingredients/ttar_cabbage_03_h_launch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24328" y="3068961"/>
            <a:ext cx="936104" cy="665330"/>
          </a:xfrm>
          <a:prstGeom prst="rect">
            <a:avLst/>
          </a:prstGeom>
          <a:noFill/>
        </p:spPr>
      </p:pic>
      <p:pic>
        <p:nvPicPr>
          <p:cNvPr id="18458" name="Picture 26" descr="http://nd04.jxs.cz/244/170/ee63f343b0_74664220_o2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300192" y="3092256"/>
            <a:ext cx="864096" cy="669251"/>
          </a:xfrm>
          <a:prstGeom prst="rect">
            <a:avLst/>
          </a:prstGeom>
          <a:noFill/>
        </p:spPr>
      </p:pic>
      <p:pic>
        <p:nvPicPr>
          <p:cNvPr id="18456" name="Picture 24" descr="http://levaprava.cz/obrazky/kedluben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220072" y="3068960"/>
            <a:ext cx="720080" cy="720080"/>
          </a:xfrm>
          <a:prstGeom prst="rect">
            <a:avLst/>
          </a:prstGeom>
          <a:noFill/>
        </p:spPr>
      </p:pic>
      <p:pic>
        <p:nvPicPr>
          <p:cNvPr id="18454" name="Picture 22" descr="http://files.chalupaudedka.webnode.cz/200002014-eb82bec7cc/kapusta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83968" y="3068960"/>
            <a:ext cx="720080" cy="720081"/>
          </a:xfrm>
          <a:prstGeom prst="rect">
            <a:avLst/>
          </a:prstGeom>
          <a:noFill/>
        </p:spPr>
      </p:pic>
      <p:pic>
        <p:nvPicPr>
          <p:cNvPr id="18452" name="Picture 20" descr="http://www.svet-bydleni.cz/Files/ResizedImages/FckGallery/brokolice1_-1x300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987824" y="3068960"/>
            <a:ext cx="936104" cy="752898"/>
          </a:xfrm>
          <a:prstGeom prst="rect">
            <a:avLst/>
          </a:prstGeom>
          <a:noFill/>
        </p:spPr>
      </p:pic>
      <p:pic>
        <p:nvPicPr>
          <p:cNvPr id="18450" name="Picture 18" descr="http://oko.yin.cz/17/cibule/cervena-cibule.gi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716017" y="1214622"/>
            <a:ext cx="576064" cy="702209"/>
          </a:xfrm>
          <a:prstGeom prst="rect">
            <a:avLst/>
          </a:prstGeom>
          <a:noFill/>
        </p:spPr>
      </p:pic>
      <p:pic>
        <p:nvPicPr>
          <p:cNvPr id="18448" name="Picture 16" descr="http://www.bioapetit.cz/images/sklady/6982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596336" y="2132856"/>
            <a:ext cx="808089" cy="720080"/>
          </a:xfrm>
          <a:prstGeom prst="rect">
            <a:avLst/>
          </a:prstGeom>
          <a:noFill/>
        </p:spPr>
      </p:pic>
      <p:pic>
        <p:nvPicPr>
          <p:cNvPr id="18446" name="Picture 14" descr="http://www.chovatelka.cz/wysiwyg/Red%20radish.jp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588224" y="2132856"/>
            <a:ext cx="720080" cy="666074"/>
          </a:xfrm>
          <a:prstGeom prst="rect">
            <a:avLst/>
          </a:prstGeom>
          <a:noFill/>
        </p:spPr>
      </p:pic>
      <p:pic>
        <p:nvPicPr>
          <p:cNvPr id="18444" name="Picture 12" descr="http://www.provet-trade.cz/assets/img/alergeny/celer.jp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4211960" y="2132856"/>
            <a:ext cx="792088" cy="792088"/>
          </a:xfrm>
          <a:prstGeom prst="rect">
            <a:avLst/>
          </a:prstGeom>
          <a:noFill/>
        </p:spPr>
      </p:pic>
      <p:pic>
        <p:nvPicPr>
          <p:cNvPr id="18442" name="Picture 10" descr="http://t3.gstatic.com/images?q=tbn:ANd9GcRfBjgpVZnjw-e-CB9Vgko0EnoPoJAOwAfUlAtMNfvZlfevBBVUoA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 rot="5400000">
            <a:off x="5409544" y="2015392"/>
            <a:ext cx="701175" cy="936104"/>
          </a:xfrm>
          <a:prstGeom prst="rect">
            <a:avLst/>
          </a:prstGeom>
          <a:noFill/>
        </p:spPr>
      </p:pic>
      <p:pic>
        <p:nvPicPr>
          <p:cNvPr id="18440" name="Picture 8" descr="http://vegetables.cz/images/mrkev.jp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987824" y="2132856"/>
            <a:ext cx="1008112" cy="672075"/>
          </a:xfrm>
          <a:prstGeom prst="rect">
            <a:avLst/>
          </a:prstGeom>
          <a:noFill/>
        </p:spPr>
      </p:pic>
      <p:pic>
        <p:nvPicPr>
          <p:cNvPr id="18438" name="Picture 6" descr="http://www.nazeleno.cz/Files/FckGallery/Nov%C3%A1%20komprimovan%C3%A1%20slo%C5%BEka%20(metoda%20ZIP).zip/02%C4%8Desnek.jp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5940152" y="1275601"/>
            <a:ext cx="1008112" cy="703998"/>
          </a:xfrm>
          <a:prstGeom prst="rect">
            <a:avLst/>
          </a:prstGeom>
          <a:noFill/>
        </p:spPr>
      </p:pic>
      <p:pic>
        <p:nvPicPr>
          <p:cNvPr id="18436" name="Picture 4" descr="http://rodina.cz/romano/album/recipe/cibule-cibulove-receptyxxx.jp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3131840" y="1220754"/>
            <a:ext cx="936104" cy="62406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3610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C) Podle toho, co se spotřebovává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79512" y="1124744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CIBULOVÁ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79512" y="2060848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KOŘENOVÁ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179512" y="2996952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KOŠŤÁLOVÁ</a:t>
            </a: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79512" y="3933056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LISTOVÁ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512" y="4869160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LUSKOVÁ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79512" y="5805264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PLODOVÁ</a:t>
            </a:r>
            <a:endParaRPr lang="cs-CZ" dirty="0"/>
          </a:p>
        </p:txBody>
      </p:sp>
      <p:pic>
        <p:nvPicPr>
          <p:cNvPr id="18466" name="Picture 34" descr="http://www.eko-farma.cz/obchod/images/products/salat.jpg"/>
          <p:cNvPicPr>
            <a:picLocks noChangeAspect="1" noChangeArrowheads="1"/>
          </p:cNvPicPr>
          <p:nvPr/>
        </p:nvPicPr>
        <p:blipFill>
          <a:blip r:embed="rId22" cstate="print"/>
          <a:srcRect/>
          <a:stretch>
            <a:fillRect/>
          </a:stretch>
        </p:blipFill>
        <p:spPr bwMode="auto">
          <a:xfrm>
            <a:off x="3707905" y="4005064"/>
            <a:ext cx="1008112" cy="656393"/>
          </a:xfrm>
          <a:prstGeom prst="rect">
            <a:avLst/>
          </a:prstGeom>
          <a:noFill/>
        </p:spPr>
      </p:pic>
      <p:pic>
        <p:nvPicPr>
          <p:cNvPr id="18468" name="Picture 36" descr="http://whatscookingamerica.net/SpinachHead.jpg"/>
          <p:cNvPicPr>
            <a:picLocks noChangeAspect="1" noChangeArrowheads="1"/>
          </p:cNvPicPr>
          <p:nvPr/>
        </p:nvPicPr>
        <p:blipFill>
          <a:blip r:embed="rId23" cstate="print"/>
          <a:srcRect/>
          <a:stretch>
            <a:fillRect/>
          </a:stretch>
        </p:blipFill>
        <p:spPr bwMode="auto">
          <a:xfrm>
            <a:off x="5148064" y="4005064"/>
            <a:ext cx="792088" cy="753616"/>
          </a:xfrm>
          <a:prstGeom prst="rect">
            <a:avLst/>
          </a:prstGeom>
          <a:noFill/>
        </p:spPr>
      </p:pic>
      <p:pic>
        <p:nvPicPr>
          <p:cNvPr id="43" name="Picture 18" descr="http://www.receptyonline.cz/data/pics/encyklopedie-zeleniny-okurky/okurky_zavarovacky.jpg"/>
          <p:cNvPicPr>
            <a:picLocks noChangeAspect="1" noChangeArrowheads="1"/>
          </p:cNvPicPr>
          <p:nvPr/>
        </p:nvPicPr>
        <p:blipFill>
          <a:blip r:embed="rId24" cstate="print"/>
          <a:srcRect/>
          <a:stretch>
            <a:fillRect/>
          </a:stretch>
        </p:blipFill>
        <p:spPr bwMode="auto">
          <a:xfrm>
            <a:off x="5292080" y="5877272"/>
            <a:ext cx="1080120" cy="720929"/>
          </a:xfrm>
          <a:prstGeom prst="rect">
            <a:avLst/>
          </a:prstGeom>
          <a:noFill/>
        </p:spPr>
      </p:pic>
      <p:pic>
        <p:nvPicPr>
          <p:cNvPr id="1026" name="Picture 2" descr="http://www.rostliny-semena.cz/galerie/novinky/max_1353630742.jpeg"/>
          <p:cNvPicPr>
            <a:picLocks noChangeAspect="1" noChangeArrowheads="1"/>
          </p:cNvPicPr>
          <p:nvPr/>
        </p:nvPicPr>
        <p:blipFill>
          <a:blip r:embed="rId2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760" y="5855395"/>
            <a:ext cx="1067956" cy="77159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6156176" y="2708920"/>
            <a:ext cx="2736304" cy="381642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3203848" y="2708920"/>
            <a:ext cx="2736304" cy="381642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2708920"/>
            <a:ext cx="2736304" cy="381642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2530" name="Picture 2" descr="http://www.jidlo-piti.cz/img/kvetak_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924944"/>
            <a:ext cx="1656183" cy="1104122"/>
          </a:xfrm>
          <a:prstGeom prst="rect">
            <a:avLst/>
          </a:prstGeom>
          <a:noFill/>
        </p:spPr>
      </p:pic>
      <p:pic>
        <p:nvPicPr>
          <p:cNvPr id="22532" name="Picture 4" descr="http://www.srecepty.cz/photo_galleries/srecepty_ingredients/2314/13109_mediu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7" y="4149080"/>
            <a:ext cx="1080120" cy="102132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D) Podle nároků na hnojení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51520" y="1484784"/>
            <a:ext cx="273630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VELMI NÁROČNÁ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03848" y="1484784"/>
            <a:ext cx="273630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STŘEDNĚ NÁROČNÁ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084168" y="1484784"/>
            <a:ext cx="273630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MÁLO NÁROČNÁ</a:t>
            </a:r>
            <a:endParaRPr lang="cs-CZ" dirty="0"/>
          </a:p>
        </p:txBody>
      </p:sp>
      <p:pic>
        <p:nvPicPr>
          <p:cNvPr id="12" name="Picture 46" descr="http://www.digitalphoto.pl/foto_galeria/1633_2005-02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4509120"/>
            <a:ext cx="1440160" cy="962633"/>
          </a:xfrm>
          <a:prstGeom prst="rect">
            <a:avLst/>
          </a:prstGeom>
          <a:noFill/>
        </p:spPr>
      </p:pic>
      <p:pic>
        <p:nvPicPr>
          <p:cNvPr id="11" name="Picture 44" descr="http://files.zajimavost.webnode.cz/200000279-4963d4a5e7/rajce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5301208"/>
            <a:ext cx="1441149" cy="936104"/>
          </a:xfrm>
          <a:prstGeom prst="rect">
            <a:avLst/>
          </a:prstGeom>
          <a:noFill/>
        </p:spPr>
      </p:pic>
      <p:pic>
        <p:nvPicPr>
          <p:cNvPr id="13" name="Picture 12" descr="http://www.provet-trade.cz/assets/img/alergeny/celer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35696" y="3068960"/>
            <a:ext cx="1008112" cy="1008112"/>
          </a:xfrm>
          <a:prstGeom prst="rect">
            <a:avLst/>
          </a:prstGeom>
          <a:noFill/>
        </p:spPr>
      </p:pic>
      <p:pic>
        <p:nvPicPr>
          <p:cNvPr id="15" name="Picture 24" descr="http://levaprava.cz/obrazky/kedluben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4005064"/>
            <a:ext cx="1080120" cy="1080120"/>
          </a:xfrm>
          <a:prstGeom prst="rect">
            <a:avLst/>
          </a:prstGeom>
          <a:noFill/>
        </p:spPr>
      </p:pic>
      <p:pic>
        <p:nvPicPr>
          <p:cNvPr id="16" name="Picture 10" descr="http://t3.gstatic.com/images?q=tbn:ANd9GcRfBjgpVZnjw-e-CB9Vgko0EnoPoJAOwAfUlAtMNfvZlfevBBVUoA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16016" y="2780928"/>
            <a:ext cx="936105" cy="1249748"/>
          </a:xfrm>
          <a:prstGeom prst="rect">
            <a:avLst/>
          </a:prstGeom>
          <a:noFill/>
        </p:spPr>
      </p:pic>
      <p:pic>
        <p:nvPicPr>
          <p:cNvPr id="17" name="Picture 12" descr="http://www.asistentka.cz/files/upload/mrkev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2852936"/>
            <a:ext cx="1224136" cy="1224136"/>
          </a:xfrm>
          <a:prstGeom prst="rect">
            <a:avLst/>
          </a:prstGeom>
          <a:noFill/>
        </p:spPr>
      </p:pic>
      <p:pic>
        <p:nvPicPr>
          <p:cNvPr id="18" name="Picture 14" descr="http://www.chovatelka.cz/wysiwyg/Red%20radish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716016" y="4005064"/>
            <a:ext cx="1080120" cy="999111"/>
          </a:xfrm>
          <a:prstGeom prst="rect">
            <a:avLst/>
          </a:prstGeom>
          <a:noFill/>
        </p:spPr>
      </p:pic>
      <p:pic>
        <p:nvPicPr>
          <p:cNvPr id="19" name="Picture 16" descr="http://www.bioapetit.cz/images/sklady/6982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11960" y="5157192"/>
            <a:ext cx="962025" cy="857251"/>
          </a:xfrm>
          <a:prstGeom prst="rect">
            <a:avLst/>
          </a:prstGeom>
          <a:noFill/>
        </p:spPr>
      </p:pic>
      <p:pic>
        <p:nvPicPr>
          <p:cNvPr id="21" name="Picture 14" descr="http://www.viviente.cz/images/clanky/cesnecek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300192" y="3140968"/>
            <a:ext cx="1080120" cy="781498"/>
          </a:xfrm>
          <a:prstGeom prst="rect">
            <a:avLst/>
          </a:prstGeom>
          <a:noFill/>
        </p:spPr>
      </p:pic>
      <p:pic>
        <p:nvPicPr>
          <p:cNvPr id="22" name="Picture 18" descr="http://www.zeny.cz/_images_user/2007/2009/06_%C4%8Derven/cibule1.jp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452320" y="3068960"/>
            <a:ext cx="1418245" cy="864096"/>
          </a:xfrm>
          <a:prstGeom prst="rect">
            <a:avLst/>
          </a:prstGeom>
          <a:noFill/>
        </p:spPr>
      </p:pic>
      <p:pic>
        <p:nvPicPr>
          <p:cNvPr id="23" name="Picture 42" descr="http://www.chovatelka.cz/wysiwyg/hr%C3%A1ch.jp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876256" y="5157192"/>
            <a:ext cx="1368152" cy="908453"/>
          </a:xfrm>
          <a:prstGeom prst="rect">
            <a:avLst/>
          </a:prstGeom>
          <a:noFill/>
        </p:spPr>
      </p:pic>
      <p:pic>
        <p:nvPicPr>
          <p:cNvPr id="24" name="Picture 40" descr="http://www.tvojelekarna.cz/39-95-large/fazol-obecny-plod-bez-semen.jp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164288" y="4149080"/>
            <a:ext cx="936104" cy="936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924944"/>
            <a:ext cx="8229600" cy="1143000"/>
          </a:xfr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ZÁVĚREČNÝ ÚKOL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/>
        </p:nvGraphicFramePr>
        <p:xfrm>
          <a:off x="3059832" y="2132856"/>
          <a:ext cx="3263900" cy="4060825"/>
        </p:xfrm>
        <a:graphic>
          <a:graphicData uri="http://schemas.openxmlformats.org/presentationml/2006/ole">
            <p:oleObj spid="_x0000_s1026" name="Šablona s podporou maker" r:id="rId4" imgW="7073961" imgH="8940800" progId="Word.DocumentMacroEnabled.12">
              <p:embed/>
            </p:oleObj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Na závěr žáci obdrží PL, kde samostatně doplní zadané úkoly.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</p:spPr>
        <p:txBody>
          <a:bodyPr>
            <a:normAutofit fontScale="62500" lnSpcReduction="20000"/>
          </a:bodyPr>
          <a:lstStyle/>
          <a:p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nd03.jxs.cz/350/615/569227d4ac_66202332_o2.jpg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www.asistentka.cz/files/upload/mrkev.jpg</a:t>
            </a:r>
            <a:endParaRPr lang="cs-CZ" sz="2000" dirty="0" smtClean="0"/>
          </a:p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www.srecepty.cz/photo_galleries/srecepty_ingredients/88/660_medium.jpg</a:t>
            </a:r>
            <a:endParaRPr lang="cs-CZ" sz="2000" dirty="0" smtClean="0"/>
          </a:p>
          <a:p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files.bubu-relax.webnode.cz/200000305-b5981b6918/cibule1.jpg</a:t>
            </a:r>
            <a:endParaRPr lang="cs-CZ" sz="2000" dirty="0" smtClean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www.receptyonline.cz/data/pics/encyklopedie-zeleniny/korenova_petrzel.jpg</a:t>
            </a:r>
            <a:endParaRPr lang="cs-CZ" sz="2000" dirty="0" smtClean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www.foodsubs.com/Photos/rhubarb3.jpg</a:t>
            </a:r>
            <a:endParaRPr lang="cs-CZ" sz="2000" dirty="0" smtClean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www.ireceptar.cz/res/data/075/009252_50_055785.jpg?seek=1253178395</a:t>
            </a:r>
            <a:endParaRPr lang="cs-CZ" sz="2000" dirty="0" smtClean="0"/>
          </a:p>
          <a:p>
            <a:r>
              <a:rPr lang="cs-CZ" sz="2000" dirty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blogs.kcrw.com/goodfood/wp-content/uploads/2013/01/bunch-of-radishes.jpg</a:t>
            </a:r>
            <a:endParaRPr lang="cs-CZ" sz="2000" dirty="0" smtClean="0"/>
          </a:p>
          <a:p>
            <a:r>
              <a:rPr lang="cs-CZ" sz="2000" dirty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www.receptyonline.cz/data/pics/encyklopedie-zeleniny-cervena-repa/cervenarepa2_500.jpg</a:t>
            </a:r>
            <a:endParaRPr lang="cs-CZ" sz="2000" dirty="0" smtClean="0"/>
          </a:p>
          <a:p>
            <a:r>
              <a:rPr lang="cs-CZ" sz="2000" dirty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levaprava.cz/obrazky/kedluben.jpg</a:t>
            </a:r>
            <a:endParaRPr lang="cs-CZ" sz="2000" dirty="0" smtClean="0"/>
          </a:p>
          <a:p>
            <a:r>
              <a:rPr lang="cs-CZ" sz="2000" dirty="0">
                <a:hlinkClick r:id="rId12"/>
              </a:rPr>
              <a:t>http://</a:t>
            </a:r>
            <a:r>
              <a:rPr lang="cs-CZ" sz="2000" dirty="0" smtClean="0">
                <a:hlinkClick r:id="rId12"/>
              </a:rPr>
              <a:t>skramlikova.files.wordpress.com/2011/01/mrkev.jpg</a:t>
            </a:r>
            <a:endParaRPr lang="cs-CZ" sz="2000" dirty="0" smtClean="0"/>
          </a:p>
          <a:p>
            <a:r>
              <a:rPr lang="cs-CZ" sz="2000" dirty="0">
                <a:hlinkClick r:id="rId13"/>
              </a:rPr>
              <a:t>http://</a:t>
            </a:r>
            <a:r>
              <a:rPr lang="cs-CZ" sz="2000" dirty="0" smtClean="0">
                <a:hlinkClick r:id="rId13"/>
              </a:rPr>
              <a:t>www.mrkev.estranky.cz/img/picture/6/mrkev.jpg</a:t>
            </a:r>
            <a:endParaRPr lang="cs-CZ" sz="2000" dirty="0" smtClean="0"/>
          </a:p>
          <a:p>
            <a:r>
              <a:rPr lang="cs-CZ" sz="2000" dirty="0">
                <a:hlinkClick r:id="rId14"/>
              </a:rPr>
              <a:t>http://</a:t>
            </a:r>
            <a:r>
              <a:rPr lang="cs-CZ" sz="2000" dirty="0" smtClean="0">
                <a:hlinkClick r:id="rId14"/>
              </a:rPr>
              <a:t>www.viviente.cz/images/clanky/cesnecek.jpg</a:t>
            </a:r>
            <a:endParaRPr lang="cs-CZ" sz="20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88296" cy="4525963"/>
          </a:xfrm>
        </p:spPr>
        <p:txBody>
          <a:bodyPr>
            <a:normAutofit fontScale="62500" lnSpcReduction="20000"/>
          </a:bodyPr>
          <a:lstStyle/>
          <a:p>
            <a:r>
              <a:rPr lang="cs-CZ" sz="2100" dirty="0">
                <a:hlinkClick r:id="rId15"/>
              </a:rPr>
              <a:t>http://</a:t>
            </a:r>
            <a:r>
              <a:rPr lang="cs-CZ" sz="2100" dirty="0" smtClean="0">
                <a:hlinkClick r:id="rId15"/>
              </a:rPr>
              <a:t>gosouthonline.co.za/wp-content/uploads/2012/12/garlic.jpg</a:t>
            </a:r>
            <a:endParaRPr lang="cs-CZ" sz="2100" dirty="0" smtClean="0"/>
          </a:p>
          <a:p>
            <a:r>
              <a:rPr lang="cs-CZ" sz="2100" dirty="0">
                <a:hlinkClick r:id="rId14"/>
              </a:rPr>
              <a:t>http://</a:t>
            </a:r>
            <a:r>
              <a:rPr lang="cs-CZ" sz="2100" dirty="0" smtClean="0">
                <a:hlinkClick r:id="rId14"/>
              </a:rPr>
              <a:t>www.viviente.cz/images/clanky/cesnecek.jpg</a:t>
            </a:r>
            <a:endParaRPr lang="cs-CZ" sz="2100" dirty="0" smtClean="0"/>
          </a:p>
          <a:p>
            <a:r>
              <a:rPr lang="cs-CZ" sz="2100" dirty="0">
                <a:hlinkClick r:id="rId16"/>
              </a:rPr>
              <a:t>http://</a:t>
            </a:r>
            <a:r>
              <a:rPr lang="cs-CZ" sz="2100" dirty="0" smtClean="0">
                <a:hlinkClick r:id="rId16"/>
              </a:rPr>
              <a:t>www.krouharna.cz/plechaty/images/stories/krouharna/krouharna-zeli-foto1.jpg</a:t>
            </a:r>
            <a:endParaRPr lang="cs-CZ" sz="2100" dirty="0" smtClean="0"/>
          </a:p>
          <a:p>
            <a:r>
              <a:rPr lang="cs-CZ" sz="2100" dirty="0">
                <a:hlinkClick r:id="rId17"/>
              </a:rPr>
              <a:t>http://</a:t>
            </a:r>
            <a:r>
              <a:rPr lang="cs-CZ" sz="2100" dirty="0" smtClean="0">
                <a:hlinkClick r:id="rId17"/>
              </a:rPr>
              <a:t>www.srecepty.cz/photo_galleries/srecepty_ingredients/2314/13109_medium.jpg</a:t>
            </a:r>
            <a:endParaRPr lang="cs-CZ" sz="2100" dirty="0" smtClean="0"/>
          </a:p>
          <a:p>
            <a:r>
              <a:rPr lang="cs-CZ" sz="2100" dirty="0">
                <a:hlinkClick r:id="rId18"/>
              </a:rPr>
              <a:t>http://</a:t>
            </a:r>
            <a:r>
              <a:rPr lang="cs-CZ" sz="2100" dirty="0" smtClean="0">
                <a:hlinkClick r:id="rId18"/>
              </a:rPr>
              <a:t>www.receptyonline.cz/data/pics/encyklopedie-zeleniny-okurky/okurky_zavarovacky.jpg</a:t>
            </a:r>
            <a:endParaRPr lang="cs-CZ" sz="2100" dirty="0" smtClean="0"/>
          </a:p>
          <a:p>
            <a:r>
              <a:rPr lang="cs-CZ" sz="2100" dirty="0">
                <a:hlinkClick r:id="rId19"/>
              </a:rPr>
              <a:t>http://</a:t>
            </a:r>
            <a:r>
              <a:rPr lang="cs-CZ" sz="2100" dirty="0" smtClean="0">
                <a:hlinkClick r:id="rId19"/>
              </a:rPr>
              <a:t>www.receptyonline.cz/data/pics/encyklopedie-zeleniny/kedluben.jpg</a:t>
            </a:r>
            <a:endParaRPr lang="cs-CZ" sz="2100" dirty="0" smtClean="0"/>
          </a:p>
          <a:p>
            <a:r>
              <a:rPr lang="cs-CZ" sz="2100" dirty="0">
                <a:hlinkClick r:id="rId20"/>
              </a:rPr>
              <a:t>http://</a:t>
            </a:r>
            <a:r>
              <a:rPr lang="cs-CZ" sz="2100" dirty="0" smtClean="0">
                <a:hlinkClick r:id="rId20"/>
              </a:rPr>
              <a:t>www.zivotnistyl.cz/admin/articlefiles/511-271.jpg</a:t>
            </a:r>
            <a:endParaRPr lang="cs-CZ" sz="2100" dirty="0" smtClean="0"/>
          </a:p>
          <a:p>
            <a:r>
              <a:rPr lang="cs-CZ" sz="2100" dirty="0">
                <a:hlinkClick r:id="rId21"/>
              </a:rPr>
              <a:t>http://</a:t>
            </a:r>
            <a:r>
              <a:rPr lang="cs-CZ" sz="2100" dirty="0" smtClean="0">
                <a:hlinkClick r:id="rId21"/>
              </a:rPr>
              <a:t>recepty.mraveniste.cz/pcs/pcs_ingredience/cibule-cibulove-recepty.jpg</a:t>
            </a:r>
            <a:endParaRPr lang="cs-CZ" sz="2100" dirty="0"/>
          </a:p>
          <a:p>
            <a:r>
              <a:rPr lang="cs-CZ" sz="1900" dirty="0">
                <a:hlinkClick r:id="rId22"/>
              </a:rPr>
              <a:t>http://</a:t>
            </a:r>
            <a:r>
              <a:rPr lang="cs-CZ" sz="1900" dirty="0" smtClean="0">
                <a:hlinkClick r:id="rId22"/>
              </a:rPr>
              <a:t>oko.yin.cz/17/cibule/cervena-cibule.gif</a:t>
            </a:r>
            <a:endParaRPr lang="cs-CZ" sz="1900" dirty="0" smtClean="0"/>
          </a:p>
          <a:p>
            <a:r>
              <a:rPr lang="cs-CZ" sz="1900" dirty="0">
                <a:hlinkClick r:id="rId23"/>
              </a:rPr>
              <a:t>http://</a:t>
            </a:r>
            <a:r>
              <a:rPr lang="cs-CZ" sz="1900" dirty="0" smtClean="0">
                <a:hlinkClick r:id="rId23"/>
              </a:rPr>
              <a:t>www.provet-trade.cz/assets/img/alergeny/celer.jpg</a:t>
            </a:r>
            <a:endParaRPr lang="cs-CZ" sz="1900" dirty="0" smtClean="0"/>
          </a:p>
          <a:p>
            <a:r>
              <a:rPr lang="cs-CZ" sz="1900" dirty="0">
                <a:hlinkClick r:id="rId24"/>
              </a:rPr>
              <a:t>http://</a:t>
            </a:r>
            <a:r>
              <a:rPr lang="cs-CZ" sz="1900" dirty="0" smtClean="0">
                <a:hlinkClick r:id="rId24"/>
              </a:rPr>
              <a:t>www.receptyonline.cz/data/pics/encyklopedie-zeleniny/cernykoren.jpg</a:t>
            </a:r>
            <a:endParaRPr lang="cs-CZ" sz="1900" dirty="0" smtClean="0"/>
          </a:p>
          <a:p>
            <a:r>
              <a:rPr lang="cs-CZ" sz="1900" dirty="0">
                <a:hlinkClick r:id="rId25"/>
              </a:rPr>
              <a:t>http://www.svet-bydleni.cz/Files/ResizedImages/FckGallery/brokolice1_-</a:t>
            </a:r>
            <a:r>
              <a:rPr lang="cs-CZ" sz="1900" dirty="0" smtClean="0">
                <a:hlinkClick r:id="rId25"/>
              </a:rPr>
              <a:t>1x300.jpg</a:t>
            </a:r>
            <a:endParaRPr lang="cs-CZ" sz="1900" dirty="0" smtClean="0"/>
          </a:p>
          <a:p>
            <a:r>
              <a:rPr lang="cs-CZ" sz="1900" dirty="0" smtClean="0"/>
              <a:t>Dytrtová, R., Praktické činnosti, Pěstitelství pro 6.- 9. r. ZŠ, Fortuna, 1997</a:t>
            </a:r>
          </a:p>
          <a:p>
            <a:endParaRPr lang="cs-CZ" sz="1600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600200"/>
            <a:ext cx="4172272" cy="4525963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img.ella.centrum.cz/photos/2010/02/02/21-202833-zeli.jpg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http://www.nakupnam.cz/fotky9907/fotos/_</a:t>
            </a:r>
            <a:r>
              <a:rPr lang="cs-CZ" sz="1400" dirty="0" smtClean="0">
                <a:hlinkClick r:id="rId3"/>
              </a:rPr>
              <a:t>vyr_2799kvetak.jpg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www.vitamix.cz/images/ovoce/max/k476/3122-vitamix1.jpg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www.digitalphoto.pl/foto_galeria/1633_2005-0218.jpg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whatscookingamerica.net/SpinachHead.jpg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www.receptyonline.cz/data/pics/encyklopedie-zeleniny/cinskepekingske.jpg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skolavarenia.wbl.sk/hrasok_zeleny.jpg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http://www.bylinkyukarin.cz/produkty/95-fazol-lusk-/</a:t>
            </a:r>
            <a:r>
              <a:rPr lang="cs-CZ" sz="1400" dirty="0" smtClean="0">
                <a:hlinkClick r:id="rId9"/>
              </a:rPr>
              <a:t>1-fazol-lusk.jpg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www.moda.cz/e/sites/www.moda.cz/Autori/IrenaVoriskova/20090910_Cuketa_Ma_Minimum_Kalorii_Je_To_Zelenina_Krasne_Postavy/images/Cuketa_2.jpg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www.receptyonline.cz/data/pics/encyklopedie-zeleniny/kedluben.jpg</a:t>
            </a:r>
            <a:endParaRPr lang="cs-CZ" sz="1400" dirty="0" smtClean="0"/>
          </a:p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www.rostliny-semena.cz/galerie/novinky/max_1353630742.jpeg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42244646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468</Words>
  <Application>Microsoft Office PowerPoint</Application>
  <PresentationFormat>Předvádění na obrazovce (4:3)</PresentationFormat>
  <Paragraphs>142</Paragraphs>
  <Slides>13</Slides>
  <Notes>3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sady Office</vt:lpstr>
      <vt:lpstr>Dokument aplikace Microsoft Office Word s podporou maker</vt:lpstr>
      <vt:lpstr>Snímek 1</vt:lpstr>
      <vt:lpstr>Snímek 2</vt:lpstr>
      <vt:lpstr>ZELENINA</vt:lpstr>
      <vt:lpstr>Význam zeleniny</vt:lpstr>
      <vt:lpstr>Rozdělení zeleniny</vt:lpstr>
      <vt:lpstr>A) Podle délky vegetace na rostliny</vt:lpstr>
      <vt:lpstr>B) Podle délky potřebné pro vytvoření konzumních částí </vt:lpstr>
      <vt:lpstr>C) Podle toho, co se spotřebovává</vt:lpstr>
      <vt:lpstr>D) Podle nároků na hnojení</vt:lpstr>
      <vt:lpstr>ZÁVĚREČNÝ ÚKOL</vt:lpstr>
      <vt:lpstr>Na závěr žáci obdrží PL, kde samostatně doplní zadané úkoly.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</dc:title>
  <dc:creator>Hříbková Jitka</dc:creator>
  <cp:lastModifiedBy>Hříbková Jitka</cp:lastModifiedBy>
  <cp:revision>26</cp:revision>
  <dcterms:created xsi:type="dcterms:W3CDTF">2011-04-03T07:44:33Z</dcterms:created>
  <dcterms:modified xsi:type="dcterms:W3CDTF">2013-02-12T09:28:45Z</dcterms:modified>
</cp:coreProperties>
</file>