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Default Extension="docx" ContentType="application/vnd.openxmlformats-officedocument.wordprocessingml.document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vml" ContentType="application/vnd.openxmlformats-officedocument.vmlDrawi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347" r:id="rId2"/>
    <p:sldId id="348" r:id="rId3"/>
    <p:sldId id="282" r:id="rId4"/>
    <p:sldId id="285" r:id="rId5"/>
    <p:sldId id="256" r:id="rId6"/>
    <p:sldId id="284" r:id="rId7"/>
    <p:sldId id="328" r:id="rId8"/>
    <p:sldId id="287" r:id="rId9"/>
    <p:sldId id="286" r:id="rId10"/>
    <p:sldId id="288" r:id="rId11"/>
    <p:sldId id="289" r:id="rId12"/>
    <p:sldId id="290" r:id="rId13"/>
    <p:sldId id="330" r:id="rId14"/>
    <p:sldId id="291" r:id="rId15"/>
    <p:sldId id="323" r:id="rId16"/>
    <p:sldId id="321" r:id="rId17"/>
    <p:sldId id="322" r:id="rId18"/>
    <p:sldId id="293" r:id="rId19"/>
    <p:sldId id="292" r:id="rId20"/>
    <p:sldId id="294" r:id="rId21"/>
    <p:sldId id="325" r:id="rId22"/>
    <p:sldId id="326" r:id="rId23"/>
    <p:sldId id="335" r:id="rId24"/>
    <p:sldId id="334" r:id="rId25"/>
    <p:sldId id="344" r:id="rId26"/>
    <p:sldId id="342" r:id="rId27"/>
    <p:sldId id="332" r:id="rId28"/>
    <p:sldId id="283" r:id="rId29"/>
    <p:sldId id="263" r:id="rId30"/>
    <p:sldId id="296" r:id="rId31"/>
    <p:sldId id="346" r:id="rId32"/>
    <p:sldId id="299" r:id="rId33"/>
    <p:sldId id="298" r:id="rId34"/>
    <p:sldId id="308" r:id="rId35"/>
    <p:sldId id="301" r:id="rId36"/>
    <p:sldId id="336" r:id="rId37"/>
    <p:sldId id="300" r:id="rId38"/>
    <p:sldId id="337" r:id="rId39"/>
    <p:sldId id="302" r:id="rId40"/>
    <p:sldId id="303" r:id="rId41"/>
    <p:sldId id="338" r:id="rId42"/>
    <p:sldId id="304" r:id="rId43"/>
    <p:sldId id="339" r:id="rId44"/>
    <p:sldId id="305" r:id="rId45"/>
    <p:sldId id="340" r:id="rId46"/>
    <p:sldId id="306" r:id="rId47"/>
    <p:sldId id="314" r:id="rId48"/>
    <p:sldId id="315" r:id="rId49"/>
    <p:sldId id="313" r:id="rId50"/>
    <p:sldId id="319" r:id="rId51"/>
    <p:sldId id="352" r:id="rId52"/>
    <p:sldId id="351" r:id="rId53"/>
    <p:sldId id="349" r:id="rId54"/>
    <p:sldId id="350" r:id="rId5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CC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71" autoAdjust="0"/>
    <p:restoredTop sz="94709" autoAdjust="0"/>
  </p:normalViewPr>
  <p:slideViewPr>
    <p:cSldViewPr>
      <p:cViewPr varScale="1">
        <p:scale>
          <a:sx n="100" d="100"/>
          <a:sy n="100" d="100"/>
        </p:scale>
        <p:origin x="-25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4AC7B5-3CE6-48E3-8BD6-AC05E02A659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A74EE8-447F-4BBC-8E90-A0DA1CC31E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0093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Návod k použití:</a:t>
            </a:r>
            <a:r>
              <a:rPr lang="cs-CZ" b="0" u="none" baseline="0" dirty="0" smtClean="0"/>
              <a:t> </a:t>
            </a:r>
            <a:r>
              <a:rPr lang="cs-CZ" dirty="0" smtClean="0"/>
              <a:t>Zde stačí 2x kliknout na rámeček a obsah zkopírovat do Wordu – tím vytvoříte</a:t>
            </a:r>
            <a:r>
              <a:rPr lang="cs-CZ" baseline="0" dirty="0" smtClean="0"/>
              <a:t> PL pro žáky.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A74EE8-447F-4BBC-8E90-A0DA1CC31E20}" type="slidenum">
              <a:rPr lang="cs-CZ" smtClean="0"/>
              <a:pPr/>
              <a:t>52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6FF41-3136-4FDB-BA36-E2476AFC9A4C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697B7-AC24-43EE-8DCE-6FE9048CB3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5CA01-C8E5-4567-B588-1A0080F84354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394E8-FD2A-4330-86F0-FF00F3835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B6196-A763-46CE-9CE3-5D724016FFBC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A804D-59B7-4B70-9FA9-FAC801837C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FA89A-7265-426B-8F9E-948AB11EA77E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6F3AB-38E2-4EE6-950F-EB5D8CD63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4AB29-EF55-4307-A394-CA3C783F9C33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94A24-9FFE-4B53-8648-39CA54533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3CB04-4CE1-47FE-A889-1F838D111FE1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4D9BE-3B30-49E4-9544-280D6CCAC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A22E7-9FFA-49DE-A381-FAC9B9FF56B3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4F57A-F108-4FD8-A42F-F78F479C3A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0640D-D391-4C8C-A2B0-A20F1292EB11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30F884-01B6-4C2C-A82A-B7047DC0D3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7CCB3-F1CA-47D5-929B-5D0485FB8136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6E6E5-2AC1-47BE-8679-6078BAA14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27498-0C03-47DA-B34F-AA7FCFE4FFE1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6538E-F175-47D3-966E-2CB35DA12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FE491-2873-4A3B-B6FE-82FE47D8914A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EB70C-988B-4005-A33D-C09672287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49120D-AF8C-4A03-B964-B7C747EED782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6A9451-3257-470B-A313-07E4CFE726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med">
    <p:zoom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6.jpeg"/><Relationship Id="rId4" Type="http://schemas.openxmlformats.org/officeDocument/2006/relationships/package" Target="../embeddings/Dokument_aplikace_Microsoft_Office_Word1.docx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0/Cabbage.jpg" TargetMode="External"/><Relationship Id="rId3" Type="http://schemas.openxmlformats.org/officeDocument/2006/relationships/hyperlink" Target="http://www.ekofarma-redhost.cz/media/images/.thumbnails/sortiment-640x480/kedlubna_modra_640x640_1292618545.jpg" TargetMode="External"/><Relationship Id="rId7" Type="http://schemas.openxmlformats.org/officeDocument/2006/relationships/hyperlink" Target="http://www.bedynkydomu.cz/fotky10694/fotos/_vyr_81zeli-cervene.jpg" TargetMode="External"/><Relationship Id="rId12" Type="http://schemas.openxmlformats.org/officeDocument/2006/relationships/hyperlink" Target="http://upload.wikimedia.org/wikipedia/commons/2/2a/Leeks_produce-1.jpg" TargetMode="External"/><Relationship Id="rId2" Type="http://schemas.openxmlformats.org/officeDocument/2006/relationships/hyperlink" Target="http://www.cs.wikipedia.org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2/23/Brussels_sprout_closeup.jpg" TargetMode="External"/><Relationship Id="rId11" Type="http://schemas.openxmlformats.org/officeDocument/2006/relationships/hyperlink" Target="http://upload.wikimedia.org/wikipedia/commons/a/a5/Iceberg_lettuce_(IJssla_krop).jpg" TargetMode="External"/><Relationship Id="rId5" Type="http://schemas.openxmlformats.org/officeDocument/2006/relationships/hyperlink" Target="http://upload.wikimedia.org/wikipedia/commons/a/a8/Wirsingkohl.jpg" TargetMode="External"/><Relationship Id="rId10" Type="http://schemas.openxmlformats.org/officeDocument/2006/relationships/hyperlink" Target="http://whatscookingamerica.net/SpinachHead.jpg" TargetMode="External"/><Relationship Id="rId4" Type="http://schemas.openxmlformats.org/officeDocument/2006/relationships/hyperlink" Target="http://upload.wikimedia.org/wikipedia/commons/6/6f/Koolrabi_(Brassica_oleracea_convar._acephala_alef._var._gongylodes).jpg" TargetMode="External"/><Relationship Id="rId9" Type="http://schemas.openxmlformats.org/officeDocument/2006/relationships/hyperlink" Target="http://upload.wikimedia.org/wikipedia/commons/c/c9/Brassica_oleracea2.jpg" TargetMode="Externa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ostliny-semena.cz/galerie/max_1270322485.jpg" TargetMode="External"/><Relationship Id="rId13" Type="http://schemas.openxmlformats.org/officeDocument/2006/relationships/hyperlink" Target="http://www.gambrinus.cz/centrum-informaci/lifestyle/okurky.jpg" TargetMode="External"/><Relationship Id="rId18" Type="http://schemas.openxmlformats.org/officeDocument/2006/relationships/hyperlink" Target="http://upload.wikimedia.org/wikipedia/commons/d/da/Red_capsicum_and_cross_section.jpg" TargetMode="External"/><Relationship Id="rId3" Type="http://schemas.openxmlformats.org/officeDocument/2006/relationships/hyperlink" Target="http://www.sk2.goo.cz/obrazky/zdravi_na_dlani/strava/zelenina/2005-08-30%2007-58-18%20(P8306098).jpg" TargetMode="External"/><Relationship Id="rId21" Type="http://schemas.openxmlformats.org/officeDocument/2006/relationships/hyperlink" Target="https://encrypted-tbn0.gstatic.com/images?q=tbn:ANd9GcSiC2F4ihKn2AuoGckC7b9LYclPFR6Eu685GTENP0oYPqeB1tbZ" TargetMode="External"/><Relationship Id="rId7" Type="http://schemas.openxmlformats.org/officeDocument/2006/relationships/hyperlink" Target="http://www.euro-gastro.cz/res/dwe-gallery/802304321/zelena_rajcata_640x480.jpg" TargetMode="External"/><Relationship Id="rId12" Type="http://schemas.openxmlformats.org/officeDocument/2006/relationships/hyperlink" Target="http://upload.wikimedia.org/wikipedia/commons/thumb/b/bc/Doperwt_rijserwt_peulen_Pisum_sativum.jpg/220px-Doperwt_rijserwt_peulen_Pisum_sativum.jpg" TargetMode="External"/><Relationship Id="rId17" Type="http://schemas.openxmlformats.org/officeDocument/2006/relationships/hyperlink" Target="http://static.akcniceny.cz/foto/vyrobky/754000/753887.jpg" TargetMode="External"/><Relationship Id="rId2" Type="http://schemas.openxmlformats.org/officeDocument/2006/relationships/hyperlink" Target="http://osivo-semena.cz/img/cms/salat%20na%20zaharde.JPG" TargetMode="External"/><Relationship Id="rId16" Type="http://schemas.openxmlformats.org/officeDocument/2006/relationships/hyperlink" Target="http://images.pictureshunt.com/pics/g/green_peppers-5646.jpg" TargetMode="External"/><Relationship Id="rId20" Type="http://schemas.openxmlformats.org/officeDocument/2006/relationships/hyperlink" Target="http://nd04.jxs.cz/969/010/bdf5a9bbd9_68396281_o2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zosi.cz/img/okurky1.jpg" TargetMode="External"/><Relationship Id="rId11" Type="http://schemas.openxmlformats.org/officeDocument/2006/relationships/hyperlink" Target="http://files.jahody.webnode.cz/system_preview_detail_200000057-506ea51680/Cesnekovy_cop%20(1).jpg" TargetMode="External"/><Relationship Id="rId24" Type="http://schemas.openxmlformats.org/officeDocument/2006/relationships/hyperlink" Target="http://www.food2u.cz/rs/upload/produkty/ovoce/thumbs/th_mrkev_nat_800x600.jpg" TargetMode="External"/><Relationship Id="rId5" Type="http://schemas.openxmlformats.org/officeDocument/2006/relationships/hyperlink" Target="http://www.lidl.cz/static_content/lidl_cz/images/CZ/CZ_09595_01_b_20091120175812.jpg" TargetMode="External"/><Relationship Id="rId15" Type="http://schemas.openxmlformats.org/officeDocument/2006/relationships/hyperlink" Target="http://nd01.jxs.cz/432/673/ad7aa259ec_44042054_o2.jpg" TargetMode="External"/><Relationship Id="rId23" Type="http://schemas.openxmlformats.org/officeDocument/2006/relationships/hyperlink" Target="http://upload.wikimedia.org/wikipedia/commons/thumb/2/2a/Ciboulette.JPG/800px-Ciboulette.JPG" TargetMode="External"/><Relationship Id="rId10" Type="http://schemas.openxmlformats.org/officeDocument/2006/relationships/hyperlink" Target="http://nd01.jxs.cz/437/416/8a7167daba_3585470_o2.jpg" TargetMode="External"/><Relationship Id="rId19" Type="http://schemas.openxmlformats.org/officeDocument/2006/relationships/hyperlink" Target="http://upload.wikimedia.org/wikipedia/commons/1/1b/Onions.jpg" TargetMode="External"/><Relationship Id="rId4" Type="http://schemas.openxmlformats.org/officeDocument/2006/relationships/hyperlink" Target="http://www.plant-world-seeds.com/images/seed_images/ZUCCHINI_GREY/size3_500x500/ZUCCHINI%20GREY%202.JPG" TargetMode="External"/><Relationship Id="rId9" Type="http://schemas.openxmlformats.org/officeDocument/2006/relationships/hyperlink" Target="http://upload.wikimedia.org/wikipedia/commons/thumb/8/89/Tomato_je.jpg/721px-Tomato_je.jpg" TargetMode="External"/><Relationship Id="rId14" Type="http://schemas.openxmlformats.org/officeDocument/2006/relationships/hyperlink" Target="http://www.darky-lahudky.cz/Files/piment-cerise2.jpg" TargetMode="External"/><Relationship Id="rId22" Type="http://schemas.openxmlformats.org/officeDocument/2006/relationships/hyperlink" Target="http://cms.tvujdum.cz/userdata/images/37387specialvarimecesnekreceptzdravi-foto-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88356486"/>
              </p:ext>
            </p:extLst>
          </p:nvPr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6. 12. 2010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+mn-lt"/>
              </a:rPr>
              <a:t>Téma:</a:t>
            </a: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Druhy zeleniny</a:t>
            </a:r>
            <a:endParaRPr lang="cs-CZ" dirty="0"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633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latin typeface="+mn-lt"/>
              </a:rPr>
              <a:t>Tématický</a:t>
            </a:r>
            <a:r>
              <a:rPr lang="cs-CZ" u="sng" dirty="0">
                <a:latin typeface="+mn-lt"/>
              </a:rPr>
              <a:t> okruh</a:t>
            </a:r>
            <a:r>
              <a:rPr lang="cs-CZ" dirty="0">
                <a:latin typeface="+mn-lt"/>
              </a:rPr>
              <a:t>: </a:t>
            </a:r>
            <a:r>
              <a:rPr lang="cs-CZ" dirty="0" smtClean="0">
                <a:latin typeface="+mn-lt"/>
              </a:rPr>
              <a:t>Zelenina</a:t>
            </a:r>
            <a:endParaRPr lang="cs-CZ" dirty="0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+mn-lt"/>
              </a:rPr>
              <a:t>Vzdělávací obor</a:t>
            </a:r>
            <a:r>
              <a:rPr lang="cs-CZ" dirty="0">
                <a:latin typeface="+mn-lt"/>
              </a:rPr>
              <a:t>: </a:t>
            </a:r>
            <a:r>
              <a:rPr lang="cs-CZ" dirty="0" smtClean="0">
                <a:latin typeface="+mn-lt"/>
              </a:rPr>
              <a:t>Pěstitelství</a:t>
            </a:r>
            <a:endParaRPr lang="cs-CZ" dirty="0"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+mn-lt"/>
              </a:rPr>
              <a:t>Vzdělávací oblast</a:t>
            </a:r>
            <a:r>
              <a:rPr lang="cs-CZ" dirty="0">
                <a:latin typeface="+mn-lt"/>
              </a:rPr>
              <a:t>: Člověk a </a:t>
            </a:r>
            <a:r>
              <a:rPr lang="cs-CZ" dirty="0" smtClean="0">
                <a:latin typeface="+mn-lt"/>
              </a:rPr>
              <a:t>svět práce</a:t>
            </a:r>
            <a:endParaRPr lang="cs-CZ" dirty="0"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+mn-lt"/>
              </a:rPr>
              <a:t>Ročník</a:t>
            </a:r>
            <a:r>
              <a:rPr lang="cs-CZ" dirty="0">
                <a:latin typeface="+mn-lt"/>
              </a:rPr>
              <a:t>: </a:t>
            </a:r>
            <a:r>
              <a:rPr lang="cs-CZ" dirty="0" smtClean="0">
                <a:latin typeface="+mn-lt"/>
              </a:rPr>
              <a:t>osmý</a:t>
            </a:r>
            <a:endParaRPr lang="cs-CZ" dirty="0"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latin typeface="+mn-lt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+mn-lt"/>
              </a:rPr>
              <a:t> Číslo </a:t>
            </a:r>
            <a:r>
              <a:rPr lang="cs-CZ" dirty="0">
                <a:latin typeface="+mn-lt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76672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+mn-lt"/>
              </a:rPr>
              <a:t>ANOTACE</a:t>
            </a:r>
          </a:p>
          <a:p>
            <a:endParaRPr lang="cs-CZ" b="1" dirty="0">
              <a:latin typeface="+mn-lt"/>
            </a:endParaRPr>
          </a:p>
          <a:p>
            <a:r>
              <a:rPr lang="cs-CZ" b="1" dirty="0">
                <a:latin typeface="+mn-lt"/>
              </a:rPr>
              <a:t>Digitální výukový materiál </a:t>
            </a:r>
            <a:r>
              <a:rPr lang="cs-CZ" b="1" dirty="0" smtClean="0">
                <a:latin typeface="+mn-lt"/>
              </a:rPr>
              <a:t>DRUHY ZELENINY je součástí výkladové hodiny.</a:t>
            </a:r>
          </a:p>
          <a:p>
            <a:endParaRPr lang="cs-CZ" b="1" dirty="0">
              <a:latin typeface="+mn-lt"/>
            </a:endParaRPr>
          </a:p>
          <a:p>
            <a:r>
              <a:rPr lang="cs-CZ" dirty="0" smtClean="0">
                <a:latin typeface="+mn-lt"/>
              </a:rPr>
              <a:t>Výklad </a:t>
            </a:r>
            <a:r>
              <a:rPr lang="cs-CZ" dirty="0">
                <a:latin typeface="+mn-lt"/>
              </a:rPr>
              <a:t>je doplněn obrázky </a:t>
            </a:r>
            <a:r>
              <a:rPr lang="cs-CZ" dirty="0" smtClean="0">
                <a:latin typeface="+mn-lt"/>
              </a:rPr>
              <a:t>z internetu.</a:t>
            </a:r>
          </a:p>
          <a:p>
            <a:endParaRPr lang="cs-CZ" dirty="0">
              <a:latin typeface="+mn-lt"/>
            </a:endParaRPr>
          </a:p>
          <a:p>
            <a:endParaRPr lang="cs-CZ" b="1" dirty="0">
              <a:latin typeface="+mn-lt"/>
            </a:endParaRPr>
          </a:p>
          <a:p>
            <a:r>
              <a:rPr lang="cs-CZ" b="1" dirty="0">
                <a:latin typeface="+mn-lt"/>
              </a:rPr>
              <a:t>Výukový materiál je určen pro žáky </a:t>
            </a:r>
            <a:r>
              <a:rPr lang="cs-CZ" b="1" dirty="0" smtClean="0">
                <a:latin typeface="+mn-lt"/>
              </a:rPr>
              <a:t>8. ročníku.</a:t>
            </a:r>
          </a:p>
          <a:p>
            <a:endParaRPr lang="cs-CZ" b="1" dirty="0">
              <a:latin typeface="+mn-lt"/>
            </a:endParaRPr>
          </a:p>
          <a:p>
            <a:r>
              <a:rPr lang="cs-CZ" dirty="0">
                <a:latin typeface="+mn-lt"/>
              </a:rPr>
              <a:t>Práce je určena na interaktivní tabuli SMART Notebook</a:t>
            </a:r>
            <a:r>
              <a:rPr lang="cs-CZ" dirty="0" smtClean="0">
                <a:latin typeface="+mn-lt"/>
              </a:rPr>
              <a:t>.</a:t>
            </a:r>
          </a:p>
          <a:p>
            <a:endParaRPr lang="cs-CZ" dirty="0"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2313" y="3284538"/>
            <a:ext cx="7772400" cy="2808287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55650" y="908050"/>
            <a:ext cx="7772400" cy="2233613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DRUHY ZELENINY</a:t>
            </a:r>
            <a:endParaRPr lang="cs-CZ" sz="72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4048" y="6165304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 cibulová</a:t>
            </a:r>
            <a:endParaRPr lang="cs-CZ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350"/>
            <a:ext cx="9144000" cy="6107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2781300"/>
            <a:ext cx="6400800" cy="17526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CIBULE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813"/>
            <a:ext cx="9144000" cy="610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971550" y="2420938"/>
            <a:ext cx="7416800" cy="2112962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93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CIBULE 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93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KUCHYŇSKÁ</a:t>
            </a:r>
            <a:r>
              <a:rPr lang="cs-CZ" sz="9300" dirty="0">
                <a:latin typeface="+mn-lt"/>
              </a:rPr>
              <a:t> 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static.akcniceny.cz/foto/vyrobky/797500/7973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0638"/>
            <a:ext cx="7272337" cy="683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258888" y="2492375"/>
            <a:ext cx="5834062" cy="2041525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CIBULE ČERVENÁ</a:t>
            </a:r>
            <a:endParaRPr lang="cs-CZ" sz="7200" dirty="0"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913"/>
            <a:ext cx="9144000" cy="628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5834062" cy="2112962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ČESNEK KUCHYŇSKÝ</a:t>
            </a:r>
            <a:endParaRPr lang="cs-CZ" sz="7200" dirty="0"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258888" y="2205038"/>
            <a:ext cx="5834062" cy="2328862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ČESNEK MEDVĚDÍ</a:t>
            </a:r>
            <a:endParaRPr lang="cs-CZ" sz="7200" dirty="0"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0"/>
            <a:ext cx="55006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547813" y="2781300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PÓREK LETNÍ</a:t>
            </a:r>
            <a:endParaRPr lang="cs-CZ" sz="7200" dirty="0"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0"/>
            <a:ext cx="66643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258888" y="2781300"/>
            <a:ext cx="5834062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PÓREK ZIMNÍ</a:t>
            </a:r>
            <a:endParaRPr lang="cs-CZ" sz="7200" dirty="0"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PAŽITKA</a:t>
            </a:r>
            <a:endParaRPr lang="cs-CZ" sz="7200" dirty="0"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 plodová</a:t>
            </a:r>
            <a:endParaRPr lang="cs-CZ" sz="8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9275"/>
            <a:ext cx="9144000" cy="610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PAPRIKA ČERVENÁ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Paprika žlutá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238"/>
            <a:ext cx="6840760" cy="68407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763713" y="2349500"/>
            <a:ext cx="5832475" cy="2016125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PAPRIKA ŽLUTÁ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http://www.hydroponics-curacao.com/images/fc_greenBellPepp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0"/>
            <a:ext cx="8388350" cy="694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PAPRIKA ZELENÁ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http://nd01.jxs.cz/432/673/ad7aa259ec_44042054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0"/>
            <a:ext cx="58435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763713" y="2708275"/>
            <a:ext cx="5832475" cy="2233613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PAPRIKA FIALOVÁ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www.darky-lahudky.cz/Files/piment-cerise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0"/>
            <a:ext cx="7290896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FEFERONKY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http://nd01.jxs.cz/437/416/8a7167daba_3585470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KOZÍ ROHY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0"/>
            <a:ext cx="8208963" cy="683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4" name="Podnadpis 2"/>
          <p:cNvSpPr txBox="1">
            <a:spLocks/>
          </p:cNvSpPr>
          <p:nvPr/>
        </p:nvSpPr>
        <p:spPr bwMode="auto">
          <a:xfrm>
            <a:off x="1763713" y="2708275"/>
            <a:ext cx="583247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endParaRPr lang="cs-CZ" sz="7200">
              <a:solidFill>
                <a:srgbClr val="00B0F0"/>
              </a:solidFill>
              <a:latin typeface="Calibri" pitchFamily="34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RAJČE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 descr="http://www.rostliny-semena.cz/galerie/max_12703224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0"/>
            <a:ext cx="8569325" cy="682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RAJČE ŽLUTÉ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2" descr="http://www.euro-gastro.cz/res/dwe-gallery/802304321/zelena_rajcata_640x4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0"/>
            <a:ext cx="9080500" cy="681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RAJČE ZELENÉ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http://www.zosi.cz/img/okurky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4000" cy="4572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763713" y="2708275"/>
            <a:ext cx="5832475" cy="2089150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OKURKY NAKLADAČKY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4" descr="http://www.lidl.cz/static_content/lidl_cz/images/CZ/CZ_09595_01_b_200911201758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-9525"/>
            <a:ext cx="8675688" cy="686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619250" y="2708275"/>
            <a:ext cx="5832475" cy="2089150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OKURKY SALÁTOVÉ</a:t>
            </a:r>
            <a:endParaRPr lang="cs-CZ" sz="7200" dirty="0">
              <a:solidFill>
                <a:srgbClr val="00B0F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plant-world-seeds.com/images/seed_images/ZUCCHINI_GREY/size3_500x500/ZUCCHINI%20GREY%2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-99392"/>
            <a:ext cx="7020224" cy="7020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763713" y="2708275"/>
            <a:ext cx="5832475" cy="2089150"/>
          </a:xfrm>
          <a:prstGeom prst="rect">
            <a:avLst/>
          </a:prstGeom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7200" b="1">
                <a:solidFill>
                  <a:srgbClr val="00B0F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CUKETA</a:t>
            </a:r>
            <a:endParaRPr lang="cs-CZ" sz="720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23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9275"/>
            <a:ext cx="9144000" cy="520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763713" y="2708275"/>
            <a:ext cx="5832475" cy="2089150"/>
          </a:xfrm>
          <a:prstGeom prst="rect">
            <a:avLst/>
          </a:prstGeom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7200" b="1">
                <a:solidFill>
                  <a:srgbClr val="00B0F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PATIZON</a:t>
            </a:r>
            <a:endParaRPr lang="cs-CZ" sz="720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 listová</a:t>
            </a:r>
            <a:endParaRPr lang="cs-CZ" sz="8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SALÁT HLÁVKOVÝ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7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763713" y="2349500"/>
            <a:ext cx="5832475" cy="23749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SALÁT LEDOVÝ 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4" descr="http://whatscookingamerica.net/SpinachHe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0"/>
            <a:ext cx="7127875" cy="678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ŠPENÁT SETÝ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 fontScale="925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 košťálová</a:t>
            </a:r>
            <a:endParaRPr lang="cs-CZ" sz="8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0"/>
            <a:ext cx="8748712" cy="688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763713" y="2708275"/>
            <a:ext cx="5832475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ZELÍ BÍLÉ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44488"/>
            <a:ext cx="9144000" cy="651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258888" y="2708275"/>
            <a:ext cx="633730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ZELÍ HLÁVKOVÉ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5" name="Picture 2" descr="http://cms.tvujdum.cz/userdata/images/36901vareni-a-stolovanizelibilecervenerozdily-foto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0"/>
            <a:ext cx="8893175" cy="667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258888" y="2708275"/>
            <a:ext cx="633730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ZELÍ ČERVENÉ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0"/>
            <a:ext cx="8353425" cy="681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258888" y="2708275"/>
            <a:ext cx="6337300" cy="1752600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KAPUSTA KADEŘAVÁ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6" descr="http://blogs.menupages.com/boston/Brussels%20Sprou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0"/>
            <a:ext cx="45799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258888" y="2708275"/>
            <a:ext cx="6337300" cy="1752600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KAPUSTA RŮŽIČKOVÁ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0"/>
            <a:ext cx="7058025" cy="681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1258888" y="2708275"/>
            <a:ext cx="633730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KEDLUBNA BÍLÁ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ekofarma-redhost.cz/media/images/.thumbnails/sortiment-640x480/kedlubna_modra_640x640_12926185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6" y="332656"/>
            <a:ext cx="9111468" cy="60932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KEDLUBNA MODRÁ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KVĚTÁK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garten.cz/images_data/7276-brassica-oleracea-convar-italica-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62039" cy="6841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BROKOLICE</a:t>
            </a:r>
            <a:endParaRPr lang="cs-CZ" sz="7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 fontScale="925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 kořenová</a:t>
            </a:r>
            <a:endParaRPr lang="cs-CZ" sz="80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zdravie.mojanitra.sk/images/clanky/vata/16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-11400"/>
            <a:ext cx="7139485" cy="68484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17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MRKEV KAROTKA</a:t>
            </a:r>
            <a:endParaRPr lang="cs-CZ" sz="7200" dirty="0">
              <a:solidFill>
                <a:srgbClr val="92D05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1" name="Picture 4" descr="http://cms.tvujdum.cz/userdata/images/33203specialvarimezeleninamrkevpolevka-foto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7463"/>
            <a:ext cx="6840538" cy="684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MRKEV OBECNÁ</a:t>
            </a:r>
            <a:endParaRPr lang="cs-CZ" sz="7200" dirty="0">
              <a:solidFill>
                <a:srgbClr val="92D05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525" y="476250"/>
            <a:ext cx="9153525" cy="568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PETRŽEL KOŘENOVÁ</a:t>
            </a:r>
            <a:endParaRPr lang="cs-CZ" sz="7200" dirty="0">
              <a:solidFill>
                <a:srgbClr val="92D05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49" name="Picture 2" descr="Foto: Petržel Kadeřav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0"/>
            <a:ext cx="7704138" cy="681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PETRŽEL KADEŘAVÁ </a:t>
            </a:r>
            <a:endParaRPr lang="cs-CZ" sz="7200" dirty="0">
              <a:solidFill>
                <a:srgbClr val="92D05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0"/>
            <a:ext cx="7920038" cy="682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ŘEDKVIČKA</a:t>
            </a:r>
            <a:endParaRPr lang="cs-CZ" sz="7200" dirty="0">
              <a:solidFill>
                <a:srgbClr val="92D05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euro-gastro.cz/res/dwe-gallery/802304322/20081209_004037_0_640x4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2" y="-8024"/>
            <a:ext cx="9154699" cy="68660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ŘEDKEV BÍLÁ</a:t>
            </a:r>
            <a:endParaRPr lang="cs-CZ" sz="7200" dirty="0">
              <a:solidFill>
                <a:srgbClr val="92D05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1" name="Picture 2" descr="http://www.novyvek.cz/pics_cl/cla_656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0"/>
            <a:ext cx="6842125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ŘEDKEV ČERNÁ</a:t>
            </a:r>
            <a:endParaRPr lang="cs-CZ" sz="7200" dirty="0">
              <a:solidFill>
                <a:srgbClr val="92D05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5" name="Picture 4" descr="http://mladazena.maminka.cz/assets/mlada-zena/dieta/prirodni-lekarna/celer4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0"/>
            <a:ext cx="7777162" cy="682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258888" y="2420938"/>
            <a:ext cx="6337300" cy="2039937"/>
          </a:xfrm>
          <a:prstGeom prst="rect">
            <a:avLst/>
          </a:prstGeom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CELER ŘAPÍKATÝ</a:t>
            </a:r>
            <a:endParaRPr lang="cs-CZ" sz="7200" dirty="0">
              <a:solidFill>
                <a:srgbClr val="92D050"/>
              </a:solidFill>
              <a:latin typeface="+mn-lt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69" name="Picture 6" descr="http://www.krasnapani.cz/image/clanek/941.jpg/4/resiz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0"/>
            <a:ext cx="46942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 txBox="1">
            <a:spLocks/>
          </p:cNvSpPr>
          <p:nvPr/>
        </p:nvSpPr>
        <p:spPr>
          <a:xfrm>
            <a:off x="1619250" y="2492375"/>
            <a:ext cx="6337300" cy="2039938"/>
          </a:xfrm>
          <a:prstGeom prst="rect">
            <a:avLst/>
          </a:prstGeom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7200" b="1">
                <a:solidFill>
                  <a:srgbClr val="92D05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</a:rPr>
              <a:t>ČERVENÁ </a:t>
            </a:r>
            <a:r>
              <a:rPr lang="cs-CZ" sz="7200" b="1">
                <a:solidFill>
                  <a:srgbClr val="92D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ŘEPA</a:t>
            </a:r>
          </a:p>
          <a:p>
            <a:pPr marL="342900" indent="-342900" algn="ctr">
              <a:spcBef>
                <a:spcPct val="20000"/>
              </a:spcBef>
            </a:pPr>
            <a:endParaRPr lang="cs-CZ" sz="7200">
              <a:solidFill>
                <a:srgbClr val="92D05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ZÁVĚREČNÝ ÚKOL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zoom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131840" y="1556792"/>
          <a:ext cx="3057525" cy="4740275"/>
        </p:xfrm>
        <a:graphic>
          <a:graphicData uri="http://schemas.openxmlformats.org/presentationml/2006/ole">
            <p:oleObj spid="_x0000_s1026" name="Dokument" r:id="rId4" imgW="6620093" imgH="10201290" progId="Word.Document.12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3200" b="1" dirty="0" smtClean="0">
                <a:latin typeface="+mn-lt"/>
              </a:rPr>
              <a:t>Na závěr žáci obdrží PL, kde samostatně doplní zadané úkoly.</a:t>
            </a:r>
            <a:endParaRPr lang="cs-CZ" sz="3200" b="1" dirty="0">
              <a:latin typeface="+mn-lt"/>
            </a:endParaRPr>
          </a:p>
        </p:txBody>
      </p:sp>
      <p:pic>
        <p:nvPicPr>
          <p:cNvPr id="1028" name="Picture 4" descr="http://www.gambrinus.cz/centrum-informaci/lifestyle/okurk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700808"/>
            <a:ext cx="792088" cy="59508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536504" cy="4857403"/>
          </a:xfrm>
        </p:spPr>
        <p:txBody>
          <a:bodyPr/>
          <a:lstStyle/>
          <a:p>
            <a:r>
              <a:rPr lang="cs-CZ" sz="1400" b="1" dirty="0" err="1" smtClean="0"/>
              <a:t>Dytrtová</a:t>
            </a:r>
            <a:r>
              <a:rPr lang="cs-CZ" sz="1400" b="1" dirty="0" smtClean="0"/>
              <a:t>, R., Praktické činnosti, Pěstitelství pro 6.- 9. r. ZŠ, Fortuna, 1997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www.receptyonline.cz/data/pics/encyklopedie-zeleniny-cervena-repa/cervenarepa2_500.jpg</a:t>
            </a:r>
          </a:p>
          <a:p>
            <a:r>
              <a:rPr lang="cs-CZ" sz="1200" dirty="0">
                <a:hlinkClick r:id="rId2"/>
              </a:rPr>
              <a:t>http://3.bp.blogspot.com/-</a:t>
            </a:r>
            <a:r>
              <a:rPr lang="cs-CZ" sz="1200" dirty="0" smtClean="0">
                <a:hlinkClick r:id="rId2"/>
              </a:rPr>
              <a:t>XN9902rBmGM/UEUDYA1Bo3I/AAAAAAAAANg/SSiFm9HhMms/s1600/celer450.jpg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www.zivotni-styl.wz.cz/pics/488_1.jpg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www.euro-gastro.cz/res/dwe-gallery/802304322/20081209_004037_0_640x480.jpg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upload.wikimedia.org/wikipedia/commons/0/03/Radish.jpg</a:t>
            </a:r>
          </a:p>
          <a:p>
            <a:r>
              <a:rPr lang="cs-CZ" sz="1200" dirty="0">
                <a:hlinkClick r:id="rId2"/>
              </a:rPr>
              <a:t>http://www.celysvet.cz/fotky/petrzel-kaderava_2.jpg</a:t>
            </a:r>
            <a:endParaRPr lang="cs-CZ" sz="1200" dirty="0" smtClean="0">
              <a:hlinkClick r:id="rId2"/>
            </a:endParaRP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nd03.jxs.cz/337/008/c420045b1d_63882064_o2.jpg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www.asistentka.cz/files/upload/mrkev.jpg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www.garten.cz/images_data/7276-brassica-oleracea-convar-italica-1.jpg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upload.wikimedia.org/wikipedia/commons/thumb/7/7c/Cauliflower.jpg/799px-Cauliflower.jpg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zdravie.mojanitra.sk/images/clanky/vata/1611.jpg</a:t>
            </a:r>
          </a:p>
          <a:p>
            <a:r>
              <a:rPr lang="cs-CZ" sz="1200" dirty="0">
                <a:hlinkClick r:id="rId2"/>
              </a:rPr>
              <a:t>http://upload.wikimedia.org/wikipedia/commons/a/a5/Allium_porrum_porrum_HabitusInflorescences_BotGardBln0906.JPG</a:t>
            </a:r>
            <a:endParaRPr lang="cs-CZ" sz="1200" dirty="0" smtClean="0">
              <a:hlinkClick r:id="rId2"/>
            </a:endParaRPr>
          </a:p>
          <a:p>
            <a:endParaRPr lang="cs-CZ" sz="1200" dirty="0" smtClean="0">
              <a:hlinkClick r:id="rId2"/>
            </a:endParaRPr>
          </a:p>
          <a:p>
            <a:endParaRPr lang="cs-CZ" sz="18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412776"/>
            <a:ext cx="4680520" cy="4857403"/>
          </a:xfrm>
        </p:spPr>
        <p:txBody>
          <a:bodyPr/>
          <a:lstStyle/>
          <a:p>
            <a:r>
              <a:rPr lang="cs-CZ" sz="1200" dirty="0">
                <a:hlinkClick r:id="rId3"/>
              </a:rPr>
              <a:t>http://www.ekofarma-redhost.cz/media/images/.</a:t>
            </a:r>
            <a:r>
              <a:rPr lang="cs-CZ" sz="1200" dirty="0" smtClean="0">
                <a:hlinkClick r:id="rId3"/>
              </a:rPr>
              <a:t>thumbnails/sortiment-640x480/kedlubna_modra_640x640_1292618545.jpg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http://upload.wikimedia.org/wikipedia/commons/6/6f/Koolrabi_%28Brassica_oleracea_convar._acephala_alef._var._</a:t>
            </a:r>
            <a:r>
              <a:rPr lang="cs-CZ" sz="1200" dirty="0" smtClean="0">
                <a:hlinkClick r:id="rId4"/>
              </a:rPr>
              <a:t>gongylodes%29.jpg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upload.wikimedia.org/wikipedia/commons/a/a8/Wirsingkohl.jpg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upload.wikimedia.org/wikipedia/commons/2/23/Brussels_sprout_closeup.jpg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http://www.bedynkydomu.cz/fotky10694/fotos/_</a:t>
            </a:r>
            <a:r>
              <a:rPr lang="cs-CZ" sz="1200" dirty="0" smtClean="0">
                <a:hlinkClick r:id="rId7"/>
              </a:rPr>
              <a:t>vyr_81zeli-cervene.jpg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upload.wikimedia.org/wikipedia/commons/7/70/Cabbage.jpg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upload.wikimedia.org/wikipedia/commons/c/c9/Brassica_oleracea2.jpg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whatscookingamerica.net/SpinachHead.jpg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http://upload.wikimedia.org/wikipedia/commons/a/a5/Iceberg_lettuce_%</a:t>
            </a:r>
            <a:r>
              <a:rPr lang="cs-CZ" sz="1200" dirty="0" smtClean="0">
                <a:hlinkClick r:id="rId11"/>
              </a:rPr>
              <a:t>28IJssla_krop%29.jpg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upload.wikimedia.org/wikipedia/commons/2/2a/Leeks_produce-1.jpg</a:t>
            </a:r>
            <a:endParaRPr lang="cs-CZ" sz="12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4680520" cy="5184576"/>
          </a:xfrm>
        </p:spPr>
        <p:txBody>
          <a:bodyPr/>
          <a:lstStyle/>
          <a:p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osivo-semena.cz/img/cms/salat%20na%20zaharde.JPG</a:t>
            </a:r>
            <a:endParaRPr lang="cs-CZ" sz="1300" dirty="0" smtClean="0"/>
          </a:p>
          <a:p>
            <a:r>
              <a:rPr lang="cs-CZ" sz="1300" dirty="0">
                <a:hlinkClick r:id="rId3"/>
              </a:rPr>
              <a:t>http://www.sk2.goo.cz/obrazky/zdravi_na_dlani/strava/zelenina/2005-08-30%2007-58-18%20(P8306098).</a:t>
            </a:r>
            <a:r>
              <a:rPr lang="cs-CZ" sz="1300" dirty="0" smtClean="0">
                <a:hlinkClick r:id="rId3"/>
              </a:rPr>
              <a:t>jpg</a:t>
            </a:r>
            <a:endParaRPr lang="cs-CZ" sz="1300" dirty="0" smtClean="0"/>
          </a:p>
          <a:p>
            <a:r>
              <a:rPr lang="cs-CZ" sz="1300" dirty="0">
                <a:hlinkClick r:id="rId4"/>
              </a:rPr>
              <a:t>http://</a:t>
            </a:r>
            <a:r>
              <a:rPr lang="cs-CZ" sz="1300" dirty="0" smtClean="0">
                <a:hlinkClick r:id="rId4"/>
              </a:rPr>
              <a:t>www.plant-world-seeds.com/images/seed_images/ZUCCHINI_GREY/size3_500x500/ZUCCHINI%20GREY%202.JPG</a:t>
            </a:r>
            <a:endParaRPr lang="cs-CZ" sz="1300" dirty="0" smtClean="0"/>
          </a:p>
          <a:p>
            <a:r>
              <a:rPr lang="cs-CZ" sz="1300" dirty="0">
                <a:hlinkClick r:id="rId5"/>
              </a:rPr>
              <a:t>http://</a:t>
            </a:r>
            <a:r>
              <a:rPr lang="cs-CZ" sz="1300" dirty="0" smtClean="0">
                <a:hlinkClick r:id="rId5"/>
              </a:rPr>
              <a:t>www.lidl.cz/static_content/lidl_cz/images/CZ/CZ_09595_01_b_20091120175812.jpg</a:t>
            </a:r>
            <a:endParaRPr lang="cs-CZ" sz="1300" dirty="0" smtClean="0"/>
          </a:p>
          <a:p>
            <a:r>
              <a:rPr lang="cs-CZ" sz="1300" dirty="0">
                <a:hlinkClick r:id="rId6"/>
              </a:rPr>
              <a:t>http://</a:t>
            </a:r>
            <a:r>
              <a:rPr lang="cs-CZ" sz="1300" dirty="0" smtClean="0">
                <a:hlinkClick r:id="rId6"/>
              </a:rPr>
              <a:t>www.zosi.cz/img/okurky1.jpg</a:t>
            </a:r>
            <a:endParaRPr lang="cs-CZ" sz="1300" dirty="0" smtClean="0"/>
          </a:p>
          <a:p>
            <a:r>
              <a:rPr lang="cs-CZ" sz="1300" dirty="0">
                <a:hlinkClick r:id="rId7"/>
              </a:rPr>
              <a:t>http://</a:t>
            </a:r>
            <a:r>
              <a:rPr lang="cs-CZ" sz="1300" dirty="0" smtClean="0">
                <a:hlinkClick r:id="rId7"/>
              </a:rPr>
              <a:t>www.euro-gastro.cz/res/dwe-gallery/802304321/zelena_rajcata_640x480.jpg</a:t>
            </a:r>
            <a:endParaRPr lang="cs-CZ" sz="1300" dirty="0" smtClean="0"/>
          </a:p>
          <a:p>
            <a:r>
              <a:rPr lang="cs-CZ" sz="1300" dirty="0">
                <a:hlinkClick r:id="rId8"/>
              </a:rPr>
              <a:t>http://</a:t>
            </a:r>
            <a:r>
              <a:rPr lang="cs-CZ" sz="1300" dirty="0" smtClean="0">
                <a:hlinkClick r:id="rId8"/>
              </a:rPr>
              <a:t>www.rostliny-semena.cz/galerie/max_1270322485.jpg</a:t>
            </a:r>
            <a:endParaRPr lang="cs-CZ" sz="1300" dirty="0" smtClean="0"/>
          </a:p>
          <a:p>
            <a:r>
              <a:rPr lang="cs-CZ" sz="1300" dirty="0">
                <a:hlinkClick r:id="rId9"/>
              </a:rPr>
              <a:t>http://</a:t>
            </a:r>
            <a:r>
              <a:rPr lang="cs-CZ" sz="1300" dirty="0" smtClean="0">
                <a:hlinkClick r:id="rId9"/>
              </a:rPr>
              <a:t>upload.wikimedia.org/wikipedia/commons/thumb/8/89/Tomato_je.jpg/721px-Tomato_je.jpg</a:t>
            </a:r>
            <a:endParaRPr lang="cs-CZ" sz="1300" dirty="0" smtClean="0"/>
          </a:p>
          <a:p>
            <a:r>
              <a:rPr lang="cs-CZ" sz="1300" dirty="0">
                <a:hlinkClick r:id="rId10"/>
              </a:rPr>
              <a:t>http://</a:t>
            </a:r>
            <a:r>
              <a:rPr lang="cs-CZ" sz="1300" dirty="0" smtClean="0">
                <a:hlinkClick r:id="rId10"/>
              </a:rPr>
              <a:t>nd01.jxs.cz/437/416/8a7167daba_3585470_o2.jpg</a:t>
            </a:r>
            <a:endParaRPr lang="cs-CZ" sz="1300" dirty="0" smtClean="0"/>
          </a:p>
          <a:p>
            <a:r>
              <a:rPr lang="cs-CZ" sz="1300" dirty="0">
                <a:hlinkClick r:id="rId11"/>
              </a:rPr>
              <a:t>http://files.jahody.webnode.cz/system_preview_detail_200000057-506ea51680/Cesnekovy_cop%20(1).</a:t>
            </a:r>
            <a:r>
              <a:rPr lang="cs-CZ" sz="1300" dirty="0" smtClean="0">
                <a:hlinkClick r:id="rId11"/>
              </a:rPr>
              <a:t>jpg</a:t>
            </a:r>
            <a:endParaRPr lang="cs-CZ" sz="1300" dirty="0" smtClean="0"/>
          </a:p>
          <a:p>
            <a:r>
              <a:rPr lang="cs-CZ" sz="1300" dirty="0" smtClean="0">
                <a:hlinkClick r:id="rId12"/>
              </a:rPr>
              <a:t>http://upload.wikimedia.org/wikipedia/commons/thumb/b/bc/Doperwt_rijserwt_peulen_Pisum_sativum.jpg/220px-Doperwt_rijserwt_peulen_Pisum_sativum.jpg</a:t>
            </a:r>
            <a:endParaRPr lang="cs-CZ" sz="1300" dirty="0" smtClean="0"/>
          </a:p>
          <a:p>
            <a:r>
              <a:rPr lang="cs-CZ" sz="1300" dirty="0" smtClean="0">
                <a:hlinkClick r:id="rId13"/>
              </a:rPr>
              <a:t>http://www.gambrinus.</a:t>
            </a:r>
            <a:r>
              <a:rPr lang="cs-CZ" sz="1300" dirty="0" err="1" smtClean="0">
                <a:hlinkClick r:id="rId13"/>
              </a:rPr>
              <a:t>cz</a:t>
            </a:r>
            <a:r>
              <a:rPr lang="cs-CZ" sz="1300" dirty="0" smtClean="0">
                <a:hlinkClick r:id="rId13"/>
              </a:rPr>
              <a:t>/centrum-informaci/</a:t>
            </a:r>
            <a:r>
              <a:rPr lang="cs-CZ" sz="1300" dirty="0" err="1" smtClean="0">
                <a:hlinkClick r:id="rId13"/>
              </a:rPr>
              <a:t>lifestyle</a:t>
            </a:r>
            <a:r>
              <a:rPr lang="cs-CZ" sz="1300" dirty="0" smtClean="0">
                <a:hlinkClick r:id="rId13"/>
              </a:rPr>
              <a:t>/okurky.</a:t>
            </a:r>
            <a:r>
              <a:rPr lang="cs-CZ" sz="1300" dirty="0" err="1" smtClean="0">
                <a:hlinkClick r:id="rId13"/>
              </a:rPr>
              <a:t>jpg</a:t>
            </a:r>
            <a:endParaRPr lang="cs-CZ" sz="1300" dirty="0" smtClean="0"/>
          </a:p>
          <a:p>
            <a:endParaRPr lang="cs-CZ" sz="13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412776"/>
            <a:ext cx="4320480" cy="4896544"/>
          </a:xfrm>
        </p:spPr>
        <p:txBody>
          <a:bodyPr/>
          <a:lstStyle/>
          <a:p>
            <a:r>
              <a:rPr lang="cs-CZ" sz="1300" dirty="0" smtClean="0">
                <a:hlinkClick r:id="rId14"/>
              </a:rPr>
              <a:t>http</a:t>
            </a:r>
            <a:r>
              <a:rPr lang="cs-CZ" sz="1300" dirty="0">
                <a:hlinkClick r:id="rId14"/>
              </a:rPr>
              <a:t>://www.darky-lahudky.cz/Files//</a:t>
            </a:r>
            <a:r>
              <a:rPr lang="cs-CZ" sz="1300" dirty="0" smtClean="0">
                <a:hlinkClick r:id="rId14"/>
              </a:rPr>
              <a:t>piment-cerise2.jpg</a:t>
            </a:r>
            <a:endParaRPr lang="cs-CZ" sz="1300" dirty="0" smtClean="0"/>
          </a:p>
          <a:p>
            <a:r>
              <a:rPr lang="cs-CZ" sz="1300" dirty="0">
                <a:hlinkClick r:id="rId15"/>
              </a:rPr>
              <a:t>http://</a:t>
            </a:r>
            <a:r>
              <a:rPr lang="cs-CZ" sz="1300" dirty="0" smtClean="0">
                <a:hlinkClick r:id="rId15"/>
              </a:rPr>
              <a:t>nd01.jxs.cz/432/673/ad7aa259ec_44042054_o2.jpg</a:t>
            </a:r>
            <a:endParaRPr lang="cs-CZ" sz="1300" dirty="0" smtClean="0"/>
          </a:p>
          <a:p>
            <a:r>
              <a:rPr lang="cs-CZ" sz="1300" dirty="0">
                <a:hlinkClick r:id="rId16"/>
              </a:rPr>
              <a:t>http://</a:t>
            </a:r>
            <a:r>
              <a:rPr lang="cs-CZ" sz="1300" dirty="0" smtClean="0">
                <a:hlinkClick r:id="rId16"/>
              </a:rPr>
              <a:t>images.pictureshunt.com/pics/g/green_peppers-5646.jpg</a:t>
            </a:r>
            <a:endParaRPr lang="cs-CZ" sz="1300" dirty="0" smtClean="0"/>
          </a:p>
          <a:p>
            <a:r>
              <a:rPr lang="cs-CZ" sz="1300" dirty="0">
                <a:hlinkClick r:id="rId17"/>
              </a:rPr>
              <a:t>http://</a:t>
            </a:r>
            <a:r>
              <a:rPr lang="cs-CZ" sz="1300" dirty="0" smtClean="0">
                <a:hlinkClick r:id="rId17"/>
              </a:rPr>
              <a:t>static.akcniceny.cz/foto/vyrobky/754000/753887.jpg</a:t>
            </a:r>
            <a:endParaRPr lang="cs-CZ" sz="1300" dirty="0" smtClean="0"/>
          </a:p>
          <a:p>
            <a:r>
              <a:rPr lang="cs-CZ" sz="1300" dirty="0">
                <a:hlinkClick r:id="rId18"/>
              </a:rPr>
              <a:t>http://</a:t>
            </a:r>
            <a:r>
              <a:rPr lang="cs-CZ" sz="1300" dirty="0" smtClean="0">
                <a:hlinkClick r:id="rId18"/>
              </a:rPr>
              <a:t>upload.wikimedia.org/wikipedia/commons/d/da/Red_capsicum_and_cross_section.jpg</a:t>
            </a:r>
            <a:endParaRPr lang="cs-CZ" sz="1300" dirty="0" smtClean="0"/>
          </a:p>
          <a:p>
            <a:r>
              <a:rPr lang="cs-CZ" sz="1300" dirty="0">
                <a:hlinkClick r:id="rId19"/>
              </a:rPr>
              <a:t>http://</a:t>
            </a:r>
            <a:r>
              <a:rPr lang="cs-CZ" sz="1300" dirty="0" smtClean="0">
                <a:hlinkClick r:id="rId19"/>
              </a:rPr>
              <a:t>upload.wikimedia.org/wikipedia/commons/1/1b/Onions.jpg</a:t>
            </a:r>
            <a:endParaRPr lang="cs-CZ" sz="1300" dirty="0" smtClean="0"/>
          </a:p>
          <a:p>
            <a:r>
              <a:rPr lang="cs-CZ" sz="1300" dirty="0">
                <a:hlinkClick r:id="rId20"/>
              </a:rPr>
              <a:t>http://</a:t>
            </a:r>
            <a:r>
              <a:rPr lang="cs-CZ" sz="1300" dirty="0" smtClean="0">
                <a:hlinkClick r:id="rId20"/>
              </a:rPr>
              <a:t>nd04.jxs.cz/969/010/bdf5a9bbd9_68396281_o2.jpg</a:t>
            </a:r>
            <a:endParaRPr lang="cs-CZ" sz="1300" dirty="0" smtClean="0"/>
          </a:p>
          <a:p>
            <a:r>
              <a:rPr lang="cs-CZ" sz="1300" dirty="0">
                <a:hlinkClick r:id="rId21"/>
              </a:rPr>
              <a:t>https://</a:t>
            </a:r>
            <a:r>
              <a:rPr lang="cs-CZ" sz="1300" dirty="0" smtClean="0">
                <a:hlinkClick r:id="rId21"/>
              </a:rPr>
              <a:t>encrypted-tbn0.gstatic.com/images?q=tbn:ANd9GcSiC2F4ihKn2AuoGckC7b9LYclPFR6Eu685GTENP0oYPqeB1tbZ</a:t>
            </a:r>
            <a:endParaRPr lang="cs-CZ" sz="1300" dirty="0" smtClean="0"/>
          </a:p>
          <a:p>
            <a:r>
              <a:rPr lang="cs-CZ" sz="1300" dirty="0">
                <a:hlinkClick r:id="rId22"/>
              </a:rPr>
              <a:t>http://</a:t>
            </a:r>
            <a:r>
              <a:rPr lang="cs-CZ" sz="1300" dirty="0" smtClean="0">
                <a:hlinkClick r:id="rId22"/>
              </a:rPr>
              <a:t>cms.tvujdum.cz/userdata/images/37387specialvarimecesnekreceptzdravi-foto-4.jpg</a:t>
            </a:r>
            <a:endParaRPr lang="cs-CZ" sz="1300" dirty="0" smtClean="0"/>
          </a:p>
          <a:p>
            <a:r>
              <a:rPr lang="cs-CZ" sz="1300" dirty="0">
                <a:hlinkClick r:id="rId23"/>
              </a:rPr>
              <a:t>http://</a:t>
            </a:r>
            <a:r>
              <a:rPr lang="cs-CZ" sz="1300" dirty="0" smtClean="0">
                <a:hlinkClick r:id="rId23"/>
              </a:rPr>
              <a:t>upload.wikimedia.org/wikipedia/commons/thumb/2/2a/Ciboulette.JPG/800px-Ciboulette.JPG</a:t>
            </a:r>
            <a:endParaRPr lang="cs-CZ" sz="1300" dirty="0" smtClean="0"/>
          </a:p>
          <a:p>
            <a:r>
              <a:rPr lang="cs-CZ" sz="1300" dirty="0" smtClean="0">
                <a:hlinkClick r:id="rId24"/>
              </a:rPr>
              <a:t>http://www.food2u.cz/</a:t>
            </a:r>
            <a:r>
              <a:rPr lang="cs-CZ" sz="1300" dirty="0" err="1" smtClean="0">
                <a:hlinkClick r:id="rId24"/>
              </a:rPr>
              <a:t>rs</a:t>
            </a:r>
            <a:r>
              <a:rPr lang="cs-CZ" sz="1300" dirty="0" smtClean="0">
                <a:hlinkClick r:id="rId24"/>
              </a:rPr>
              <a:t>/</a:t>
            </a:r>
            <a:r>
              <a:rPr lang="cs-CZ" sz="1300" dirty="0" err="1" smtClean="0">
                <a:hlinkClick r:id="rId24"/>
              </a:rPr>
              <a:t>upload</a:t>
            </a:r>
            <a:r>
              <a:rPr lang="cs-CZ" sz="1300" dirty="0" smtClean="0">
                <a:hlinkClick r:id="rId24"/>
              </a:rPr>
              <a:t>/produkty/ovoce/</a:t>
            </a:r>
            <a:r>
              <a:rPr lang="cs-CZ" sz="1300" dirty="0" err="1" smtClean="0">
                <a:hlinkClick r:id="rId24"/>
              </a:rPr>
              <a:t>thumbs</a:t>
            </a:r>
            <a:r>
              <a:rPr lang="cs-CZ" sz="1300" dirty="0" smtClean="0">
                <a:hlinkClick r:id="rId24"/>
              </a:rPr>
              <a:t>/</a:t>
            </a:r>
            <a:r>
              <a:rPr lang="cs-CZ" sz="1300" dirty="0" err="1" smtClean="0">
                <a:hlinkClick r:id="rId24"/>
              </a:rPr>
              <a:t>th</a:t>
            </a:r>
            <a:r>
              <a:rPr lang="cs-CZ" sz="1300" dirty="0" smtClean="0">
                <a:hlinkClick r:id="rId24"/>
              </a:rPr>
              <a:t>_mrkev_</a:t>
            </a:r>
            <a:r>
              <a:rPr lang="cs-CZ" sz="1300" dirty="0" err="1" smtClean="0">
                <a:hlinkClick r:id="rId24"/>
              </a:rPr>
              <a:t>nat</a:t>
            </a:r>
            <a:r>
              <a:rPr lang="cs-CZ" sz="1300" dirty="0" smtClean="0">
                <a:hlinkClick r:id="rId24"/>
              </a:rPr>
              <a:t>_800x600.jpg</a:t>
            </a:r>
            <a:endParaRPr lang="cs-CZ" sz="1300" dirty="0" smtClean="0"/>
          </a:p>
          <a:p>
            <a:endParaRPr lang="cs-CZ" sz="13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537843185"/>
      </p:ext>
    </p:extLst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406</Words>
  <Application>Microsoft Office PowerPoint</Application>
  <PresentationFormat>Předvádění na obrazovce (4:3)</PresentationFormat>
  <Paragraphs>170</Paragraphs>
  <Slides>54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54</vt:i4>
      </vt:variant>
    </vt:vector>
  </HeadingPairs>
  <TitlesOfParts>
    <vt:vector size="56" baseType="lpstr">
      <vt:lpstr>Motiv sady Office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ZÁVĚREČNÝ ÚKOL</vt:lpstr>
      <vt:lpstr>Na závěr žáci obdrží PL, kde samostatně doplní zadané úkoly.</vt:lpstr>
      <vt:lpstr>ZDROJE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Dyjákovice</dc:creator>
  <cp:lastModifiedBy>Hříbková Jitka</cp:lastModifiedBy>
  <cp:revision>36</cp:revision>
  <dcterms:created xsi:type="dcterms:W3CDTF">2010-11-16T13:27:27Z</dcterms:created>
  <dcterms:modified xsi:type="dcterms:W3CDTF">2013-02-12T09:12:39Z</dcterms:modified>
</cp:coreProperties>
</file>