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69" r:id="rId5"/>
    <p:sldId id="257" r:id="rId6"/>
    <p:sldId id="258" r:id="rId7"/>
    <p:sldId id="275" r:id="rId8"/>
    <p:sldId id="280" r:id="rId9"/>
    <p:sldId id="259" r:id="rId10"/>
    <p:sldId id="264" r:id="rId11"/>
    <p:sldId id="272" r:id="rId12"/>
    <p:sldId id="273" r:id="rId13"/>
    <p:sldId id="281" r:id="rId14"/>
    <p:sldId id="268" r:id="rId15"/>
    <p:sldId id="270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7448" autoAdjust="0"/>
  </p:normalViewPr>
  <p:slideViewPr>
    <p:cSldViewPr>
      <p:cViewPr varScale="1"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A62774-0AF1-43D8-BC92-F5E54B9A195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D800F9-6762-4AF1-9528-D03F5B0B1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hovels.svg" TargetMode="External"/><Relationship Id="rId2" Type="http://schemas.openxmlformats.org/officeDocument/2006/relationships/hyperlink" Target="http://abecedazahrady.dama.cz/default.aspx?section=61&amp;server=1&amp;article=178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evneelektro.cz/p527970-zahrada-wolf-garten-ag-f-ryci-vidle-nerezove" TargetMode="External"/><Relationship Id="rId4" Type="http://schemas.openxmlformats.org/officeDocument/2006/relationships/hyperlink" Target="http://www.floranazahrade.cz/kalendar/listopad2006.htm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hrab%C3%A1n%C3%AD&amp;ex=1" TargetMode="External"/><Relationship Id="rId2" Type="http://schemas.openxmlformats.org/officeDocument/2006/relationships/hyperlink" Target="http://office.microsoft.com/cs-cz/images/results.aspx?qu=zahrada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rgbClr val="FFC000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rgbClr val="FFC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rgbClr val="FFC000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FFC000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Autor: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rgbClr val="FFC000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Pě9 - 5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3.</a:t>
                      </a:r>
                      <a:r>
                        <a:rPr lang="cs-CZ" baseline="0" dirty="0" smtClean="0">
                          <a:solidFill>
                            <a:srgbClr val="FFC000"/>
                          </a:solidFill>
                        </a:rPr>
                        <a:t> 11. 2010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9.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rgbClr val="FFC000"/>
                          </a:solidFill>
                        </a:rPr>
                        <a:t> práce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Půda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Téma: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Rytí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Anotace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Výkladová prezentace seznamuje žáky se zpracováním půdy rytím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Technika, význam, nářadí, zelené hnojení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boty,Fotografie,kopání,lopaty,nástroje,nohy,osoby,práce na dvorku,práce na zahrad&amp;ecaron;,p&amp;rcaron;íroda,rostliny,sázení,špína,ucpání,zahradní ná&amp;ccaron;iní,zahradni&amp;ccaron;ení,zahradníci,zahrady,&amp;zcaron;e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6858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14357"/>
            <a:ext cx="7772400" cy="1785950"/>
          </a:xfrm>
        </p:spPr>
        <p:txBody>
          <a:bodyPr>
            <a:noAutofit/>
          </a:bodyPr>
          <a:lstStyle/>
          <a:p>
            <a:pPr algn="l"/>
            <a:r>
              <a:rPr lang="cs-CZ" sz="6600" b="1" dirty="0" smtClean="0"/>
              <a:t>Zpracování půdy na zahradě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86058"/>
            <a:ext cx="6400800" cy="107157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7200" b="1" dirty="0" smtClean="0">
                <a:solidFill>
                  <a:schemeClr val="tx1"/>
                </a:solidFill>
              </a:rPr>
              <a:t>Rytí</a:t>
            </a:r>
            <a:endParaRPr lang="cs-CZ" sz="7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>
                <a:solidFill>
                  <a:srgbClr val="FFC000"/>
                </a:solidFill>
              </a:rPr>
              <a:t>Rytí</a:t>
            </a:r>
            <a:endParaRPr lang="cs-CZ" sz="5400" b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Půdu na velké ploše                         zpracováváme pomocí mechanizace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Na zahradě používáme ruční nářadí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Orbu nahradí rytí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Vláčení povrchu půdy                              nahradí hrabání a                                           urovnání záhonů hráběmi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5364" name="Picture 4" descr="lopaty,nástroje,pr&amp;uring;myslová odv&amp;ecaron;tví,traka&amp;rcaron;e,zahrádká&amp;rcaron;i,zahrad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3643314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368" name="Picture 8" descr="farmá&amp;rcaron;i,farmá&amp;rcaron;ství,hrabání,hráb&amp;ecaron;,lidé,lidé p&amp;rcaron;i práci,nástroje,pr&amp;uring;myslová odv&amp;ecaron;tví,zem&amp;ecaron;d&amp;ecaron;lci,zem&amp;ecaron;d&amp;ecaron;lstv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8" y="1"/>
            <a:ext cx="2285992" cy="22859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>
                <a:solidFill>
                  <a:srgbClr val="FFC000"/>
                </a:solidFill>
              </a:rPr>
              <a:t>Proč rýt záhony?</a:t>
            </a:r>
            <a:endParaRPr lang="cs-CZ" sz="5400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Půdu</a:t>
            </a:r>
            <a:r>
              <a:rPr lang="cs-CZ" dirty="0" smtClean="0">
                <a:solidFill>
                  <a:srgbClr val="FFC000"/>
                </a:solidFill>
              </a:rPr>
              <a:t> je třeba řádně </a:t>
            </a:r>
            <a:r>
              <a:rPr lang="cs-CZ" b="1" dirty="0" smtClean="0">
                <a:solidFill>
                  <a:srgbClr val="FFC000"/>
                </a:solidFill>
              </a:rPr>
              <a:t>provzdušnit </a:t>
            </a:r>
            <a:r>
              <a:rPr lang="cs-CZ" dirty="0" smtClean="0">
                <a:solidFill>
                  <a:srgbClr val="FFC000"/>
                </a:solidFill>
              </a:rPr>
              <a:t>a </a:t>
            </a:r>
            <a:r>
              <a:rPr lang="cs-CZ" b="1" dirty="0" smtClean="0">
                <a:solidFill>
                  <a:srgbClr val="FFC000"/>
                </a:solidFill>
              </a:rPr>
              <a:t>obohatit o důležité živiny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Rytí je zvláště vhodné u velmi těžkých půd jílovitého typu, které zadržují vodu a propustí jen velice málo živin ke kořenům pěstovaných rostlin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Rytí zlepšuje celkový stav půdy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u="sng" dirty="0" smtClean="0">
                <a:solidFill>
                  <a:srgbClr val="FFC000"/>
                </a:solidFill>
              </a:rPr>
              <a:t>Rytí</a:t>
            </a:r>
            <a:endParaRPr lang="cs-CZ" sz="5400" u="sng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71472" y="1857364"/>
            <a:ext cx="7858180" cy="478634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Rytí </a:t>
            </a:r>
            <a:r>
              <a:rPr lang="cs-CZ" b="1" dirty="0" smtClean="0">
                <a:solidFill>
                  <a:srgbClr val="FFC000"/>
                </a:solidFill>
              </a:rPr>
              <a:t>rozrušuje půdní škraloup </a:t>
            </a:r>
            <a:r>
              <a:rPr lang="cs-CZ" dirty="0" smtClean="0">
                <a:solidFill>
                  <a:srgbClr val="FFC000"/>
                </a:solidFill>
              </a:rPr>
              <a:t>a důkladně </a:t>
            </a:r>
            <a:r>
              <a:rPr lang="cs-CZ" b="1" dirty="0" smtClean="0">
                <a:solidFill>
                  <a:srgbClr val="FFC000"/>
                </a:solidFill>
              </a:rPr>
              <a:t>promíchává vrstvy zeminy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Rytí provádíme nejčastěji na podzim po sklizni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Při rytí zaryjeme do půdy zbytky rostlin nebo rostliny určené pro zelené hnojení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26" y="3500438"/>
            <a:ext cx="3571874" cy="32146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u="sng" dirty="0" smtClean="0">
                <a:solidFill>
                  <a:srgbClr val="FFC000"/>
                </a:solidFill>
              </a:rPr>
              <a:t>Rytí</a:t>
            </a:r>
            <a:endParaRPr lang="cs-CZ" sz="5400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Do rytých záhonů přidáváme 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nadrobno posekanou trávu smíchanou s listím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rozřezané posklizňové zbytky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chlévský hnůj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rozdrcené zbytky slabých                               větví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písek – pouze u velmi                                                   těžkých půd (zlehčuje půdu)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dřevěný popel (zlehčuje půdu)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Zarývání hnoje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7" name="Zástupný symbol pro obsah 6" descr="skenovat0003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9792" t="21957" r="52207" b="11082"/>
          <a:stretch>
            <a:fillRect/>
          </a:stretch>
        </p:blipFill>
        <p:spPr>
          <a:xfrm rot="5400000">
            <a:off x="1540494" y="602590"/>
            <a:ext cx="1714514" cy="42240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Nesprávně – hluboké</a:t>
            </a: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Správně- hnůj je promíchaný s ornicí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9" name="Zástupný symbol pro obsah 6" descr="skenovat0003.jpg"/>
          <p:cNvPicPr>
            <a:picLocks noChangeAspect="1"/>
          </p:cNvPicPr>
          <p:nvPr/>
        </p:nvPicPr>
        <p:blipFill>
          <a:blip r:embed="rId2"/>
          <a:srcRect l="47637" t="21957" r="25373" b="11082"/>
          <a:stretch>
            <a:fillRect/>
          </a:stretch>
        </p:blipFill>
        <p:spPr>
          <a:xfrm rot="5400000">
            <a:off x="1571453" y="3071960"/>
            <a:ext cx="1652596" cy="42240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>
                <a:solidFill>
                  <a:srgbClr val="FFC000"/>
                </a:solidFill>
              </a:rPr>
              <a:t>Zelené hnojení</a:t>
            </a:r>
            <a:endParaRPr lang="cs-CZ" sz="5400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mezi</a:t>
            </a:r>
            <a:r>
              <a:rPr lang="cs-CZ" dirty="0" smtClean="0">
                <a:solidFill>
                  <a:srgbClr val="FFC000"/>
                </a:solidFill>
              </a:rPr>
              <a:t> nejvhodnější rostliny pro zelené hnojení patří: 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rgbClr val="FFC000"/>
                </a:solidFill>
              </a:rPr>
              <a:t>brukvovité – řepka, hořčice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salát, špenát, fazole, hrách (fazole a hrách obohacují půdu o živiny)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měsíček lékařský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vikvovité</a:t>
            </a:r>
            <a:r>
              <a:rPr lang="cs-CZ" dirty="0" smtClean="0">
                <a:solidFill>
                  <a:srgbClr val="FFC000"/>
                </a:solidFill>
              </a:rPr>
              <a:t> – jetel, vojtěška, bob zahradní, vikev setá a další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>
                <a:solidFill>
                  <a:srgbClr val="FFC000"/>
                </a:solidFill>
              </a:rPr>
              <a:t>Zahradní rýče</a:t>
            </a:r>
            <a:endParaRPr lang="cs-CZ" sz="5400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Mají různě velké listy a násady různých velikostí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Rýč </a:t>
            </a:r>
            <a:r>
              <a:rPr lang="cs-CZ" dirty="0" smtClean="0">
                <a:solidFill>
                  <a:srgbClr val="FFC000"/>
                </a:solidFill>
              </a:rPr>
              <a:t>- nářadí na rozdrobení nebo přemisťování půdy a na vyrývání jamek pro stromy a keře 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Rycí vidle </a:t>
            </a:r>
            <a:r>
              <a:rPr lang="cs-CZ" dirty="0" smtClean="0">
                <a:solidFill>
                  <a:srgbClr val="FFC000"/>
                </a:solidFill>
              </a:rPr>
              <a:t>- mnohoúčelové nářadí užívané na provzdušňování trávníků, rozbíjení hrud země, vyrývání kořenové zeleniny a velkých rostlin nebo na přemisťování kompostu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 descr="436px-Shovels.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0430" y="285728"/>
            <a:ext cx="5072098" cy="6488870"/>
          </a:xfrm>
        </p:spPr>
      </p:pic>
      <p:pic>
        <p:nvPicPr>
          <p:cNvPr id="8194" name="Picture 2" descr="http://www.levneelektro.cz/images/0053/00527970-1s.jpg"/>
          <p:cNvPicPr>
            <a:picLocks noChangeAspect="1" noChangeArrowheads="1"/>
          </p:cNvPicPr>
          <p:nvPr/>
        </p:nvPicPr>
        <p:blipFill>
          <a:blip r:embed="rId3"/>
          <a:srcRect l="33333" r="33333"/>
          <a:stretch>
            <a:fillRect/>
          </a:stretch>
        </p:blipFill>
        <p:spPr bwMode="auto">
          <a:xfrm>
            <a:off x="642909" y="500042"/>
            <a:ext cx="2047903" cy="61436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>
                <a:solidFill>
                  <a:srgbClr val="FFC000"/>
                </a:solidFill>
              </a:rPr>
              <a:t>Čištění půdy</a:t>
            </a:r>
            <a:endParaRPr lang="cs-CZ" sz="5400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504351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Při rytí </a:t>
            </a:r>
            <a:r>
              <a:rPr lang="cs-CZ" b="1" dirty="0" smtClean="0">
                <a:solidFill>
                  <a:srgbClr val="FFC000"/>
                </a:solidFill>
              </a:rPr>
              <a:t>odstraňujeme</a:t>
            </a:r>
            <a:r>
              <a:rPr lang="cs-CZ" dirty="0" smtClean="0">
                <a:solidFill>
                  <a:srgbClr val="FFC000"/>
                </a:solidFill>
              </a:rPr>
              <a:t> z plochy </a:t>
            </a:r>
            <a:r>
              <a:rPr lang="cs-CZ" b="1" dirty="0" smtClean="0">
                <a:solidFill>
                  <a:srgbClr val="FFC000"/>
                </a:solidFill>
              </a:rPr>
              <a:t>všechny velké kameny a vytrvalé plevele 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Odstraňujeme zbytky kořenů plevelů</a:t>
            </a:r>
            <a:r>
              <a:rPr lang="cs-CZ" dirty="0" smtClean="0">
                <a:solidFill>
                  <a:srgbClr val="FFC000"/>
                </a:solidFill>
              </a:rPr>
              <a:t>, protože jinak znovu vyrostou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Jednoleté plevele zetlí, pokud jsou zahrnuty, z povrchu je sesbíráme, vhodíme na dno příkopu kořeny vzhůru a zahrneme je vyrytou zeminou</a:t>
            </a:r>
          </a:p>
          <a:p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71792" cy="208279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C000"/>
                </a:solidFill>
              </a:rPr>
              <a:t>Technika rytí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4" name="Zástupný symbol pro obsah 3" descr="skenovat0004.jpg"/>
          <p:cNvPicPr>
            <a:picLocks noGrp="1" noChangeAspect="1"/>
          </p:cNvPicPr>
          <p:nvPr>
            <p:ph idx="1"/>
          </p:nvPr>
        </p:nvPicPr>
        <p:blipFill>
          <a:blip r:embed="rId2"/>
          <a:srcRect l="64537" t="9654" r="5090" b="18823"/>
          <a:stretch>
            <a:fillRect/>
          </a:stretch>
        </p:blipFill>
        <p:spPr>
          <a:xfrm rot="5400000">
            <a:off x="5111753" y="2817808"/>
            <a:ext cx="3071835" cy="44370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Zástupný symbol pro obsah 3" descr="skenovat0004.jpg"/>
          <p:cNvPicPr>
            <a:picLocks noChangeAspect="1"/>
          </p:cNvPicPr>
          <p:nvPr/>
        </p:nvPicPr>
        <p:blipFill>
          <a:blip r:embed="rId2"/>
          <a:srcRect l="2666" t="7820" r="66961" b="18823"/>
          <a:stretch>
            <a:fillRect/>
          </a:stretch>
        </p:blipFill>
        <p:spPr>
          <a:xfrm rot="5400000">
            <a:off x="722743" y="1991877"/>
            <a:ext cx="3002160" cy="44476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3" descr="skenovat0004.jpg"/>
          <p:cNvPicPr>
            <a:picLocks noChangeAspect="1"/>
          </p:cNvPicPr>
          <p:nvPr/>
        </p:nvPicPr>
        <p:blipFill>
          <a:blip r:embed="rId2"/>
          <a:srcRect l="34014" t="9654" r="35613" b="18823"/>
          <a:stretch>
            <a:fillRect/>
          </a:stretch>
        </p:blipFill>
        <p:spPr>
          <a:xfrm rot="5400000">
            <a:off x="5040317" y="-325465"/>
            <a:ext cx="3071835" cy="44370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>
                <a:solidFill>
                  <a:srgbClr val="FFC000"/>
                </a:solidFill>
              </a:rPr>
              <a:t>Doba rytí</a:t>
            </a:r>
            <a:endParaRPr lang="cs-CZ" sz="5400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Ryjeme za mírného počasí</a:t>
            </a:r>
            <a:r>
              <a:rPr lang="cs-CZ" dirty="0" smtClean="0">
                <a:solidFill>
                  <a:srgbClr val="FFC000"/>
                </a:solidFill>
              </a:rPr>
              <a:t>, neboť vítr a chlad ochlazují svaly a mohou zvyšovat únavu. 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Neryjeme, pokud je půda zmrzlá, velmi mokrá nebo pokrytá sněhem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Na jílovitou půdu                      </a:t>
            </a:r>
            <a:r>
              <a:rPr lang="cs-CZ" dirty="0" smtClean="0">
                <a:solidFill>
                  <a:srgbClr val="FFC000"/>
                </a:solidFill>
              </a:rPr>
              <a:t>použijeme místo rýče                                raději silné </a:t>
            </a:r>
            <a:r>
              <a:rPr lang="cs-CZ" b="1" dirty="0" smtClean="0">
                <a:solidFill>
                  <a:srgbClr val="FFC000"/>
                </a:solidFill>
              </a:rPr>
              <a:t>rycí vidle</a:t>
            </a: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C000"/>
                </a:solidFill>
              </a:rPr>
              <a:t>Zdroje</a:t>
            </a:r>
            <a:endParaRPr lang="cs-CZ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Praktické činnosti - Pěstitelství,R. </a:t>
            </a:r>
            <a:r>
              <a:rPr lang="cs-CZ" sz="2000" dirty="0" err="1" smtClean="0">
                <a:solidFill>
                  <a:srgbClr val="FFC000"/>
                </a:solidFill>
              </a:rPr>
              <a:t>Dytrtová</a:t>
            </a:r>
            <a:r>
              <a:rPr lang="cs-CZ" sz="2000" dirty="0" smtClean="0">
                <a:solidFill>
                  <a:srgbClr val="FFC000"/>
                </a:solidFill>
              </a:rPr>
              <a:t> a kolektiv, nakladatelství Fortuna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Pěstitelské práce v 6. ročníku, A. </a:t>
            </a:r>
            <a:r>
              <a:rPr lang="cs-CZ" sz="2000" dirty="0" err="1" smtClean="0">
                <a:solidFill>
                  <a:srgbClr val="FFC000"/>
                </a:solidFill>
              </a:rPr>
              <a:t>Milec</a:t>
            </a:r>
            <a:r>
              <a:rPr lang="cs-CZ" sz="2000" dirty="0" smtClean="0">
                <a:solidFill>
                  <a:srgbClr val="FFC000"/>
                </a:solidFill>
              </a:rPr>
              <a:t> a kol., nakladatelství SPN Praha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 naskenované obrázky str. 30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Tisíc dobrých rad mladým ovocnářům, květinářům, zelinářům, pěstitelům a pokusníkům, R. Šrot a kol., nakladatelství Mladá fronta Praha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Naskenované obrázky str. 25</a:t>
            </a:r>
          </a:p>
          <a:p>
            <a:r>
              <a:rPr lang="cs-CZ" sz="2000" dirty="0" smtClean="0">
                <a:solidFill>
                  <a:srgbClr val="FFC000"/>
                </a:solidFill>
                <a:hlinkClick r:id="rId2"/>
              </a:rPr>
              <a:t>http://abecedazahrady.dama.cz/default.aspx?section=61&amp;server=1&amp;article=1785</a:t>
            </a:r>
            <a:endParaRPr lang="cs-CZ" sz="2000" dirty="0" smtClean="0">
              <a:solidFill>
                <a:srgbClr val="FFC00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  <a:hlinkClick r:id="rId3"/>
              </a:rPr>
              <a:t>http://cs.wikipedia.org/wiki/Soubor:Shovels.svg</a:t>
            </a:r>
            <a:endParaRPr lang="cs-CZ" sz="2000" dirty="0" smtClean="0">
              <a:solidFill>
                <a:srgbClr val="FFC00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  <a:hlinkClick r:id="rId4"/>
              </a:rPr>
              <a:t>http://www.</a:t>
            </a:r>
            <a:r>
              <a:rPr lang="cs-CZ" sz="2000" dirty="0" err="1" smtClean="0">
                <a:solidFill>
                  <a:srgbClr val="FFC000"/>
                </a:solidFill>
                <a:hlinkClick r:id="rId4"/>
              </a:rPr>
              <a:t>floranazahrade.cz</a:t>
            </a:r>
            <a:r>
              <a:rPr lang="cs-CZ" sz="20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  <a:hlinkClick r:id="rId4"/>
              </a:rPr>
              <a:t>kalendar</a:t>
            </a:r>
            <a:r>
              <a:rPr lang="cs-CZ" sz="2000" dirty="0" smtClean="0">
                <a:solidFill>
                  <a:srgbClr val="FFC000"/>
                </a:solidFill>
                <a:hlinkClick r:id="rId4"/>
              </a:rPr>
              <a:t>/listopad2006.htm</a:t>
            </a:r>
            <a:endParaRPr lang="cs-CZ" sz="2000" dirty="0" smtClean="0">
              <a:solidFill>
                <a:srgbClr val="FFC00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  <a:hlinkClick r:id="rId5"/>
              </a:rPr>
              <a:t>http://www.</a:t>
            </a:r>
            <a:r>
              <a:rPr lang="cs-CZ" sz="2000" dirty="0" err="1" smtClean="0">
                <a:solidFill>
                  <a:srgbClr val="FFC000"/>
                </a:solidFill>
                <a:hlinkClick r:id="rId5"/>
              </a:rPr>
              <a:t>levneelektro.cz</a:t>
            </a:r>
            <a:r>
              <a:rPr lang="cs-CZ" sz="2000" dirty="0" smtClean="0">
                <a:solidFill>
                  <a:srgbClr val="FFC000"/>
                </a:solidFill>
                <a:hlinkClick r:id="rId5"/>
              </a:rPr>
              <a:t>/p527970-zahrada-</a:t>
            </a:r>
            <a:r>
              <a:rPr lang="cs-CZ" sz="2000" dirty="0" err="1" smtClean="0">
                <a:solidFill>
                  <a:srgbClr val="FFC000"/>
                </a:solidFill>
                <a:hlinkClick r:id="rId5"/>
              </a:rPr>
              <a:t>wolf</a:t>
            </a:r>
            <a:r>
              <a:rPr lang="cs-CZ" sz="2000" dirty="0" smtClean="0">
                <a:solidFill>
                  <a:srgbClr val="FFC000"/>
                </a:solidFill>
                <a:hlinkClick r:id="rId5"/>
              </a:rPr>
              <a:t>-</a:t>
            </a:r>
            <a:r>
              <a:rPr lang="cs-CZ" sz="2000" dirty="0" err="1" smtClean="0">
                <a:solidFill>
                  <a:srgbClr val="FFC000"/>
                </a:solidFill>
                <a:hlinkClick r:id="rId5"/>
              </a:rPr>
              <a:t>garten</a:t>
            </a:r>
            <a:r>
              <a:rPr lang="cs-CZ" sz="2000" dirty="0" smtClean="0">
                <a:solidFill>
                  <a:srgbClr val="FFC000"/>
                </a:solidFill>
                <a:hlinkClick r:id="rId5"/>
              </a:rPr>
              <a:t>-</a:t>
            </a:r>
            <a:r>
              <a:rPr lang="cs-CZ" sz="2000" dirty="0" err="1" smtClean="0">
                <a:solidFill>
                  <a:srgbClr val="FFC000"/>
                </a:solidFill>
                <a:hlinkClick r:id="rId5"/>
              </a:rPr>
              <a:t>ag</a:t>
            </a:r>
            <a:r>
              <a:rPr lang="cs-CZ" sz="2000" dirty="0" smtClean="0">
                <a:solidFill>
                  <a:srgbClr val="FFC000"/>
                </a:solidFill>
                <a:hlinkClick r:id="rId5"/>
              </a:rPr>
              <a:t>-f-</a:t>
            </a:r>
            <a:r>
              <a:rPr lang="cs-CZ" sz="2000" dirty="0" err="1" smtClean="0">
                <a:solidFill>
                  <a:srgbClr val="FFC000"/>
                </a:solidFill>
                <a:hlinkClick r:id="rId5"/>
              </a:rPr>
              <a:t>ryci</a:t>
            </a:r>
            <a:r>
              <a:rPr lang="cs-CZ" sz="2000" dirty="0" smtClean="0">
                <a:solidFill>
                  <a:srgbClr val="FFC000"/>
                </a:solidFill>
                <a:hlinkClick r:id="rId5"/>
              </a:rPr>
              <a:t>-vidle-</a:t>
            </a:r>
            <a:r>
              <a:rPr lang="cs-CZ" sz="2000" dirty="0" err="1" smtClean="0">
                <a:solidFill>
                  <a:srgbClr val="FFC000"/>
                </a:solidFill>
                <a:hlinkClick r:id="rId5"/>
              </a:rPr>
              <a:t>nerezove</a:t>
            </a:r>
            <a:endParaRPr lang="cs-CZ" sz="2000" dirty="0" smtClean="0">
              <a:solidFill>
                <a:srgbClr val="FFC000"/>
              </a:solidFill>
            </a:endParaRPr>
          </a:p>
          <a:p>
            <a:endParaRPr lang="cs-CZ" sz="2000" dirty="0" smtClean="0">
              <a:solidFill>
                <a:srgbClr val="FFC000"/>
              </a:solidFill>
            </a:endParaRPr>
          </a:p>
          <a:p>
            <a:endParaRPr lang="cs-CZ" sz="20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C000"/>
              </a:solidFill>
            </a:endParaRPr>
          </a:p>
          <a:p>
            <a:endParaRPr lang="cs-CZ" sz="2000" dirty="0" smtClean="0">
              <a:solidFill>
                <a:srgbClr val="FFC000"/>
              </a:solidFill>
            </a:endParaRPr>
          </a:p>
          <a:p>
            <a:endParaRPr lang="cs-CZ" sz="2000" dirty="0" smtClean="0">
              <a:solidFill>
                <a:srgbClr val="FFC000"/>
              </a:solidFill>
            </a:endParaRPr>
          </a:p>
          <a:p>
            <a:endParaRPr lang="cs-CZ" sz="2000" dirty="0" smtClean="0">
              <a:solidFill>
                <a:srgbClr val="FFC000"/>
              </a:solidFill>
            </a:endParaRPr>
          </a:p>
          <a:p>
            <a:endParaRPr lang="cs-CZ" sz="2000" dirty="0" smtClean="0">
              <a:solidFill>
                <a:srgbClr val="FFC000"/>
              </a:solidFill>
            </a:endParaRP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results.aspx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qu</a:t>
            </a:r>
            <a:r>
              <a:rPr lang="cs-CZ" sz="2000" dirty="0" smtClean="0">
                <a:hlinkClick r:id="rId2"/>
              </a:rPr>
              <a:t>=zahrada&amp;ex=1#</a:t>
            </a:r>
            <a:r>
              <a:rPr lang="cs-CZ" sz="2000" dirty="0" err="1" smtClean="0">
                <a:hlinkClick r:id="rId2"/>
              </a:rPr>
              <a:t>ai</a:t>
            </a:r>
            <a:r>
              <a:rPr lang="cs-CZ" sz="2000" dirty="0" smtClean="0">
                <a:hlinkClick r:id="rId2"/>
              </a:rPr>
              <a:t>:MC900230235|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results.aspx</a:t>
            </a:r>
            <a:r>
              <a:rPr lang="cs-CZ" sz="2000" dirty="0" smtClean="0">
                <a:hlinkClick r:id="rId3"/>
              </a:rPr>
              <a:t>?</a:t>
            </a:r>
            <a:r>
              <a:rPr lang="cs-CZ" sz="2000" dirty="0" err="1" smtClean="0">
                <a:hlinkClick r:id="rId3"/>
              </a:rPr>
              <a:t>qu</a:t>
            </a:r>
            <a:r>
              <a:rPr lang="cs-CZ" sz="2000" dirty="0" smtClean="0">
                <a:hlinkClick r:id="rId3"/>
              </a:rPr>
              <a:t>=hrab%C3%A1n%C3%AD&amp;ex=1#</a:t>
            </a:r>
            <a:r>
              <a:rPr lang="cs-CZ" sz="2000" dirty="0" err="1" smtClean="0">
                <a:hlinkClick r:id="rId3"/>
              </a:rPr>
              <a:t>ai</a:t>
            </a:r>
            <a:r>
              <a:rPr lang="cs-CZ" sz="2000" dirty="0" smtClean="0">
                <a:hlinkClick r:id="rId3"/>
              </a:rPr>
              <a:t>:MC900238799|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results.aspx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qu</a:t>
            </a:r>
            <a:r>
              <a:rPr lang="cs-CZ" sz="2000" dirty="0" smtClean="0">
                <a:hlinkClick r:id="rId2"/>
              </a:rPr>
              <a:t>=zahrada&amp;ex=1#</a:t>
            </a:r>
            <a:r>
              <a:rPr lang="cs-CZ" sz="2000" dirty="0" err="1" smtClean="0">
                <a:hlinkClick r:id="rId2"/>
              </a:rPr>
              <a:t>ai</a:t>
            </a:r>
            <a:r>
              <a:rPr lang="cs-CZ" sz="2000" dirty="0" smtClean="0">
                <a:hlinkClick r:id="rId2"/>
              </a:rPr>
              <a:t>:MP900431721|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494</Words>
  <Application>Microsoft Office PowerPoint</Application>
  <PresentationFormat>Předvádění na obrazovce (4:3)</PresentationFormat>
  <Paragraphs>94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Zpracování půdy na zahradě</vt:lpstr>
      <vt:lpstr>Rytí</vt:lpstr>
      <vt:lpstr>Proč rýt záhony?</vt:lpstr>
      <vt:lpstr>Rytí</vt:lpstr>
      <vt:lpstr>Rytí</vt:lpstr>
      <vt:lpstr>Zarývání hnoje</vt:lpstr>
      <vt:lpstr>Zelené hnojení</vt:lpstr>
      <vt:lpstr>Zahradní rýče</vt:lpstr>
      <vt:lpstr>Snímek 11</vt:lpstr>
      <vt:lpstr>Čištění půdy</vt:lpstr>
      <vt:lpstr>Technika rytí</vt:lpstr>
      <vt:lpstr>Doba rytí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Rytí</dc:title>
  <dc:subject>Pěstitelství 9</dc:subject>
  <dc:creator>Přibíková</dc:creator>
  <cp:lastModifiedBy>Aleš</cp:lastModifiedBy>
  <cp:revision>31</cp:revision>
  <dcterms:created xsi:type="dcterms:W3CDTF">2011-04-13T13:36:47Z</dcterms:created>
  <dcterms:modified xsi:type="dcterms:W3CDTF">2013-02-12T10:22:39Z</dcterms:modified>
</cp:coreProperties>
</file>