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FD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8FD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EF4D5-A7AE-46CF-94AC-80CF12337D2D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DC030-4191-4142-B01C-05AA0B219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3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HUDEBNÍ NAUKA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udební abeceda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treble_clef1.jp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4328" y="3356992"/>
            <a:ext cx="1008112" cy="2846716"/>
          </a:xfrm>
          <a:prstGeom prst="rect">
            <a:avLst/>
          </a:prstGeom>
        </p:spPr>
      </p:pic>
      <p:pic>
        <p:nvPicPr>
          <p:cNvPr id="6" name="Obrázek 5" descr="treble_clef1.jp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76672"/>
            <a:ext cx="1008112" cy="2846716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032448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NÁZEV ŠKOLY : </a:t>
            </a:r>
            <a:r>
              <a:rPr lang="cs-CZ" sz="3100" dirty="0"/>
              <a:t>ZŠ a MŠ Prysk, okres Česká Lípa, příspěvková organizace</a:t>
            </a:r>
            <a:br>
              <a:rPr lang="cs-CZ" sz="3100" dirty="0"/>
            </a:br>
            <a:r>
              <a:rPr lang="cs-CZ" sz="3100" dirty="0" smtClean="0"/>
              <a:t>AUTOR: </a:t>
            </a:r>
            <a:r>
              <a:rPr lang="cs-CZ" sz="3100" dirty="0"/>
              <a:t>Mgr. Jana </a:t>
            </a:r>
            <a:r>
              <a:rPr lang="cs-CZ" sz="3100" dirty="0" err="1"/>
              <a:t>Vostřelová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>NÁZEV : VY_32_INOVACE_01_HUDEBNÍ </a:t>
            </a:r>
            <a:r>
              <a:rPr lang="cs-CZ" sz="3100" dirty="0"/>
              <a:t>VÝCHOVA_HUDEBNÍ </a:t>
            </a:r>
            <a:r>
              <a:rPr lang="cs-CZ" sz="3100" dirty="0" smtClean="0"/>
              <a:t>NAUKA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CZ.1.07/1.4.00/21.1705</a:t>
            </a:r>
            <a:br>
              <a:rPr lang="cs-CZ" sz="3100" dirty="0" smtClean="0"/>
            </a:br>
            <a:r>
              <a:rPr lang="cs-CZ" sz="3100" dirty="0" smtClean="0"/>
              <a:t>ANOTACE: seznámení žáků se základními informacemi hudební nauky – notová </a:t>
            </a:r>
            <a:r>
              <a:rPr lang="cs-CZ" sz="3100" dirty="0" err="1" smtClean="0"/>
              <a:t>osnova,hudební</a:t>
            </a:r>
            <a:r>
              <a:rPr lang="cs-CZ" sz="3100" dirty="0" smtClean="0"/>
              <a:t> </a:t>
            </a:r>
            <a:r>
              <a:rPr lang="cs-CZ" sz="3100" dirty="0" err="1" smtClean="0"/>
              <a:t>abeceda,klíč</a:t>
            </a:r>
            <a:r>
              <a:rPr lang="cs-CZ" sz="3100" dirty="0" smtClean="0"/>
              <a:t>, hudební značky ( druhy not </a:t>
            </a:r>
            <a:r>
              <a:rPr lang="cs-CZ" sz="3100" dirty="0" smtClean="0"/>
              <a:t>)</a:t>
            </a:r>
            <a:br>
              <a:rPr lang="cs-CZ" sz="3100" dirty="0" smtClean="0"/>
            </a:br>
            <a:r>
              <a:rPr lang="cs-CZ" sz="2800" dirty="0" smtClean="0"/>
              <a:t>ZDROJ 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</a:t>
            </a:r>
            <a:endParaRPr lang="cs-CZ" dirty="0"/>
          </a:p>
        </p:txBody>
      </p:sp>
      <p:pic>
        <p:nvPicPr>
          <p:cNvPr id="6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622" y="4797425"/>
            <a:ext cx="5434756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13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Hudební abeceda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82758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90770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5" name="Elipsa 4"/>
          <p:cNvSpPr/>
          <p:nvPr/>
        </p:nvSpPr>
        <p:spPr>
          <a:xfrm>
            <a:off x="298782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6" name="Elipsa 5"/>
          <p:cNvSpPr/>
          <p:nvPr/>
        </p:nvSpPr>
        <p:spPr>
          <a:xfrm>
            <a:off x="406794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7" name="Elipsa 6"/>
          <p:cNvSpPr/>
          <p:nvPr/>
        </p:nvSpPr>
        <p:spPr>
          <a:xfrm>
            <a:off x="514806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g</a:t>
            </a:r>
          </a:p>
        </p:txBody>
      </p:sp>
      <p:sp>
        <p:nvSpPr>
          <p:cNvPr id="8" name="Elipsa 7"/>
          <p:cNvSpPr/>
          <p:nvPr/>
        </p:nvSpPr>
        <p:spPr>
          <a:xfrm>
            <a:off x="622818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9" name="Elipsa 8"/>
          <p:cNvSpPr/>
          <p:nvPr/>
        </p:nvSpPr>
        <p:spPr>
          <a:xfrm>
            <a:off x="7308304" y="3212976"/>
            <a:ext cx="82758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10" name="Zaoblený obdélník 9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" presetClass="entr" presetSubtype="9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2" presetClass="entr" presetSubtype="3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Hudební abeceda v notách</a:t>
            </a:r>
          </a:p>
        </p:txBody>
      </p:sp>
      <p:pic>
        <p:nvPicPr>
          <p:cNvPr id="3" name="Obrázek 2" descr="C-Major-Sca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564904"/>
            <a:ext cx="6336262" cy="2059285"/>
          </a:xfrm>
          <a:prstGeom prst="rect">
            <a:avLst/>
          </a:prstGeom>
          <a:solidFill>
            <a:srgbClr val="B8FDB5"/>
          </a:solidFill>
        </p:spPr>
      </p:pic>
      <p:sp>
        <p:nvSpPr>
          <p:cNvPr id="4" name="Zaoblený obdélník 3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Stupnice C dur</a:t>
            </a:r>
          </a:p>
        </p:txBody>
      </p:sp>
      <p:pic>
        <p:nvPicPr>
          <p:cNvPr id="3" name="Obrázek 2" descr="Gamme_do_majeur_clef_so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564904"/>
            <a:ext cx="7634287" cy="2146292"/>
          </a:xfrm>
          <a:prstGeom prst="rect">
            <a:avLst/>
          </a:prstGeom>
        </p:spPr>
      </p:pic>
      <p:sp>
        <p:nvSpPr>
          <p:cNvPr id="4" name="Zaoblený obdélník 3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Hudební abeceda - melodie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2348880"/>
          <a:ext cx="6096000" cy="1097280"/>
        </p:xfrm>
        <a:graphic>
          <a:graphicData uri="http://schemas.openxmlformats.org/drawingml/2006/table">
            <a:tbl>
              <a:tblPr/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III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IV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V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VI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VII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VIII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do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mi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fa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sol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la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si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do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F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4653136"/>
          <a:ext cx="6096000" cy="1097280"/>
        </p:xfrm>
        <a:graphic>
          <a:graphicData uri="http://schemas.openxmlformats.org/drawingml/2006/table">
            <a:tbl>
              <a:tblPr/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VIII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VII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IV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 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sol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fa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79512" y="1556792"/>
            <a:ext cx="2160240" cy="576064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Vzestupná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79512" y="3789040"/>
            <a:ext cx="2160240" cy="576064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Sestupná</a:t>
            </a:r>
          </a:p>
        </p:txBody>
      </p:sp>
      <p:sp>
        <p:nvSpPr>
          <p:cNvPr id="7" name="Zaoblený obdélník 6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Procvičování znalostí hudebních pojmů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1200" b="1" dirty="0" smtClean="0">
              <a:solidFill>
                <a:schemeClr val="accent3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značky</a:t>
            </a:r>
          </a:p>
          <a:p>
            <a:pPr algn="ctr"/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klíče</a:t>
            </a:r>
          </a:p>
          <a:p>
            <a:pPr algn="ctr"/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stupnice C dur</a:t>
            </a:r>
          </a:p>
          <a:p>
            <a:pPr algn="ctr"/>
            <a:endParaRPr lang="cs-CZ" dirty="0"/>
          </a:p>
        </p:txBody>
      </p:sp>
      <p:pic>
        <p:nvPicPr>
          <p:cNvPr id="4" name="Obrázek 3" descr="treble_clef1.jp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172400" y="5301208"/>
            <a:ext cx="504056" cy="1423358"/>
          </a:xfrm>
          <a:prstGeom prst="rect">
            <a:avLst/>
          </a:prstGeom>
        </p:spPr>
      </p:pic>
      <p:pic>
        <p:nvPicPr>
          <p:cNvPr id="6" name="Obrázek 5" descr="treble_clef1.jp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4"/>
            <a:ext cx="504056" cy="1423358"/>
          </a:xfrm>
          <a:prstGeom prst="rect">
            <a:avLst/>
          </a:prstGeom>
        </p:spPr>
      </p:pic>
      <p:sp>
        <p:nvSpPr>
          <p:cNvPr id="7" name="Zaoblený obdélník 6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Notová osnova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5 linek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4 mezery</a:t>
            </a:r>
          </a:p>
        </p:txBody>
      </p:sp>
      <p:pic>
        <p:nvPicPr>
          <p:cNvPr id="3" name="Obrázek 2" descr="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3645024"/>
            <a:ext cx="5314230" cy="924676"/>
          </a:xfrm>
          <a:prstGeom prst="rect">
            <a:avLst/>
          </a:prstGeom>
        </p:spPr>
      </p:pic>
      <p:sp>
        <p:nvSpPr>
          <p:cNvPr id="5" name="Zaoblený obdélník 4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Houslový klíč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Houslový klíč</a:t>
            </a:r>
          </a:p>
        </p:txBody>
      </p:sp>
      <p:pic>
        <p:nvPicPr>
          <p:cNvPr id="4" name="Obrázek 3" descr="Z_treble-cle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3212976"/>
            <a:ext cx="2448272" cy="2232248"/>
          </a:xfrm>
          <a:prstGeom prst="rect">
            <a:avLst/>
          </a:prstGeom>
        </p:spPr>
      </p:pic>
      <p:pic>
        <p:nvPicPr>
          <p:cNvPr id="5" name="Obrázek 4" descr="kli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212976"/>
            <a:ext cx="2975992" cy="2249850"/>
          </a:xfrm>
          <a:prstGeom prst="rect">
            <a:avLst/>
          </a:prstGeom>
        </p:spPr>
      </p:pic>
      <p:sp>
        <p:nvSpPr>
          <p:cNvPr id="7" name="Zaoblený obdélník 6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Basový klíč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Basový klíč</a:t>
            </a:r>
          </a:p>
        </p:txBody>
      </p:sp>
      <p:pic>
        <p:nvPicPr>
          <p:cNvPr id="4" name="Obrázek 3" descr="basovy kl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3501008"/>
            <a:ext cx="4041241" cy="1656909"/>
          </a:xfrm>
          <a:prstGeom prst="rect">
            <a:avLst/>
          </a:prstGeom>
        </p:spPr>
      </p:pic>
      <p:pic>
        <p:nvPicPr>
          <p:cNvPr id="5" name="Obrázek 4" descr="basske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3429000"/>
            <a:ext cx="1296144" cy="1714500"/>
          </a:xfrm>
          <a:prstGeom prst="rect">
            <a:avLst/>
          </a:prstGeom>
        </p:spPr>
      </p:pic>
      <p:sp>
        <p:nvSpPr>
          <p:cNvPr id="6" name="Zaoblený obdélník 5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Hudební značky</a:t>
            </a:r>
          </a:p>
        </p:txBody>
      </p:sp>
      <p:pic>
        <p:nvPicPr>
          <p:cNvPr id="5" name="Obrázek 4" descr="image0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2924944"/>
            <a:ext cx="1128065" cy="1694234"/>
          </a:xfrm>
          <a:prstGeom prst="rect">
            <a:avLst/>
          </a:prstGeom>
        </p:spPr>
      </p:pic>
      <p:pic>
        <p:nvPicPr>
          <p:cNvPr id="6" name="Obrázek 5" descr="image0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2924944"/>
            <a:ext cx="1051943" cy="1728192"/>
          </a:xfrm>
          <a:prstGeom prst="rect">
            <a:avLst/>
          </a:prstGeom>
        </p:spPr>
      </p:pic>
      <p:pic>
        <p:nvPicPr>
          <p:cNvPr id="7" name="Obrázek 6" descr="image0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75656" y="2924944"/>
            <a:ext cx="1044116" cy="1656184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115616" y="1772816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Nota půlová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63888" y="1772816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Nota celá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940152" y="1772816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Nota čtvrťová</a:t>
            </a:r>
          </a:p>
        </p:txBody>
      </p:sp>
      <p:sp>
        <p:nvSpPr>
          <p:cNvPr id="11" name="Zaoblený obdélník 10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Noty - shrnutí</a:t>
            </a:r>
          </a:p>
        </p:txBody>
      </p:sp>
      <p:pic>
        <p:nvPicPr>
          <p:cNvPr id="3" name="Obrázek 2" descr="not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780928"/>
            <a:ext cx="5616624" cy="2085214"/>
          </a:xfrm>
          <a:prstGeom prst="rect">
            <a:avLst/>
          </a:prstGeom>
        </p:spPr>
      </p:pic>
      <p:sp>
        <p:nvSpPr>
          <p:cNvPr id="4" name="Zaoblený obdélník 3">
            <a:hlinkClick r:id="" action="ppaction://hlinkshowjump?jump=endshow"/>
          </p:cNvPr>
          <p:cNvSpPr/>
          <p:nvPr/>
        </p:nvSpPr>
        <p:spPr>
          <a:xfrm>
            <a:off x="3131840" y="6165304"/>
            <a:ext cx="2952328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Konec prezentace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Procvičování</a:t>
            </a:r>
          </a:p>
        </p:txBody>
      </p:sp>
      <p:pic>
        <p:nvPicPr>
          <p:cNvPr id="3" name="Obrázek 2" descr="bassk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348880"/>
            <a:ext cx="576064" cy="878742"/>
          </a:xfrm>
          <a:prstGeom prst="rect">
            <a:avLst/>
          </a:prstGeom>
        </p:spPr>
      </p:pic>
      <p:pic>
        <p:nvPicPr>
          <p:cNvPr id="4" name="Obrázek 3" descr="Z_treble-clef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4581128"/>
            <a:ext cx="726538" cy="792088"/>
          </a:xfrm>
          <a:prstGeom prst="rect">
            <a:avLst/>
          </a:prstGeom>
        </p:spPr>
      </p:pic>
      <p:pic>
        <p:nvPicPr>
          <p:cNvPr id="5" name="Obrázek 4" descr="image03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3356992"/>
            <a:ext cx="576064" cy="1064846"/>
          </a:xfrm>
          <a:prstGeom prst="rect">
            <a:avLst/>
          </a:prstGeom>
        </p:spPr>
      </p:pic>
      <p:pic>
        <p:nvPicPr>
          <p:cNvPr id="6" name="Obrázek 5" descr="image03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99592" y="1052736"/>
            <a:ext cx="576064" cy="1152128"/>
          </a:xfrm>
          <a:prstGeom prst="rect">
            <a:avLst/>
          </a:prstGeom>
        </p:spPr>
      </p:pic>
      <p:pic>
        <p:nvPicPr>
          <p:cNvPr id="7" name="Obrázek 6" descr="image04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99592" y="5589240"/>
            <a:ext cx="621128" cy="98072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588224" y="1556792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Basový klíč</a:t>
            </a:r>
          </a:p>
        </p:txBody>
      </p:sp>
      <p:sp>
        <p:nvSpPr>
          <p:cNvPr id="9" name="Obdélník 8"/>
          <p:cNvSpPr/>
          <p:nvPr/>
        </p:nvSpPr>
        <p:spPr>
          <a:xfrm>
            <a:off x="6588224" y="2564904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Nota půlová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588224" y="4653136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Houslový klíč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88224" y="3573016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Nota čtvrťová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88224" y="5805264"/>
            <a:ext cx="187220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Nota celá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65495E-6 L -0.48021 0.1258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8094E-6 L -0.47239 -0.1783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18316E-6 L -0.47239 0.3043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9778E-6 L -0.48021 0.00024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07031E-6 L -0.48021 -0.3251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www.samolepkynazed.org/cs/houslovy_klic.html</a:t>
            </a:r>
          </a:p>
          <a:p>
            <a:r>
              <a:rPr lang="cs-CZ" sz="2800" dirty="0"/>
              <a:t>www.kytarovy.chytrak.cz</a:t>
            </a:r>
          </a:p>
          <a:p>
            <a:r>
              <a:rPr lang="cs-CZ" sz="2800" dirty="0"/>
              <a:t>www.musicbook.cz/news/jak-na-noty-1-dil/</a:t>
            </a:r>
          </a:p>
          <a:p>
            <a:r>
              <a:rPr lang="cs-CZ" sz="2800" dirty="0"/>
              <a:t>www.hudebniteorie.webnode.cz</a:t>
            </a:r>
          </a:p>
          <a:p>
            <a:r>
              <a:rPr lang="cs-CZ" sz="2800" dirty="0"/>
              <a:t>www.obrazky.superia.cz</a:t>
            </a:r>
          </a:p>
          <a:p>
            <a:r>
              <a:rPr lang="cs-CZ" sz="2800" dirty="0"/>
              <a:t>www.proelisku.wz.cz/strucnateorie.htm</a:t>
            </a:r>
          </a:p>
          <a:p>
            <a:r>
              <a:rPr lang="cs-CZ" sz="2800" dirty="0"/>
              <a:t>www.fzu.cz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96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158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HUDEBNÍ NAUKA </vt:lpstr>
      <vt:lpstr>NÁZEV ŠKOLY : ZŠ a MŠ Prysk, okres Česká Lípa, příspěvková organizace AUTOR: Mgr. Jana Vostřelová NÁZEV : VY_32_INOVACE_01_HUDEBNÍ VÝCHOVA_HUDEBNÍ NAUKA ČÍSLO PROJEKTU: CZ.1.07/1.4.00/21.1705 ANOTACE: seznámení žáků se základními informacemi hudební nauky – notová osnova,hudební abeceda,klíč, hudební značky ( druhy not ) ZDROJ :  </vt:lpstr>
      <vt:lpstr>Hudební abeceda</vt:lpstr>
      <vt:lpstr>Hudební abeceda v notách</vt:lpstr>
      <vt:lpstr>Stupnice C dur</vt:lpstr>
      <vt:lpstr>Hudební abeceda - melodie</vt:lpstr>
      <vt:lpstr>Procvičování znalostí hudebních pojmů</vt:lpstr>
      <vt:lpstr>Notová osnova</vt:lpstr>
      <vt:lpstr>Houslový klíč</vt:lpstr>
      <vt:lpstr>Basový klíč</vt:lpstr>
      <vt:lpstr>Hudební značky</vt:lpstr>
      <vt:lpstr>Noty - shrnutí</vt:lpstr>
      <vt:lpstr>Procvičování</vt:lpstr>
      <vt:lpstr>Zdroje</vt:lpstr>
    </vt:vector>
  </TitlesOfParts>
  <Company>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NAUKA</dc:title>
  <dc:creator>Majda</dc:creator>
  <cp:lastModifiedBy>08FJ</cp:lastModifiedBy>
  <cp:revision>21</cp:revision>
  <dcterms:created xsi:type="dcterms:W3CDTF">2011-07-26T18:20:34Z</dcterms:created>
  <dcterms:modified xsi:type="dcterms:W3CDTF">2013-01-02T18:05:44Z</dcterms:modified>
</cp:coreProperties>
</file>