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6" r:id="rId2"/>
    <p:sldId id="257" r:id="rId3"/>
    <p:sldId id="258" r:id="rId4"/>
    <p:sldId id="259" r:id="rId5"/>
    <p:sldId id="265" r:id="rId6"/>
    <p:sldId id="263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2A48BE-96AC-420E-8F0C-46A22F6F84CC}" type="doc">
      <dgm:prSet loTypeId="urn:microsoft.com/office/officeart/2005/8/layout/radial3" loCatId="cycle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2FE6B534-9EC9-46E5-8A52-5B12738DD015}">
      <dgm:prSet phldrT="[Text]"/>
      <dgm:spPr>
        <a:solidFill>
          <a:schemeClr val="accent6">
            <a:lumMod val="50000"/>
            <a:alpha val="50000"/>
          </a:schemeClr>
        </a:solidFill>
      </dgm:spPr>
      <dgm:t>
        <a:bodyPr/>
        <a:lstStyle/>
        <a:p>
          <a:r>
            <a:rPr lang="cs-CZ" dirty="0" smtClean="0"/>
            <a:t>Bicí nástroje</a:t>
          </a:r>
          <a:endParaRPr lang="cs-CZ" dirty="0"/>
        </a:p>
      </dgm:t>
    </dgm:pt>
    <dgm:pt modelId="{ECDE0930-1EA3-44D9-AB26-64E0E963D571}" type="parTrans" cxnId="{5DEE1F73-B0A6-401C-B210-36CBB1F16336}">
      <dgm:prSet/>
      <dgm:spPr/>
      <dgm:t>
        <a:bodyPr/>
        <a:lstStyle/>
        <a:p>
          <a:endParaRPr lang="cs-CZ"/>
        </a:p>
      </dgm:t>
    </dgm:pt>
    <dgm:pt modelId="{730EC9F4-4FAD-4250-BB3C-097F9FD69D91}" type="sibTrans" cxnId="{5DEE1F73-B0A6-401C-B210-36CBB1F16336}">
      <dgm:prSet/>
      <dgm:spPr/>
      <dgm:t>
        <a:bodyPr/>
        <a:lstStyle/>
        <a:p>
          <a:endParaRPr lang="cs-CZ"/>
        </a:p>
      </dgm:t>
    </dgm:pt>
    <dgm:pt modelId="{A0D192C4-D2E5-49C4-B52B-A30083BB8E4D}">
      <dgm:prSet phldrT="[Text]"/>
      <dgm:spPr>
        <a:solidFill>
          <a:srgbClr val="FF0000">
            <a:alpha val="57500"/>
          </a:srgbClr>
        </a:solidFill>
      </dgm:spPr>
      <dgm:t>
        <a:bodyPr/>
        <a:lstStyle/>
        <a:p>
          <a:r>
            <a:rPr lang="cs-CZ" dirty="0" smtClean="0"/>
            <a:t>triangl</a:t>
          </a:r>
          <a:endParaRPr lang="cs-CZ" dirty="0"/>
        </a:p>
      </dgm:t>
    </dgm:pt>
    <dgm:pt modelId="{F31A6160-CA26-49C4-A206-57D0FA121007}" type="parTrans" cxnId="{27AE3ED8-8956-4203-8B85-29EAC4686FD0}">
      <dgm:prSet/>
      <dgm:spPr/>
      <dgm:t>
        <a:bodyPr/>
        <a:lstStyle/>
        <a:p>
          <a:endParaRPr lang="cs-CZ"/>
        </a:p>
      </dgm:t>
    </dgm:pt>
    <dgm:pt modelId="{E2D3212D-A0E5-431D-B8A3-D52F4FD57D51}" type="sibTrans" cxnId="{27AE3ED8-8956-4203-8B85-29EAC4686FD0}">
      <dgm:prSet/>
      <dgm:spPr/>
      <dgm:t>
        <a:bodyPr/>
        <a:lstStyle/>
        <a:p>
          <a:endParaRPr lang="cs-CZ"/>
        </a:p>
      </dgm:t>
    </dgm:pt>
    <dgm:pt modelId="{6FF57BE4-6D98-459A-90EF-FCFF8F6AAFC8}">
      <dgm:prSet phldrT="[Text]"/>
      <dgm:spPr>
        <a:solidFill>
          <a:srgbClr val="00B050">
            <a:alpha val="65000"/>
          </a:srgbClr>
        </a:solidFill>
      </dgm:spPr>
      <dgm:t>
        <a:bodyPr/>
        <a:lstStyle/>
        <a:p>
          <a:r>
            <a:rPr lang="cs-CZ" dirty="0" smtClean="0"/>
            <a:t>tamburína</a:t>
          </a:r>
          <a:endParaRPr lang="cs-CZ" dirty="0"/>
        </a:p>
      </dgm:t>
    </dgm:pt>
    <dgm:pt modelId="{C61BA6FF-3B44-4025-AFA5-E28D0D3CF5B9}" type="parTrans" cxnId="{0F52AF7B-AB29-4BAA-8A80-2D379E2062E3}">
      <dgm:prSet/>
      <dgm:spPr/>
      <dgm:t>
        <a:bodyPr/>
        <a:lstStyle/>
        <a:p>
          <a:endParaRPr lang="cs-CZ"/>
        </a:p>
      </dgm:t>
    </dgm:pt>
    <dgm:pt modelId="{17448188-909B-4E86-8E1E-71A664C76E34}" type="sibTrans" cxnId="{0F52AF7B-AB29-4BAA-8A80-2D379E2062E3}">
      <dgm:prSet/>
      <dgm:spPr/>
      <dgm:t>
        <a:bodyPr/>
        <a:lstStyle/>
        <a:p>
          <a:endParaRPr lang="cs-CZ"/>
        </a:p>
      </dgm:t>
    </dgm:pt>
    <dgm:pt modelId="{CEEC61F3-B072-4255-9DC6-EB269781FF05}">
      <dgm:prSet phldrT="[Text]"/>
      <dgm:spPr>
        <a:solidFill>
          <a:schemeClr val="tx2">
            <a:lumMod val="50000"/>
            <a:alpha val="72500"/>
          </a:schemeClr>
        </a:solidFill>
      </dgm:spPr>
      <dgm:t>
        <a:bodyPr/>
        <a:lstStyle/>
        <a:p>
          <a:r>
            <a:rPr lang="cs-CZ" dirty="0" smtClean="0"/>
            <a:t>Tympány</a:t>
          </a:r>
          <a:endParaRPr lang="cs-CZ" dirty="0"/>
        </a:p>
      </dgm:t>
    </dgm:pt>
    <dgm:pt modelId="{A6FFEF1A-FD48-455A-B1FB-2432E91EE0DE}" type="parTrans" cxnId="{695723EC-C5C7-47B9-AB5B-12A4A2F92278}">
      <dgm:prSet/>
      <dgm:spPr/>
      <dgm:t>
        <a:bodyPr/>
        <a:lstStyle/>
        <a:p>
          <a:endParaRPr lang="cs-CZ"/>
        </a:p>
      </dgm:t>
    </dgm:pt>
    <dgm:pt modelId="{7091DBC5-4AE9-4F09-8CEF-B8AC5AD02598}" type="sibTrans" cxnId="{695723EC-C5C7-47B9-AB5B-12A4A2F92278}">
      <dgm:prSet/>
      <dgm:spPr/>
      <dgm:t>
        <a:bodyPr/>
        <a:lstStyle/>
        <a:p>
          <a:endParaRPr lang="cs-CZ"/>
        </a:p>
      </dgm:t>
    </dgm:pt>
    <dgm:pt modelId="{154C852E-93A9-4EB5-82A8-E89E69B9F5EC}">
      <dgm:prSet phldrT="[Text]"/>
      <dgm:spPr>
        <a:solidFill>
          <a:srgbClr val="FFFF00">
            <a:alpha val="80000"/>
          </a:srgbClr>
        </a:solidFill>
      </dgm:spPr>
      <dgm:t>
        <a:bodyPr/>
        <a:lstStyle/>
        <a:p>
          <a:r>
            <a:rPr lang="cs-CZ" dirty="0" smtClean="0"/>
            <a:t>bubny</a:t>
          </a:r>
          <a:endParaRPr lang="cs-CZ" dirty="0"/>
        </a:p>
      </dgm:t>
    </dgm:pt>
    <dgm:pt modelId="{7DF36A82-EA45-4C72-B126-1CFAC63D8B59}" type="parTrans" cxnId="{C06903F9-3FD9-4322-8DFA-7DCD22DA687F}">
      <dgm:prSet/>
      <dgm:spPr/>
      <dgm:t>
        <a:bodyPr/>
        <a:lstStyle/>
        <a:p>
          <a:endParaRPr lang="cs-CZ"/>
        </a:p>
      </dgm:t>
    </dgm:pt>
    <dgm:pt modelId="{A470CA98-1F5A-4314-8445-83FE769308A7}" type="sibTrans" cxnId="{C06903F9-3FD9-4322-8DFA-7DCD22DA687F}">
      <dgm:prSet/>
      <dgm:spPr/>
      <dgm:t>
        <a:bodyPr/>
        <a:lstStyle/>
        <a:p>
          <a:endParaRPr lang="cs-CZ"/>
        </a:p>
      </dgm:t>
    </dgm:pt>
    <dgm:pt modelId="{DB79C47D-01DD-4573-BEB3-53DFBB348931}">
      <dgm:prSet phldrT="[Text]"/>
      <dgm:spPr>
        <a:solidFill>
          <a:schemeClr val="tx1">
            <a:lumMod val="85000"/>
            <a:lumOff val="15000"/>
            <a:alpha val="72500"/>
          </a:schemeClr>
        </a:solidFill>
      </dgm:spPr>
      <dgm:t>
        <a:bodyPr/>
        <a:lstStyle/>
        <a:p>
          <a:r>
            <a:rPr lang="cs-CZ" dirty="0" smtClean="0"/>
            <a:t>Dřívka</a:t>
          </a:r>
          <a:endParaRPr lang="cs-CZ" dirty="0"/>
        </a:p>
      </dgm:t>
    </dgm:pt>
    <dgm:pt modelId="{C2170773-AA6E-4B8D-A9AC-88737AC95A45}" type="parTrans" cxnId="{4F820F62-B039-4819-A166-EADD11C00A2D}">
      <dgm:prSet/>
      <dgm:spPr/>
      <dgm:t>
        <a:bodyPr/>
        <a:lstStyle/>
        <a:p>
          <a:endParaRPr lang="cs-CZ"/>
        </a:p>
      </dgm:t>
    </dgm:pt>
    <dgm:pt modelId="{205111D7-3891-4A8D-8F9C-FA66956A1842}" type="sibTrans" cxnId="{4F820F62-B039-4819-A166-EADD11C00A2D}">
      <dgm:prSet/>
      <dgm:spPr/>
      <dgm:t>
        <a:bodyPr/>
        <a:lstStyle/>
        <a:p>
          <a:endParaRPr lang="cs-CZ"/>
        </a:p>
      </dgm:t>
    </dgm:pt>
    <dgm:pt modelId="{A4172DD7-F381-455B-B89D-CFE87AF24621}">
      <dgm:prSet phldrT="[Text]"/>
      <dgm:spPr>
        <a:solidFill>
          <a:schemeClr val="accent5">
            <a:lumMod val="75000"/>
            <a:alpha val="72500"/>
          </a:schemeClr>
        </a:solidFill>
      </dgm:spPr>
      <dgm:t>
        <a:bodyPr/>
        <a:lstStyle/>
        <a:p>
          <a:r>
            <a:rPr lang="cs-CZ" dirty="0" smtClean="0"/>
            <a:t>zvonkohra</a:t>
          </a:r>
          <a:endParaRPr lang="cs-CZ" dirty="0"/>
        </a:p>
      </dgm:t>
    </dgm:pt>
    <dgm:pt modelId="{8EE1BA1F-9409-4A3E-ADD0-07BEE4482FA6}" type="parTrans" cxnId="{79635322-2576-4F3E-AB98-F8C254C58549}">
      <dgm:prSet/>
      <dgm:spPr/>
      <dgm:t>
        <a:bodyPr/>
        <a:lstStyle/>
        <a:p>
          <a:endParaRPr lang="cs-CZ"/>
        </a:p>
      </dgm:t>
    </dgm:pt>
    <dgm:pt modelId="{5F0068F2-0E01-4203-82EE-F2C2C5B4056B}" type="sibTrans" cxnId="{79635322-2576-4F3E-AB98-F8C254C58549}">
      <dgm:prSet/>
      <dgm:spPr/>
      <dgm:t>
        <a:bodyPr/>
        <a:lstStyle/>
        <a:p>
          <a:endParaRPr lang="cs-CZ"/>
        </a:p>
      </dgm:t>
    </dgm:pt>
    <dgm:pt modelId="{343AA550-36CE-4DA3-8D53-C30325D595D8}" type="pres">
      <dgm:prSet presAssocID="{382A48BE-96AC-420E-8F0C-46A22F6F84CC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925CE5-D233-482E-9820-7707031B42A6}" type="pres">
      <dgm:prSet presAssocID="{382A48BE-96AC-420E-8F0C-46A22F6F84CC}" presName="radial" presStyleCnt="0">
        <dgm:presLayoutVars>
          <dgm:animLvl val="ctr"/>
        </dgm:presLayoutVars>
      </dgm:prSet>
      <dgm:spPr/>
    </dgm:pt>
    <dgm:pt modelId="{1AA2AAD5-E9C2-444C-AE57-8AFE72F94D1B}" type="pres">
      <dgm:prSet presAssocID="{2FE6B534-9EC9-46E5-8A52-5B12738DD015}" presName="centerShape" presStyleLbl="vennNode1" presStyleIdx="0" presStyleCnt="7"/>
      <dgm:spPr/>
      <dgm:t>
        <a:bodyPr/>
        <a:lstStyle/>
        <a:p>
          <a:endParaRPr lang="cs-CZ"/>
        </a:p>
      </dgm:t>
    </dgm:pt>
    <dgm:pt modelId="{6F41D6A7-D9CB-430F-9078-F1A299172D87}" type="pres">
      <dgm:prSet presAssocID="{A0D192C4-D2E5-49C4-B52B-A30083BB8E4D}" presName="node" presStyleLbl="venn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817311-830E-4358-A93E-36EC8E330097}" type="pres">
      <dgm:prSet presAssocID="{6FF57BE4-6D98-459A-90EF-FCFF8F6AAFC8}" presName="node" presStyleLbl="venn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888835-D6C1-4438-961F-9B1B79FF3890}" type="pres">
      <dgm:prSet presAssocID="{CEEC61F3-B072-4255-9DC6-EB269781FF05}" presName="node" presStyleLbl="vennNode1" presStyleIdx="3" presStyleCnt="7" custRadScaleRad="107740" custRadScaleInc="-2958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6BC77A-BF3E-4F21-B1DC-ADF3E50FBFDB}" type="pres">
      <dgm:prSet presAssocID="{DB79C47D-01DD-4573-BEB3-53DFBB348931}" presName="node" presStyleLbl="venn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C15B29-CF0B-4720-9C72-F00843327FFD}" type="pres">
      <dgm:prSet presAssocID="{A4172DD7-F381-455B-B89D-CFE87AF24621}" presName="node" presStyleLbl="venn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DF3E55-B4A6-41BB-B913-6521D9280714}" type="pres">
      <dgm:prSet presAssocID="{154C852E-93A9-4EB5-82A8-E89E69B9F5EC}" presName="node" presStyleLbl="vennNode1" presStyleIdx="6" presStyleCnt="7" custRadScaleRad="101467" custRadScaleInc="-2962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813BDD-1F54-43FB-9B2D-DE4768D79A50}" type="presOf" srcId="{154C852E-93A9-4EB5-82A8-E89E69B9F5EC}" destId="{E0DF3E55-B4A6-41BB-B913-6521D9280714}" srcOrd="0" destOrd="0" presId="urn:microsoft.com/office/officeart/2005/8/layout/radial3"/>
    <dgm:cxn modelId="{27AE3ED8-8956-4203-8B85-29EAC4686FD0}" srcId="{2FE6B534-9EC9-46E5-8A52-5B12738DD015}" destId="{A0D192C4-D2E5-49C4-B52B-A30083BB8E4D}" srcOrd="0" destOrd="0" parTransId="{F31A6160-CA26-49C4-A206-57D0FA121007}" sibTransId="{E2D3212D-A0E5-431D-B8A3-D52F4FD57D51}"/>
    <dgm:cxn modelId="{5DEE1F73-B0A6-401C-B210-36CBB1F16336}" srcId="{382A48BE-96AC-420E-8F0C-46A22F6F84CC}" destId="{2FE6B534-9EC9-46E5-8A52-5B12738DD015}" srcOrd="0" destOrd="0" parTransId="{ECDE0930-1EA3-44D9-AB26-64E0E963D571}" sibTransId="{730EC9F4-4FAD-4250-BB3C-097F9FD69D91}"/>
    <dgm:cxn modelId="{991847C6-224A-4714-A4AD-E98F7F01C630}" type="presOf" srcId="{A4172DD7-F381-455B-B89D-CFE87AF24621}" destId="{34C15B29-CF0B-4720-9C72-F00843327FFD}" srcOrd="0" destOrd="0" presId="urn:microsoft.com/office/officeart/2005/8/layout/radial3"/>
    <dgm:cxn modelId="{0728F965-07EB-4D09-A398-7D58314549E9}" type="presOf" srcId="{A0D192C4-D2E5-49C4-B52B-A30083BB8E4D}" destId="{6F41D6A7-D9CB-430F-9078-F1A299172D87}" srcOrd="0" destOrd="0" presId="urn:microsoft.com/office/officeart/2005/8/layout/radial3"/>
    <dgm:cxn modelId="{695723EC-C5C7-47B9-AB5B-12A4A2F92278}" srcId="{2FE6B534-9EC9-46E5-8A52-5B12738DD015}" destId="{CEEC61F3-B072-4255-9DC6-EB269781FF05}" srcOrd="2" destOrd="0" parTransId="{A6FFEF1A-FD48-455A-B1FB-2432E91EE0DE}" sibTransId="{7091DBC5-4AE9-4F09-8CEF-B8AC5AD02598}"/>
    <dgm:cxn modelId="{D053BFE5-E78B-4D81-9AA9-19311A1ABBDC}" type="presOf" srcId="{6FF57BE4-6D98-459A-90EF-FCFF8F6AAFC8}" destId="{41817311-830E-4358-A93E-36EC8E330097}" srcOrd="0" destOrd="0" presId="urn:microsoft.com/office/officeart/2005/8/layout/radial3"/>
    <dgm:cxn modelId="{0F52AF7B-AB29-4BAA-8A80-2D379E2062E3}" srcId="{2FE6B534-9EC9-46E5-8A52-5B12738DD015}" destId="{6FF57BE4-6D98-459A-90EF-FCFF8F6AAFC8}" srcOrd="1" destOrd="0" parTransId="{C61BA6FF-3B44-4025-AFA5-E28D0D3CF5B9}" sibTransId="{17448188-909B-4E86-8E1E-71A664C76E34}"/>
    <dgm:cxn modelId="{79635322-2576-4F3E-AB98-F8C254C58549}" srcId="{2FE6B534-9EC9-46E5-8A52-5B12738DD015}" destId="{A4172DD7-F381-455B-B89D-CFE87AF24621}" srcOrd="4" destOrd="0" parTransId="{8EE1BA1F-9409-4A3E-ADD0-07BEE4482FA6}" sibTransId="{5F0068F2-0E01-4203-82EE-F2C2C5B4056B}"/>
    <dgm:cxn modelId="{01F86A48-F318-4D69-8376-4575CD56D9F2}" type="presOf" srcId="{382A48BE-96AC-420E-8F0C-46A22F6F84CC}" destId="{343AA550-36CE-4DA3-8D53-C30325D595D8}" srcOrd="0" destOrd="0" presId="urn:microsoft.com/office/officeart/2005/8/layout/radial3"/>
    <dgm:cxn modelId="{C06903F9-3FD9-4322-8DFA-7DCD22DA687F}" srcId="{2FE6B534-9EC9-46E5-8A52-5B12738DD015}" destId="{154C852E-93A9-4EB5-82A8-E89E69B9F5EC}" srcOrd="5" destOrd="0" parTransId="{7DF36A82-EA45-4C72-B126-1CFAC63D8B59}" sibTransId="{A470CA98-1F5A-4314-8445-83FE769308A7}"/>
    <dgm:cxn modelId="{B34B6959-801F-4121-84DC-601C477C0619}" type="presOf" srcId="{2FE6B534-9EC9-46E5-8A52-5B12738DD015}" destId="{1AA2AAD5-E9C2-444C-AE57-8AFE72F94D1B}" srcOrd="0" destOrd="0" presId="urn:microsoft.com/office/officeart/2005/8/layout/radial3"/>
    <dgm:cxn modelId="{B634B4B7-A9D0-4681-BFF3-BA1DA4C478D1}" type="presOf" srcId="{DB79C47D-01DD-4573-BEB3-53DFBB348931}" destId="{366BC77A-BF3E-4F21-B1DC-ADF3E50FBFDB}" srcOrd="0" destOrd="0" presId="urn:microsoft.com/office/officeart/2005/8/layout/radial3"/>
    <dgm:cxn modelId="{74D7A7B8-0EA5-4CB8-BF27-E2A21E0C9FE1}" type="presOf" srcId="{CEEC61F3-B072-4255-9DC6-EB269781FF05}" destId="{5F888835-D6C1-4438-961F-9B1B79FF3890}" srcOrd="0" destOrd="0" presId="urn:microsoft.com/office/officeart/2005/8/layout/radial3"/>
    <dgm:cxn modelId="{4F820F62-B039-4819-A166-EADD11C00A2D}" srcId="{2FE6B534-9EC9-46E5-8A52-5B12738DD015}" destId="{DB79C47D-01DD-4573-BEB3-53DFBB348931}" srcOrd="3" destOrd="0" parTransId="{C2170773-AA6E-4B8D-A9AC-88737AC95A45}" sibTransId="{205111D7-3891-4A8D-8F9C-FA66956A1842}"/>
    <dgm:cxn modelId="{E5529F27-02CA-40B7-89F1-4B3A5F1A2898}" type="presParOf" srcId="{343AA550-36CE-4DA3-8D53-C30325D595D8}" destId="{D9925CE5-D233-482E-9820-7707031B42A6}" srcOrd="0" destOrd="0" presId="urn:microsoft.com/office/officeart/2005/8/layout/radial3"/>
    <dgm:cxn modelId="{32A66440-2DBB-40BB-9CC9-A1CABE8DAEB1}" type="presParOf" srcId="{D9925CE5-D233-482E-9820-7707031B42A6}" destId="{1AA2AAD5-E9C2-444C-AE57-8AFE72F94D1B}" srcOrd="0" destOrd="0" presId="urn:microsoft.com/office/officeart/2005/8/layout/radial3"/>
    <dgm:cxn modelId="{A98CA362-2E77-4BB8-B0B8-71C9F56AF39D}" type="presParOf" srcId="{D9925CE5-D233-482E-9820-7707031B42A6}" destId="{6F41D6A7-D9CB-430F-9078-F1A299172D87}" srcOrd="1" destOrd="0" presId="urn:microsoft.com/office/officeart/2005/8/layout/radial3"/>
    <dgm:cxn modelId="{A1922BB5-2539-4657-9CA4-17941AB234F0}" type="presParOf" srcId="{D9925CE5-D233-482E-9820-7707031B42A6}" destId="{41817311-830E-4358-A93E-36EC8E330097}" srcOrd="2" destOrd="0" presId="urn:microsoft.com/office/officeart/2005/8/layout/radial3"/>
    <dgm:cxn modelId="{74BE5D7C-4298-4B1E-8B5E-2735CA9A9FA8}" type="presParOf" srcId="{D9925CE5-D233-482E-9820-7707031B42A6}" destId="{5F888835-D6C1-4438-961F-9B1B79FF3890}" srcOrd="3" destOrd="0" presId="urn:microsoft.com/office/officeart/2005/8/layout/radial3"/>
    <dgm:cxn modelId="{0B136DDC-7789-4B33-9C10-67839E16A8AB}" type="presParOf" srcId="{D9925CE5-D233-482E-9820-7707031B42A6}" destId="{366BC77A-BF3E-4F21-B1DC-ADF3E50FBFDB}" srcOrd="4" destOrd="0" presId="urn:microsoft.com/office/officeart/2005/8/layout/radial3"/>
    <dgm:cxn modelId="{BBD350D0-34DA-4FDC-80EF-6FC28F70FD0D}" type="presParOf" srcId="{D9925CE5-D233-482E-9820-7707031B42A6}" destId="{34C15B29-CF0B-4720-9C72-F00843327FFD}" srcOrd="5" destOrd="0" presId="urn:microsoft.com/office/officeart/2005/8/layout/radial3"/>
    <dgm:cxn modelId="{54B180E7-F8AD-4481-ABB9-B8F452570241}" type="presParOf" srcId="{D9925CE5-D233-482E-9820-7707031B42A6}" destId="{E0DF3E55-B4A6-41BB-B913-6521D9280714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A2AAD5-E9C2-444C-AE57-8AFE72F94D1B}">
      <dsp:nvSpPr>
        <dsp:cNvPr id="0" name=""/>
        <dsp:cNvSpPr/>
      </dsp:nvSpPr>
      <dsp:spPr>
        <a:xfrm>
          <a:off x="2973585" y="916185"/>
          <a:ext cx="2282428" cy="2282428"/>
        </a:xfrm>
        <a:prstGeom prst="ellipse">
          <a:avLst/>
        </a:prstGeom>
        <a:solidFill>
          <a:schemeClr val="accent6">
            <a:lumMod val="50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Bicí nástroje</a:t>
          </a:r>
          <a:endParaRPr lang="cs-CZ" sz="3500" kern="1200" dirty="0"/>
        </a:p>
      </dsp:txBody>
      <dsp:txXfrm>
        <a:off x="3307839" y="1250439"/>
        <a:ext cx="1613920" cy="1613920"/>
      </dsp:txXfrm>
    </dsp:sp>
    <dsp:sp modelId="{6F41D6A7-D9CB-430F-9078-F1A299172D87}">
      <dsp:nvSpPr>
        <dsp:cNvPr id="0" name=""/>
        <dsp:cNvSpPr/>
      </dsp:nvSpPr>
      <dsp:spPr>
        <a:xfrm>
          <a:off x="3544192" y="407"/>
          <a:ext cx="1141214" cy="1141214"/>
        </a:xfrm>
        <a:prstGeom prst="ellipse">
          <a:avLst/>
        </a:prstGeom>
        <a:solidFill>
          <a:srgbClr val="FF0000">
            <a:alpha val="575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triangl</a:t>
          </a:r>
          <a:endParaRPr lang="cs-CZ" sz="1400" kern="1200" dirty="0"/>
        </a:p>
      </dsp:txBody>
      <dsp:txXfrm>
        <a:off x="3711319" y="167534"/>
        <a:ext cx="806960" cy="806960"/>
      </dsp:txXfrm>
    </dsp:sp>
    <dsp:sp modelId="{41817311-830E-4358-A93E-36EC8E330097}">
      <dsp:nvSpPr>
        <dsp:cNvPr id="0" name=""/>
        <dsp:cNvSpPr/>
      </dsp:nvSpPr>
      <dsp:spPr>
        <a:xfrm>
          <a:off x="4831440" y="743600"/>
          <a:ext cx="1141214" cy="1141214"/>
        </a:xfrm>
        <a:prstGeom prst="ellipse">
          <a:avLst/>
        </a:prstGeom>
        <a:solidFill>
          <a:srgbClr val="00B050">
            <a:alpha val="65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tamburína</a:t>
          </a:r>
          <a:endParaRPr lang="cs-CZ" sz="1400" kern="1200" dirty="0"/>
        </a:p>
      </dsp:txBody>
      <dsp:txXfrm>
        <a:off x="4998567" y="910727"/>
        <a:ext cx="806960" cy="806960"/>
      </dsp:txXfrm>
    </dsp:sp>
    <dsp:sp modelId="{5F888835-D6C1-4438-961F-9B1B79FF3890}">
      <dsp:nvSpPr>
        <dsp:cNvPr id="0" name=""/>
        <dsp:cNvSpPr/>
      </dsp:nvSpPr>
      <dsp:spPr>
        <a:xfrm>
          <a:off x="2193264" y="626806"/>
          <a:ext cx="1141214" cy="1141214"/>
        </a:xfrm>
        <a:prstGeom prst="ellipse">
          <a:avLst/>
        </a:prstGeom>
        <a:solidFill>
          <a:schemeClr val="tx2">
            <a:lumMod val="50000"/>
            <a:alpha val="725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Tympány</a:t>
          </a:r>
          <a:endParaRPr lang="cs-CZ" sz="1400" kern="1200" dirty="0"/>
        </a:p>
      </dsp:txBody>
      <dsp:txXfrm>
        <a:off x="2360391" y="793933"/>
        <a:ext cx="806960" cy="806960"/>
      </dsp:txXfrm>
    </dsp:sp>
    <dsp:sp modelId="{366BC77A-BF3E-4F21-B1DC-ADF3E50FBFDB}">
      <dsp:nvSpPr>
        <dsp:cNvPr id="0" name=""/>
        <dsp:cNvSpPr/>
      </dsp:nvSpPr>
      <dsp:spPr>
        <a:xfrm>
          <a:off x="3544192" y="2973178"/>
          <a:ext cx="1141214" cy="1141214"/>
        </a:xfrm>
        <a:prstGeom prst="ellipse">
          <a:avLst/>
        </a:prstGeom>
        <a:solidFill>
          <a:schemeClr val="tx1">
            <a:lumMod val="85000"/>
            <a:lumOff val="15000"/>
            <a:alpha val="725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Dřívka</a:t>
          </a:r>
          <a:endParaRPr lang="cs-CZ" sz="1400" kern="1200" dirty="0"/>
        </a:p>
      </dsp:txBody>
      <dsp:txXfrm>
        <a:off x="3711319" y="3140305"/>
        <a:ext cx="806960" cy="806960"/>
      </dsp:txXfrm>
    </dsp:sp>
    <dsp:sp modelId="{34C15B29-CF0B-4720-9C72-F00843327FFD}">
      <dsp:nvSpPr>
        <dsp:cNvPr id="0" name=""/>
        <dsp:cNvSpPr/>
      </dsp:nvSpPr>
      <dsp:spPr>
        <a:xfrm>
          <a:off x="2256945" y="2229985"/>
          <a:ext cx="1141214" cy="1141214"/>
        </a:xfrm>
        <a:prstGeom prst="ellipse">
          <a:avLst/>
        </a:prstGeom>
        <a:solidFill>
          <a:schemeClr val="accent5">
            <a:lumMod val="75000"/>
            <a:alpha val="725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zvonkohra</a:t>
          </a:r>
          <a:endParaRPr lang="cs-CZ" sz="1400" kern="1200" dirty="0"/>
        </a:p>
      </dsp:txBody>
      <dsp:txXfrm>
        <a:off x="2424072" y="2397112"/>
        <a:ext cx="806960" cy="806960"/>
      </dsp:txXfrm>
    </dsp:sp>
    <dsp:sp modelId="{E0DF3E55-B4A6-41BB-B913-6521D9280714}">
      <dsp:nvSpPr>
        <dsp:cNvPr id="0" name=""/>
        <dsp:cNvSpPr/>
      </dsp:nvSpPr>
      <dsp:spPr>
        <a:xfrm>
          <a:off x="4819366" y="2292133"/>
          <a:ext cx="1141214" cy="1141214"/>
        </a:xfrm>
        <a:prstGeom prst="ellipse">
          <a:avLst/>
        </a:prstGeom>
        <a:solidFill>
          <a:srgbClr val="FFFF00">
            <a:alpha val="8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bubny</a:t>
          </a:r>
          <a:endParaRPr lang="cs-CZ" sz="1400" kern="1200" dirty="0"/>
        </a:p>
      </dsp:txBody>
      <dsp:txXfrm>
        <a:off x="4986493" y="2459260"/>
        <a:ext cx="806960" cy="806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A14FD5E-61C0-49E1-B548-31C92FBD7AE0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29AE89C-9A65-4C26-BB7A-19327A850FF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7920880" cy="3672408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školy: ZŠ a MŠ Prysk, okres Česká Lípa, příspěvková organizace</a:t>
            </a:r>
            <a:br>
              <a:rPr lang="cs-CZ" sz="3200" dirty="0" smtClean="0"/>
            </a:br>
            <a:r>
              <a:rPr lang="cs-CZ" sz="3200" dirty="0" smtClean="0"/>
              <a:t>Autor: Mgr. Jana </a:t>
            </a:r>
            <a:r>
              <a:rPr lang="cs-CZ" sz="3200" dirty="0" err="1" smtClean="0"/>
              <a:t>Vostřelová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Název</a:t>
            </a:r>
            <a:r>
              <a:rPr lang="cs-CZ" sz="2800" dirty="0" smtClean="0"/>
              <a:t>: VY_32_INOVACE_03_HUDEBNÍ VÝCHOVA_HUDEBNÍ NÁSTROJE</a:t>
            </a:r>
            <a:br>
              <a:rPr lang="cs-CZ" sz="2800" dirty="0" smtClean="0"/>
            </a:br>
            <a:r>
              <a:rPr lang="cs-CZ" sz="2800" dirty="0" smtClean="0"/>
              <a:t>ČÍSLO PROJEKTU: </a:t>
            </a:r>
            <a:r>
              <a:rPr lang="cs-CZ" sz="2800" dirty="0">
                <a:effectLst/>
              </a:rPr>
              <a:t>CZ.1.07/1.4.00/21.1705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61048"/>
            <a:ext cx="7984976" cy="648072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ANOTACE : Prezentace je určena žákům I. </a:t>
            </a:r>
            <a:r>
              <a:rPr lang="cs-CZ" dirty="0"/>
              <a:t>s</a:t>
            </a:r>
            <a:r>
              <a:rPr lang="cs-CZ" dirty="0" smtClean="0">
                <a:solidFill>
                  <a:schemeClr val="tx1"/>
                </a:solidFill>
              </a:rPr>
              <a:t>tupně ZŠ k seznámení s druhy hudebních nástrojů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847077"/>
            <a:ext cx="6081712" cy="148748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23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73955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HUDEBNÍ NÁSTROJE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27784" y="1916833"/>
            <a:ext cx="4248472" cy="3672408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endParaRPr lang="cs-CZ" sz="4000" dirty="0" smtClean="0"/>
          </a:p>
          <a:p>
            <a:r>
              <a:rPr lang="cs-CZ" sz="5700" b="1" dirty="0" smtClean="0"/>
              <a:t>DECHOVÉ</a:t>
            </a:r>
            <a:br>
              <a:rPr lang="cs-CZ" sz="5700" b="1" dirty="0" smtClean="0"/>
            </a:br>
            <a:endParaRPr lang="cs-CZ" sz="5700" b="1" dirty="0" smtClean="0"/>
          </a:p>
          <a:p>
            <a:r>
              <a:rPr lang="cs-CZ" sz="5700" b="1" dirty="0" smtClean="0"/>
              <a:t>BICÍ</a:t>
            </a:r>
            <a:br>
              <a:rPr lang="cs-CZ" sz="5700" b="1" dirty="0" smtClean="0"/>
            </a:br>
            <a:endParaRPr lang="cs-CZ" sz="5700" b="1" dirty="0" smtClean="0"/>
          </a:p>
          <a:p>
            <a:r>
              <a:rPr lang="cs-CZ" sz="5700" b="1" dirty="0" smtClean="0"/>
              <a:t>STRUNNÉ</a:t>
            </a:r>
            <a:endParaRPr lang="cs-CZ" sz="5700" b="1" dirty="0"/>
          </a:p>
        </p:txBody>
      </p:sp>
    </p:spTree>
    <p:extLst>
      <p:ext uri="{BB962C8B-B14F-4D97-AF65-F5344CB8AC3E}">
        <p14:creationId xmlns:p14="http://schemas.microsoft.com/office/powerpoint/2010/main" val="1818289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DECHOVÉ HUDEBNÍ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560840" cy="3888432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b="1" dirty="0" smtClean="0"/>
              <a:t>DŘEVĚNÉ </a:t>
            </a:r>
            <a:br>
              <a:rPr lang="cs-CZ" sz="4000" b="1" dirty="0" smtClean="0"/>
            </a:br>
            <a:r>
              <a:rPr lang="cs-CZ" dirty="0" smtClean="0"/>
              <a:t>např. zobcová flétna, klarinet, hoboj, saxofon, fagot, příčná flétna 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endParaRPr lang="cs-CZ" sz="4000" b="1" dirty="0" smtClean="0"/>
          </a:p>
          <a:p>
            <a:r>
              <a:rPr lang="cs-CZ" sz="4000" b="1" dirty="0" smtClean="0"/>
              <a:t>ŽESŤOVÉ</a:t>
            </a:r>
            <a:br>
              <a:rPr lang="cs-CZ" sz="4000" b="1" dirty="0" smtClean="0"/>
            </a:br>
            <a:r>
              <a:rPr lang="cs-CZ" dirty="0" smtClean="0"/>
              <a:t>např. trubka, pozoun, lesní roh, </a:t>
            </a:r>
            <a:r>
              <a:rPr lang="cs-CZ" dirty="0" err="1" smtClean="0"/>
              <a:t>heligon</a:t>
            </a:r>
            <a:r>
              <a:rPr lang="cs-CZ" dirty="0" smtClean="0"/>
              <a:t>,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082023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STRUNNÉ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DRNKACÍ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např. loutna, kytara, </a:t>
            </a:r>
            <a:r>
              <a:rPr lang="cs-CZ" dirty="0" err="1" smtClean="0"/>
              <a:t>banjo</a:t>
            </a:r>
            <a:r>
              <a:rPr lang="cs-CZ" dirty="0" smtClean="0"/>
              <a:t>, harfa</a:t>
            </a:r>
          </a:p>
          <a:p>
            <a:r>
              <a:rPr lang="cs-CZ" b="1" dirty="0" smtClean="0"/>
              <a:t>KLÁVESOVÉ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např. klavír, cembalo</a:t>
            </a:r>
          </a:p>
          <a:p>
            <a:r>
              <a:rPr lang="cs-CZ" b="1" dirty="0" smtClean="0"/>
              <a:t>SMYČCOVÉ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např. housle, viola, kontrabas, </a:t>
            </a:r>
            <a:r>
              <a:rPr lang="cs-CZ" dirty="0" err="1" smtClean="0"/>
              <a:t>violoncelo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34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8723624"/>
              </p:ext>
            </p:extLst>
          </p:nvPr>
        </p:nvGraphicFramePr>
        <p:xfrm>
          <a:off x="457200" y="2179638"/>
          <a:ext cx="82296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373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A2AAD5-E9C2-444C-AE57-8AFE72F94D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AA2AAD5-E9C2-444C-AE57-8AFE72F94D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41D6A7-D9CB-430F-9078-F1A299172D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F41D6A7-D9CB-430F-9078-F1A299172D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817311-830E-4358-A93E-36EC8E3300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41817311-830E-4358-A93E-36EC8E3300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888835-D6C1-4438-961F-9B1B79FF38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F888835-D6C1-4438-961F-9B1B79FF38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6BC77A-BF3E-4F21-B1DC-ADF3E50FBF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366BC77A-BF3E-4F21-B1DC-ADF3E50FBF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C15B29-CF0B-4720-9C72-F00843327F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34C15B29-CF0B-4720-9C72-F00843327F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DF3E55-B4A6-41BB-B913-6521D92807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E0DF3E55-B4A6-41BB-B913-6521D92807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Které nástroje patří mezi dechové?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Saxofon</a:t>
            </a:r>
          </a:p>
          <a:p>
            <a:r>
              <a:rPr lang="cs-CZ" dirty="0" smtClean="0"/>
              <a:t>Klavír</a:t>
            </a:r>
          </a:p>
          <a:p>
            <a:r>
              <a:rPr lang="cs-CZ" dirty="0" smtClean="0"/>
              <a:t>Klarinet</a:t>
            </a:r>
          </a:p>
          <a:p>
            <a:r>
              <a:rPr lang="cs-CZ" dirty="0" smtClean="0"/>
              <a:t>Příčná flétna</a:t>
            </a:r>
          </a:p>
          <a:p>
            <a:r>
              <a:rPr lang="cs-CZ" dirty="0" smtClean="0"/>
              <a:t>Buben</a:t>
            </a:r>
          </a:p>
          <a:p>
            <a:r>
              <a:rPr lang="cs-CZ" dirty="0" smtClean="0"/>
              <a:t>Pozoun</a:t>
            </a:r>
          </a:p>
          <a:p>
            <a:r>
              <a:rPr lang="cs-CZ" dirty="0" smtClean="0"/>
              <a:t>Harfa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96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Které nástroje patří do skupiny drnkací?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Harfa</a:t>
            </a:r>
          </a:p>
          <a:p>
            <a:r>
              <a:rPr lang="cs-CZ" dirty="0" smtClean="0"/>
              <a:t>Housle</a:t>
            </a:r>
          </a:p>
          <a:p>
            <a:r>
              <a:rPr lang="cs-CZ" dirty="0" err="1" smtClean="0"/>
              <a:t>Heligon</a:t>
            </a:r>
            <a:endParaRPr lang="cs-CZ" dirty="0" smtClean="0"/>
          </a:p>
          <a:p>
            <a:r>
              <a:rPr lang="cs-CZ" dirty="0" smtClean="0"/>
              <a:t>Kytara</a:t>
            </a:r>
          </a:p>
          <a:p>
            <a:r>
              <a:rPr lang="cs-CZ" dirty="0" err="1" smtClean="0"/>
              <a:t>Banjo</a:t>
            </a:r>
            <a:endParaRPr lang="cs-CZ" dirty="0" smtClean="0"/>
          </a:p>
          <a:p>
            <a:r>
              <a:rPr lang="cs-CZ" dirty="0" smtClean="0"/>
              <a:t>Cembalo</a:t>
            </a:r>
          </a:p>
          <a:p>
            <a:r>
              <a:rPr lang="cs-CZ" dirty="0" smtClean="0"/>
              <a:t>Loutna</a:t>
            </a:r>
          </a:p>
          <a:p>
            <a:r>
              <a:rPr lang="cs-CZ" dirty="0" smtClean="0"/>
              <a:t>kytara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135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Který hudební nástroj patří mezi dechové?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2060848"/>
            <a:ext cx="5544616" cy="3993307"/>
          </a:xfrm>
        </p:spPr>
        <p:txBody>
          <a:bodyPr/>
          <a:lstStyle/>
          <a:p>
            <a:r>
              <a:rPr lang="cs-CZ" dirty="0" smtClean="0"/>
              <a:t>Housle</a:t>
            </a:r>
          </a:p>
          <a:p>
            <a:r>
              <a:rPr lang="cs-CZ" dirty="0" smtClean="0"/>
              <a:t>Klarinet</a:t>
            </a:r>
          </a:p>
          <a:p>
            <a:r>
              <a:rPr lang="cs-CZ" dirty="0" smtClean="0"/>
              <a:t>Buben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</p:txBody>
      </p:sp>
      <p:sp>
        <p:nvSpPr>
          <p:cNvPr id="4" name="Šipka doleva 3"/>
          <p:cNvSpPr/>
          <p:nvPr/>
        </p:nvSpPr>
        <p:spPr>
          <a:xfrm>
            <a:off x="6516457" y="4832577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96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025 -0.02476 C -0.0757 -0.02268 -0.09011 -0.01666 -0.10556 -0.01458 C -0.12396 -0.00601 -0.14549 -0.00578 -0.16459 -0.00439 C -0.20417 -0.00138 -0.24341 -0.00046 -0.28282 0.00163 C -0.29375 0.00672 -0.30504 0.00811 -0.31632 0.01181 C -0.33212 0.0257 -0.30782 0.00533 -0.32691 0.01783 C -0.32813 0.01875 -0.32882 0.02084 -0.32987 0.02176 C -0.3316 0.02315 -0.33907 0.02547 -0.34046 0.02593 C -0.34688 0.03149 -0.35278 0.03473 -0.36007 0.03797 C -0.36528 0.04491 -0.37136 0.04977 -0.3783 0.05209 C -0.38282 0.05625 -0.38664 0.05788 -0.39184 0.06019 C -0.39896 0.05903 -0.40921 0.05903 -0.41615 0.05417 C -0.42118 0.0507 -0.42587 0.04676 -0.43125 0.04399 C -0.43941 0.03982 -0.43577 0.04445 -0.44341 0.03797 C -0.45 0.03241 -0.45625 0.02246 -0.46337 0.01783 C -0.47518 0.00996 -0.46893 0.0176 -0.4783 0.00973 C -0.48924 0.0007 -0.50052 -0.0081 -0.51337 -0.0125 C -0.52605 -0.02129 -0.53889 -0.02754 -0.55243 -0.03472 C -0.56077 -0.03912 -0.57292 -0.05092 -0.58125 -0.05694 C -0.59237 -0.06504 -0.60278 -0.08032 -0.61459 -0.08518 C -0.62032 -0.0905 -0.625 -0.09699 -0.63004 -0.10347 C -0.6323 -0.10671 -0.63629 -0.10671 -0.63889 -0.10949 C -0.64497 -0.11597 -0.64792 -0.11921 -0.65556 -0.12152 C -0.65938 -0.12685 -0.66337 -0.12708 -0.66771 -0.13171 C -0.67327 -0.13773 -0.67865 -0.14421 -0.68455 -0.15 C -0.69028 -0.15578 -0.69688 -0.15949 -0.70105 -0.16805 C -0.70834 -0.1831 -0.70973 -0.20347 -0.7191 -0.21666 C -0.72309 -0.23217 -0.72136 -0.24699 -0.7283 -0.26111 C -0.73039 -0.2743 -0.72934 -0.26898 -0.73282 -0.28333 C -0.73334 -0.28541 -0.73438 -0.28935 -0.73438 -0.28935 C -0.73542 -0.30069 -0.73612 -0.31087 -0.73889 -0.32152 C -0.7375 -0.33796 -0.73542 -0.35694 -0.72987 -0.37222 C -0.72813 -0.37662 -0.725 -0.3868 -0.72223 -0.39027 C -0.71945 -0.39351 -0.7132 -0.39837 -0.7132 -0.39837 C -0.70747 -0.40949 -0.69862 -0.4243 -0.68889 -0.4287 C -0.6698 -0.45277 -0.64011 -0.46203 -0.61459 -0.46504 C -0.60816 -0.46689 -0.60157 -0.46898 -0.59497 -0.47106 C -0.58664 -0.47685 -0.57813 -0.47662 -0.5691 -0.47916 C -0.52396 -0.4787 -0.38559 -0.48541 -0.31771 -0.46296 C -0.30903 -0.46018 -0.30296 -0.45462 -0.29497 -0.45092 C -0.29063 -0.44537 -0.28403 -0.4412 -0.27848 -0.43888 C -0.2724 -0.43101 -0.26181 -0.42685 -0.254 -0.42268 C -0.25122 -0.42106 -0.24757 -0.42083 -0.24497 -0.41851 C -0.22865 -0.40416 -0.20035 -0.39837 -0.18125 -0.39444 C -0.1658 -0.38726 -0.15035 -0.37939 -0.13455 -0.37407 C -0.12987 -0.37245 -0.12552 -0.36851 -0.12066 -0.36805 C -0.1132 -0.36736 -0.10556 -0.36666 -0.09809 -0.36597 C -0.08612 -0.36226 -0.07379 -0.35833 -0.06164 -0.35601 C -0.05365 -0.35231 -0.05851 -0.35509 -0.04792 -0.34583 C -0.04636 -0.34444 -0.04341 -0.34189 -0.04341 -0.34189 C -0.04115 -0.3331 -0.03959 -0.3243 -0.03733 -0.3155 C -0.03785 -0.31018 -0.03785 -0.30462 -0.03889 -0.2993 C -0.04046 -0.29189 -0.04514 -0.29004 -0.04948 -0.28726 C -0.06563 -0.27638 -0.07952 -0.27476 -0.09809 -0.27314 C -0.10955 -0.2743 -0.11927 -0.27476 -0.12987 -0.27916 C -0.13664 -0.28194 -0.14132 -0.28634 -0.14792 -0.28935 C -0.15261 -0.29513 -0.15782 -0.29375 -0.1632 -0.29745 C -0.17587 -0.30578 -0.18837 -0.3125 -0.20243 -0.3155 C -0.22223 -0.3243 -0.24271 -0.31597 -0.26181 -0.30949 C -0.26719 -0.30763 -0.2724 -0.30347 -0.27848 -0.30347 L -0.27223 -0.31365 " pathEditMode="relative" ptsTypes="fffffffffffffffffffffffffffffffffffffffffffffffffffffffffffAA">
                                      <p:cBhvr>
                                        <p:cTn id="6" dur="4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Loutna je hudební nástroj 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15805" y="2060847"/>
            <a:ext cx="39243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drnkací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15805" y="3856677"/>
            <a:ext cx="34666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bicí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3017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6081</TotalTime>
  <Words>95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Deluxe</vt:lpstr>
      <vt:lpstr>Název školy: ZŠ a MŠ Prysk, okres Česká Lípa, příspěvková organizace Autor: Mgr. Jana Vostřelová Název: VY_32_INOVACE_03_HUDEBNÍ VÝCHOVA_HUDEBNÍ NÁSTROJE ČÍSLO PROJEKTU: CZ.1.07/1.4.00/21.1705</vt:lpstr>
      <vt:lpstr>HUDEBNÍ NÁSTROJE</vt:lpstr>
      <vt:lpstr>DECHOVÉ HUDEBNÍ NÁSTROJE</vt:lpstr>
      <vt:lpstr>STRUNNÉ</vt:lpstr>
      <vt:lpstr>Bicí nástroje</vt:lpstr>
      <vt:lpstr>Které nástroje patří mezi dechové?</vt:lpstr>
      <vt:lpstr>Které nástroje patří do skupiny drnkací?</vt:lpstr>
      <vt:lpstr>Který hudební nástroj patří mezi dechové?</vt:lpstr>
      <vt:lpstr>Loutna je hudební nástroj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a MŠ Prysk, okres Česká Lípa, příspěvková organizace Autor: Mgr. Jana Vostřelová Název: VY_32_INOVACE_01</dc:title>
  <dc:creator>08FJ</dc:creator>
  <cp:lastModifiedBy>08FJ</cp:lastModifiedBy>
  <cp:revision>20</cp:revision>
  <dcterms:created xsi:type="dcterms:W3CDTF">2011-10-19T11:20:01Z</dcterms:created>
  <dcterms:modified xsi:type="dcterms:W3CDTF">2012-05-22T20:01:22Z</dcterms:modified>
</cp:coreProperties>
</file>