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78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520731"/>
            <a:ext cx="9144000" cy="3435579"/>
          </a:xfrm>
          <a:custGeom>
            <a:avLst/>
            <a:gdLst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19794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7466" y="25350"/>
                  <a:pt x="0" y="1979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28000"/>
                  <a:satMod val="2000000"/>
                  <a:alpha val="30000"/>
                </a:schemeClr>
              </a:gs>
              <a:gs pos="35000">
                <a:schemeClr val="bg2">
                  <a:shade val="100000"/>
                  <a:satMod val="600000"/>
                  <a:alpha val="0"/>
                </a:schemeClr>
              </a:gs>
            </a:gsLst>
            <a:lin ang="54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02920" y="2775745"/>
            <a:ext cx="8229600" cy="2167128"/>
          </a:xfrm>
        </p:spPr>
        <p:txBody>
          <a:bodyPr tIns="0" bIns="0" anchor="t"/>
          <a:lstStyle>
            <a:lvl1pPr>
              <a:defRPr sz="5000" cap="all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  <a:reflection blurRad="12000" stA="25000" endPos="49000" dist="5000" dir="5400000" sy="-100000" algn="bl" rotWithShape="0"/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00064" y="1559720"/>
            <a:ext cx="5105400" cy="1219200"/>
          </a:xfrm>
        </p:spPr>
        <p:txBody>
          <a:bodyPr lIns="0" tIns="0" rIns="0" bIns="0" anchor="b"/>
          <a:lstStyle>
            <a:lvl1pPr marL="0" indent="0" algn="l">
              <a:buNone/>
              <a:defRPr sz="19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DAD66-050F-4308-AA51-080B5F383E60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B9D67-5A5C-4387-9DB7-719182D49A7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DAD66-050F-4308-AA51-080B5F383E60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B9D67-5A5C-4387-9DB7-719182D49A7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990600"/>
            <a:ext cx="7772400" cy="1362456"/>
          </a:xfrm>
        </p:spPr>
        <p:txBody>
          <a:bodyPr>
            <a:noAutofit/>
          </a:bodyPr>
          <a:lstStyle>
            <a:lvl1pPr algn="l">
              <a:buNone/>
              <a:defRPr sz="48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352677"/>
            <a:ext cx="7772400" cy="1509712"/>
          </a:xfrm>
        </p:spPr>
        <p:txBody>
          <a:bodyPr anchor="t"/>
          <a:lstStyle>
            <a:lvl1pPr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DAD66-050F-4308-AA51-080B5F383E60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B9D67-5A5C-4387-9DB7-719182D49A7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DAD66-050F-4308-AA51-080B5F383E60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B9D67-5A5C-4387-9DB7-719182D49A7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 anchor="b"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112168"/>
            <a:ext cx="4040188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8000" dist="38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2112168"/>
            <a:ext cx="4041775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667000"/>
            <a:ext cx="4040188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667000"/>
            <a:ext cx="4041775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DAD66-050F-4308-AA51-080B5F383E60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B9D67-5A5C-4387-9DB7-719182D49A7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  <a:effectLst/>
        </p:spPr>
        <p:txBody>
          <a:bodyPr tIns="9144" bIns="9144" anchor="b"/>
          <a:lstStyle>
            <a:lvl1pPr>
              <a:defRPr sz="4800" cap="none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DAD66-050F-4308-AA51-080B5F383E60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B9D67-5A5C-4387-9DB7-719182D49A7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DAD66-050F-4308-AA51-080B5F383E60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B9D67-5A5C-4387-9DB7-719182D49A7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1440"/>
            <a:ext cx="8229600" cy="914400"/>
          </a:xfrm>
        </p:spPr>
        <p:txBody>
          <a:bodyPr tIns="0" bIns="0" anchor="b"/>
          <a:lstStyle>
            <a:lvl1pPr algn="l">
              <a:buNone/>
              <a:defRPr sz="5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133856"/>
            <a:ext cx="2590800" cy="5181600"/>
          </a:xfrm>
        </p:spPr>
        <p:txBody>
          <a:bodyPr lIns="45720" tIns="45720" rIns="0"/>
          <a:lstStyle>
            <a:lvl1pPr marL="0" indent="0">
              <a:spcBef>
                <a:spcPts val="300"/>
              </a:spcBef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133472"/>
            <a:ext cx="5257800" cy="5191128"/>
          </a:xfrm>
        </p:spPr>
        <p:txBody>
          <a:bodyPr/>
          <a:lstStyle>
            <a:lvl1pPr algn="l">
              <a:defRPr sz="3000"/>
            </a:lvl1pPr>
            <a:lvl2pPr algn="l">
              <a:defRPr sz="2800"/>
            </a:lvl2pPr>
            <a:lvl3pPr algn="l">
              <a:defRPr sz="2400"/>
            </a:lvl3pPr>
            <a:lvl4pPr algn="l">
              <a:defRPr sz="2000"/>
            </a:lvl4pPr>
            <a:lvl5pPr algn="l">
              <a:defRPr sz="20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DAD66-050F-4308-AA51-080B5F383E60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B9D67-5A5C-4387-9DB7-719182D49A7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6240" y="1981200"/>
            <a:ext cx="3429000" cy="522288"/>
          </a:xfrm>
        </p:spPr>
        <p:txBody>
          <a:bodyPr tIns="0" bIns="0" anchor="b"/>
          <a:lstStyle>
            <a:lvl1pPr algn="r">
              <a:buNone/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93368" y="1066800"/>
            <a:ext cx="4572000" cy="4572000"/>
          </a:xfrm>
          <a:solidFill>
            <a:schemeClr val="bg2">
              <a:shade val="75000"/>
            </a:schemeClr>
          </a:solidFill>
          <a:ln w="60325">
            <a:solidFill>
              <a:srgbClr val="FFFFFF"/>
            </a:solidFill>
            <a:miter lim="800000"/>
          </a:ln>
          <a:effectLst>
            <a:outerShdw blurRad="36195" dist="10000" dir="5400000" algn="tl" rotWithShape="0">
              <a:srgbClr val="000000">
                <a:alpha val="75000"/>
              </a:srgbClr>
            </a:outerShdw>
            <a:reflection stA="21000" endA="500" endPos="10000" dist="20000" dir="5400000" sy="-100000" algn="bl" rotWithShape="0"/>
          </a:effectLst>
        </p:spPr>
        <p:txBody>
          <a:bodyPr/>
          <a:lstStyle>
            <a:lvl1pPr>
              <a:buNone/>
              <a:defRPr sz="3200"/>
            </a:lvl1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6240" y="2543176"/>
            <a:ext cx="3429000" cy="914400"/>
          </a:xfrm>
        </p:spPr>
        <p:txBody>
          <a:bodyPr lIns="0" tIns="0" rIns="0" bIns="0" anchor="t"/>
          <a:lstStyle>
            <a:lvl1pPr indent="0" algn="r">
              <a:spcBef>
                <a:spcPts val="300"/>
              </a:spcBef>
              <a:buFontTx/>
              <a:buNone/>
              <a:defRPr sz="1400" baseline="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DAD66-050F-4308-AA51-080B5F383E60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3400" y="6356350"/>
            <a:ext cx="533400" cy="365125"/>
          </a:xfrm>
        </p:spPr>
        <p:txBody>
          <a:bodyPr/>
          <a:lstStyle/>
          <a:p>
            <a:fld id="{9BFB9D67-5A5C-4387-9DB7-719182D49A7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DAD66-050F-4308-AA51-080B5F383E60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B9D67-5A5C-4387-9DB7-719182D49A7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DAD66-050F-4308-AA51-080B5F383E60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B9D67-5A5C-4387-9DB7-719182D49A7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142899"/>
            <a:ext cx="9144000" cy="5562705"/>
          </a:xfrm>
          <a:custGeom>
            <a:avLst/>
            <a:gdLst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25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10056" y="24231"/>
                  <a:pt x="0" y="2025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55000"/>
                  <a:satMod val="1800000"/>
                  <a:alpha val="55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8" name="Flowchart: Document 7"/>
          <p:cNvSpPr/>
          <p:nvPr/>
        </p:nvSpPr>
        <p:spPr>
          <a:xfrm rot="10800000">
            <a:off x="1" y="1341133"/>
            <a:ext cx="9144000" cy="4480425"/>
          </a:xfrm>
          <a:custGeom>
            <a:avLst/>
            <a:gdLst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03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8684" y="24776"/>
                  <a:pt x="0" y="2003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40000"/>
                  <a:satMod val="1900000"/>
                  <a:alpha val="30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524000"/>
          </a:xfrm>
          <a:prstGeom prst="rect">
            <a:avLst/>
          </a:prstGeom>
        </p:spPr>
        <p:txBody>
          <a:bodyPr vert="horz" lIns="0" tIns="9144" rIns="0" bIns="9144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2179637"/>
            <a:ext cx="8229600" cy="4114800"/>
          </a:xfrm>
          <a:prstGeom prst="rect">
            <a:avLst/>
          </a:prstGeom>
        </p:spPr>
        <p:txBody>
          <a:bodyPr vert="horz" lIns="9144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1981200" cy="365125"/>
          </a:xfrm>
          <a:prstGeom prst="rect">
            <a:avLst/>
          </a:prstGeom>
        </p:spPr>
        <p:txBody>
          <a:bodyPr vert="horz" anchor="b"/>
          <a:lstStyle>
            <a:lvl1pPr algn="ctr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EB4DAD66-050F-4308-AA51-080B5F383E60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438400" y="6356350"/>
            <a:ext cx="2895600" cy="365125"/>
          </a:xfrm>
          <a:prstGeom prst="rect">
            <a:avLst/>
          </a:prstGeom>
        </p:spPr>
        <p:txBody>
          <a:bodyPr vert="horz" lIns="0" anchor="b"/>
          <a:lstStyle>
            <a:lvl1pPr algn="l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533400" cy="365125"/>
          </a:xfrm>
          <a:prstGeom prst="rect">
            <a:avLst/>
          </a:prstGeom>
        </p:spPr>
        <p:txBody>
          <a:bodyPr vert="horz" lIns="91440" rIns="0" anchor="b"/>
          <a:lstStyle>
            <a:lvl1pPr algn="r">
              <a:defRPr sz="14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9BFB9D67-5A5C-4387-9DB7-719182D49A79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sz="4800" b="1" kern="1200">
          <a:ln w="500">
            <a:solidFill>
              <a:schemeClr val="tx2">
                <a:shade val="20000"/>
                <a:satMod val="350000"/>
              </a:schemeClr>
            </a:solidFill>
          </a:ln>
          <a:solidFill>
            <a:schemeClr val="tx2">
              <a:tint val="100000"/>
              <a:satMod val="250000"/>
            </a:schemeClr>
          </a:solidFill>
          <a:effectLst>
            <a:outerShdw blurRad="30000" dist="30000" dir="2700000" algn="tl" rotWithShape="0">
              <a:schemeClr val="bg2">
                <a:shade val="45000"/>
                <a:satMod val="150000"/>
                <a:alpha val="9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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30936" indent="-27432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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23544" indent="-274320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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2860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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228600" algn="l" rtl="0" eaLnBrk="1" latinLnBrk="0" hangingPunct="1">
        <a:spcBef>
          <a:spcPct val="20000"/>
        </a:spcBef>
        <a:buClr>
          <a:schemeClr val="accent5"/>
        </a:buClr>
        <a:buFont typeface="Wingdings 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73352" indent="-22860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11096" indent="-228600" algn="l" rtl="0" eaLnBrk="1" latinLnBrk="0" hangingPunct="1">
        <a:spcBef>
          <a:spcPct val="20000"/>
        </a:spcBef>
        <a:buClr>
          <a:schemeClr val="tx2"/>
        </a:buClr>
        <a:buFont typeface="Wingdings 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21408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22576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260648"/>
            <a:ext cx="8229600" cy="2880320"/>
          </a:xfrm>
        </p:spPr>
        <p:txBody>
          <a:bodyPr>
            <a:noAutofit/>
          </a:bodyPr>
          <a:lstStyle/>
          <a:p>
            <a:r>
              <a:rPr lang="cs-CZ" sz="2800" dirty="0" smtClean="0"/>
              <a:t>Název školy: ZŠ a MŠ Prysk, okres Česká Lípa, příspěvková organizace</a:t>
            </a:r>
            <a:br>
              <a:rPr lang="cs-CZ" sz="2800" dirty="0" smtClean="0"/>
            </a:br>
            <a:r>
              <a:rPr lang="cs-CZ" sz="2800" dirty="0" smtClean="0"/>
              <a:t>Autor: Mgr. Jana </a:t>
            </a:r>
            <a:r>
              <a:rPr lang="cs-CZ" sz="2800" dirty="0" err="1" smtClean="0"/>
              <a:t>Vostřelová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Název: VY_32_INOVACE_10_HUDEBNÍ VÝCHOVA_BEDŘICH SMETANA_ŽIVOT</a:t>
            </a:r>
            <a:br>
              <a:rPr lang="cs-CZ" sz="2800" dirty="0" smtClean="0"/>
            </a:br>
            <a:r>
              <a:rPr lang="cs-CZ" sz="2800" dirty="0" smtClean="0"/>
              <a:t>ČÍSLO PROJEKTU: </a:t>
            </a:r>
            <a:r>
              <a:rPr lang="cs-CZ" sz="2800" dirty="0" smtClean="0">
                <a:effectLst/>
              </a:rPr>
              <a:t>CZ.1.07/1.4.00/21.1705</a:t>
            </a:r>
            <a:br>
              <a:rPr lang="cs-CZ" sz="2800" dirty="0" smtClean="0">
                <a:effectLst/>
              </a:rPr>
            </a:br>
            <a:r>
              <a:rPr lang="cs-CZ" sz="2800" dirty="0" smtClean="0">
                <a:effectLst/>
              </a:rPr>
              <a:t>ANOTACE: ŽÁCI SE SEZNAMUJÍ S VELIKÁNY ČESKÉ HUDBY, ZÍSKÁVAJÍ INFORMACE O JEJICH ŽIVOTĚ </a:t>
            </a:r>
            <a:endParaRPr lang="cs-CZ" sz="2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00064" y="3789040"/>
            <a:ext cx="5105400" cy="1584176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149080"/>
            <a:ext cx="6081712" cy="2016224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28420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BEDŘICH SMETANA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narodil se v Litomyšli roku 1824</a:t>
            </a:r>
          </a:p>
          <a:p>
            <a:r>
              <a:rPr lang="cs-CZ" dirty="0" smtClean="0"/>
              <a:t>od mládí je v kontaktu s hudbou</a:t>
            </a:r>
          </a:p>
          <a:p>
            <a:r>
              <a:rPr lang="cs-CZ" dirty="0" smtClean="0"/>
              <a:t>ve čtyřech letech se učí hrát na housle, později na klavír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 descr="C:\Users\08FJ\AppData\Local\Microsoft\Windows\Temporary Internet Files\Content.IE5\5YRYM67M\MC90029009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6633" y="4005062"/>
            <a:ext cx="1733739" cy="2293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08FJ\AppData\Local\Microsoft\Windows\Temporary Internet Files\Content.IE5\4GG568WG\MC90029616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6085" y="4354376"/>
            <a:ext cx="1468170" cy="1594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0641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SMETANA STUDENT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studoval gymnázium v různých městech</a:t>
            </a:r>
          </a:p>
          <a:p>
            <a:r>
              <a:rPr lang="cs-CZ" dirty="0" smtClean="0"/>
              <a:t>dostudoval v Plzni</a:t>
            </a:r>
          </a:p>
          <a:p>
            <a:r>
              <a:rPr lang="cs-CZ" dirty="0" smtClean="0"/>
              <a:t>v době studií ho zaujal kulturní a společenský život</a:t>
            </a:r>
          </a:p>
          <a:p>
            <a:r>
              <a:rPr lang="cs-CZ" dirty="0" smtClean="0"/>
              <a:t>věnoval se hudební činnosti</a:t>
            </a:r>
          </a:p>
          <a:p>
            <a:r>
              <a:rPr lang="cs-CZ" dirty="0" smtClean="0"/>
              <a:t>vyučoval hudbu ve šlechtických rodinách</a:t>
            </a:r>
          </a:p>
        </p:txBody>
      </p:sp>
    </p:spTree>
    <p:extLst>
      <p:ext uri="{BB962C8B-B14F-4D97-AF65-F5344CB8AC3E}">
        <p14:creationId xmlns:p14="http://schemas.microsoft.com/office/powerpoint/2010/main" val="3163627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SMETANA UČITEL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vyučoval hudbu v rodině hraběte  </a:t>
            </a:r>
            <a:r>
              <a:rPr lang="cs-CZ" dirty="0" err="1" smtClean="0"/>
              <a:t>Thuna</a:t>
            </a:r>
            <a:endParaRPr lang="cs-CZ" dirty="0" smtClean="0"/>
          </a:p>
          <a:p>
            <a:r>
              <a:rPr lang="cs-CZ" dirty="0" smtClean="0"/>
              <a:t>zároveň studoval hudbu u Josepha </a:t>
            </a:r>
            <a:r>
              <a:rPr lang="cs-CZ" dirty="0" err="1" smtClean="0"/>
              <a:t>Proksche</a:t>
            </a:r>
            <a:endParaRPr lang="cs-CZ" dirty="0" smtClean="0"/>
          </a:p>
          <a:p>
            <a:r>
              <a:rPr lang="cs-CZ" dirty="0" smtClean="0"/>
              <a:t>založil vlastní hudební ústav</a:t>
            </a:r>
          </a:p>
          <a:p>
            <a:r>
              <a:rPr lang="cs-CZ" dirty="0" smtClean="0"/>
              <a:t>přijal nabídku učitelského místa ve Švédsku</a:t>
            </a:r>
            <a:endParaRPr lang="cs-CZ" dirty="0"/>
          </a:p>
        </p:txBody>
      </p:sp>
      <p:pic>
        <p:nvPicPr>
          <p:cNvPr id="2053" name="Picture 5" descr="C:\Users\08FJ\AppData\Local\Microsoft\Windows\Temporary Internet Files\Content.IE5\Y92XQHUI\MC90033569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1" y="4437112"/>
            <a:ext cx="3639493" cy="2061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560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SMETANA SKLADATEL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sbormistrem hudebního spolku HLAHOL</a:t>
            </a:r>
          </a:p>
          <a:p>
            <a:r>
              <a:rPr lang="cs-CZ" dirty="0" smtClean="0"/>
              <a:t>kapelníkem v </a:t>
            </a:r>
            <a:r>
              <a:rPr lang="cs-CZ" dirty="0"/>
              <a:t>P</a:t>
            </a:r>
            <a:r>
              <a:rPr lang="cs-CZ" dirty="0" smtClean="0"/>
              <a:t>rozatímním divadle</a:t>
            </a:r>
          </a:p>
          <a:p>
            <a:r>
              <a:rPr lang="cs-CZ" dirty="0" smtClean="0"/>
              <a:t>věnuje se komponování</a:t>
            </a:r>
          </a:p>
          <a:p>
            <a:r>
              <a:rPr lang="cs-CZ" dirty="0" smtClean="0"/>
              <a:t>skládá opery, písně, písně pro sbory, symfonické básně, klavírní skladby, koncertní a orchestrální skladby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27408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SMETANA NA KONCI ŽIVOTA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 roce 1870 se začal zhoršovat jeho zdravotní stav</a:t>
            </a:r>
          </a:p>
          <a:p>
            <a:r>
              <a:rPr lang="cs-CZ" dirty="0" smtClean="0"/>
              <a:t>postupně ztratil sluch</a:t>
            </a:r>
          </a:p>
          <a:p>
            <a:r>
              <a:rPr lang="cs-CZ" dirty="0" smtClean="0"/>
              <a:t>přes hluchotu stále skládal hudbu</a:t>
            </a:r>
          </a:p>
          <a:p>
            <a:r>
              <a:rPr lang="cs-CZ" dirty="0" smtClean="0"/>
              <a:t>poslední léta trávil u své dcery Žofie v Jabkenicích</a:t>
            </a:r>
          </a:p>
          <a:p>
            <a:r>
              <a:rPr lang="cs-CZ" dirty="0" smtClean="0"/>
              <a:t>zemřel v roce 1884 v ústavu pro choromyslné </a:t>
            </a:r>
            <a:r>
              <a:rPr lang="cs-CZ" smtClean="0"/>
              <a:t>v Praze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4438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luxe">
  <a:themeElements>
    <a:clrScheme name="Deluxe">
      <a:dk1>
        <a:sysClr val="windowText" lastClr="000000"/>
      </a:dk1>
      <a:lt1>
        <a:sysClr val="window" lastClr="FFFFFF"/>
      </a:lt1>
      <a:dk2>
        <a:srgbClr val="30356E"/>
      </a:dk2>
      <a:lt2>
        <a:srgbClr val="FFF9E5"/>
      </a:lt2>
      <a:accent1>
        <a:srgbClr val="CC4757"/>
      </a:accent1>
      <a:accent2>
        <a:srgbClr val="FF6F61"/>
      </a:accent2>
      <a:accent3>
        <a:srgbClr val="FF953E"/>
      </a:accent3>
      <a:accent4>
        <a:srgbClr val="F8BD52"/>
      </a:accent4>
      <a:accent5>
        <a:srgbClr val="46A6BD"/>
      </a:accent5>
      <a:accent6>
        <a:srgbClr val="5488BC"/>
      </a:accent6>
      <a:hlink>
        <a:srgbClr val="FA7D7A"/>
      </a:hlink>
      <a:folHlink>
        <a:srgbClr val="FFCF3E"/>
      </a:folHlink>
    </a:clrScheme>
    <a:fontScheme name="Deluxe">
      <a:majorFont>
        <a:latin typeface="Corbel"/>
        <a:ea typeface=""/>
        <a:cs typeface=""/>
        <a:font script="Jpan" typeface="HGｺﾞｼｯｸM"/>
        <a:font script="Hang" typeface="HY엽서L"/>
        <a:font script="Hans" typeface="华文新魏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新魏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Deluxe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280000"/>
              </a:schemeClr>
            </a:gs>
            <a:gs pos="14000">
              <a:schemeClr val="phClr">
                <a:tint val="37000"/>
                <a:satMod val="250000"/>
              </a:schemeClr>
            </a:gs>
            <a:gs pos="45000">
              <a:schemeClr val="phClr">
                <a:tint val="53000"/>
                <a:satMod val="220000"/>
              </a:schemeClr>
            </a:gs>
            <a:gs pos="65000">
              <a:schemeClr val="phClr">
                <a:tint val="53000"/>
                <a:satMod val="220000"/>
              </a:schemeClr>
            </a:gs>
            <a:gs pos="86000">
              <a:schemeClr val="phClr">
                <a:tint val="42000"/>
                <a:satMod val="240000"/>
              </a:schemeClr>
            </a:gs>
            <a:gs pos="100000">
              <a:schemeClr val="phClr">
                <a:tint val="20000"/>
                <a:satMod val="23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0000">
              <a:schemeClr val="phClr">
                <a:satMod val="150000"/>
              </a:schemeClr>
            </a:gs>
            <a:gs pos="100000">
              <a:schemeClr val="phClr">
                <a:tint val="75000"/>
                <a:satMod val="200000"/>
              </a:schemeClr>
            </a:gs>
          </a:gsLst>
          <a:lin ang="16200000" scaled="1"/>
        </a:gradFill>
      </a:fillStyleLst>
      <a:lnStyleLst>
        <a:ln w="9525" cap="flat" cmpd="sng" algn="ctr">
          <a:solidFill>
            <a:schemeClr val="phClr">
              <a:satMod val="14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52400"/>
            <a:contourClr>
              <a:schemeClr val="phClr"/>
            </a:contourClr>
          </a:sp3d>
        </a:effectStyle>
        <a:effectStyle>
          <a:effectLst>
            <a:reflection blurRad="12700" stA="26000" endPos="28000" dist="38100" dir="5400000" sy="-100000"/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90500" h="1016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3000"/>
                <a:satMod val="1550000"/>
              </a:schemeClr>
            </a:gs>
            <a:gs pos="1000">
              <a:schemeClr val="phClr">
                <a:tint val="48000"/>
                <a:satMod val="155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r="210000" b="300000"/>
          </a:path>
        </a:gradFill>
        <a:gradFill rotWithShape="1">
          <a:gsLst>
            <a:gs pos="5000">
              <a:schemeClr val="phClr">
                <a:tint val="38000"/>
                <a:satMod val="1800000"/>
              </a:schemeClr>
            </a:gs>
            <a:gs pos="5000">
              <a:schemeClr val="phClr">
                <a:tint val="40000"/>
                <a:satMod val="180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l="20000" t="30000" r="135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Luxusní motiv</Template>
  <TotalTime>51</TotalTime>
  <Words>165</Words>
  <Application>Microsoft Office PowerPoint</Application>
  <PresentationFormat>Předvádění na obrazovce (4:3)</PresentationFormat>
  <Paragraphs>27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Deluxe</vt:lpstr>
      <vt:lpstr>Název školy: ZŠ a MŠ Prysk, okres Česká Lípa, příspěvková organizace Autor: Mgr. Jana Vostřelová Název: VY_32_INOVACE_10_HUDEBNÍ VÝCHOVA_BEDŘICH SMETANA_ŽIVOT ČÍSLO PROJEKTU: CZ.1.07/1.4.00/21.1705 ANOTACE: ŽÁCI SE SEZNAMUJÍ S VELIKÁNY ČESKÉ HUDBY, ZÍSKÁVAJÍ INFORMACE O JEJICH ŽIVOTĚ </vt:lpstr>
      <vt:lpstr>BEDŘICH SMETANA</vt:lpstr>
      <vt:lpstr>SMETANA STUDENT</vt:lpstr>
      <vt:lpstr>SMETANA UČITEL</vt:lpstr>
      <vt:lpstr>SMETANA SKLADATEL</vt:lpstr>
      <vt:lpstr>SMETANA NA KONCI ŽIVOTA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ZŠ a MŠ Prysk, okres Česká Lípa, příspěvková organizace Autor: Mgr. Jana Vostřelová Název: VY_32_INOVACE_10_HUDEBNÍ VÝCHOVA_BEDŘICH SMETANA_ŽIVOT ČÍSLO PROJEKTU: CZ.1.07/1.4.00/21.1705 ANOTACE: ŽÁCI SE SEZNAMUJÍ S VELIKÁNY ČESKÉ HUDBY, ZÍSKÁVAJÍ INFORMACE O JEJICH ŽIVOTĚ</dc:title>
  <dc:creator>08FJ</dc:creator>
  <cp:lastModifiedBy>08FJ</cp:lastModifiedBy>
  <cp:revision>5</cp:revision>
  <dcterms:created xsi:type="dcterms:W3CDTF">2012-05-22T19:09:05Z</dcterms:created>
  <dcterms:modified xsi:type="dcterms:W3CDTF">2012-05-22T20:00:58Z</dcterms:modified>
</cp:coreProperties>
</file>