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90" r:id="rId2"/>
    <p:sldId id="291" r:id="rId3"/>
    <p:sldId id="256" r:id="rId4"/>
    <p:sldId id="269" r:id="rId5"/>
    <p:sldId id="276" r:id="rId6"/>
    <p:sldId id="275" r:id="rId7"/>
    <p:sldId id="277" r:id="rId8"/>
    <p:sldId id="278" r:id="rId9"/>
    <p:sldId id="280" r:id="rId10"/>
    <p:sldId id="281" r:id="rId11"/>
    <p:sldId id="282" r:id="rId12"/>
    <p:sldId id="283" r:id="rId13"/>
    <p:sldId id="279" r:id="rId14"/>
    <p:sldId id="284" r:id="rId15"/>
    <p:sldId id="285" r:id="rId16"/>
    <p:sldId id="286" r:id="rId17"/>
    <p:sldId id="287" r:id="rId18"/>
    <p:sldId id="288" r:id="rId19"/>
    <p:sldId id="28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0C1D256-1897-4556-B644-606192106041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CC32BCE-D89E-47FD-BE43-7EE9D1B3C4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C1D256-1897-4556-B644-606192106041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C32BCE-D89E-47FD-BE43-7EE9D1B3C4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0C1D256-1897-4556-B644-606192106041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CC32BCE-D89E-47FD-BE43-7EE9D1B3C4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C1D256-1897-4556-B644-606192106041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CC32BCE-D89E-47FD-BE43-7EE9D1B3C4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C1D256-1897-4556-B644-606192106041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CC32BCE-D89E-47FD-BE43-7EE9D1B3C4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C1D256-1897-4556-B644-606192106041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C32BCE-D89E-47FD-BE43-7EE9D1B3C4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C1D256-1897-4556-B644-606192106041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C32BCE-D89E-47FD-BE43-7EE9D1B3C4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0C1D256-1897-4556-B644-606192106041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CC32BCE-D89E-47FD-BE43-7EE9D1B3C4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0C1D256-1897-4556-B644-606192106041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CC32BCE-D89E-47FD-BE43-7EE9D1B3C4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C1D256-1897-4556-B644-606192106041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C32BCE-D89E-47FD-BE43-7EE9D1B3C4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C1D256-1897-4556-B644-606192106041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C32BCE-D89E-47FD-BE43-7EE9D1B3C4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D0C1D256-1897-4556-B644-606192106041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0CC32BCE-D89E-47FD-BE43-7EE9D1B3C4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med">
    <p:wedge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jikl.cz/korenova/1605-skudci-korenu-pochmurnatka-mrkvova.html" TargetMode="External"/><Relationship Id="rId3" Type="http://schemas.openxmlformats.org/officeDocument/2006/relationships/hyperlink" Target="http://www.jikl.cz/386-korenova" TargetMode="External"/><Relationship Id="rId7" Type="http://schemas.openxmlformats.org/officeDocument/2006/relationships/hyperlink" Target="http://www.jikl.cz/korenova/1603-padli-mirikovitych.html" TargetMode="External"/><Relationship Id="rId2" Type="http://schemas.openxmlformats.org/officeDocument/2006/relationships/hyperlink" Target="http://conovehonakopci-zelenina.blog.cz/1003/mrkev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jikl.cz/korenova/1600-cerna-hniloba-mrkve.html" TargetMode="External"/><Relationship Id="rId5" Type="http://schemas.openxmlformats.org/officeDocument/2006/relationships/hyperlink" Target="http://www.jikl.cz/korenova/1593-vetveni-korenu.html" TargetMode="External"/><Relationship Id="rId10" Type="http://schemas.openxmlformats.org/officeDocument/2006/relationships/hyperlink" Target="http://www.semenaonline.cz/109-mrkev" TargetMode="External"/><Relationship Id="rId4" Type="http://schemas.openxmlformats.org/officeDocument/2006/relationships/hyperlink" Target="http://www.jikl.cz/korenova/1592-dutost-a-praskani-bulev-celeru.html" TargetMode="External"/><Relationship Id="rId9" Type="http://schemas.openxmlformats.org/officeDocument/2006/relationships/hyperlink" Target="http://www.jikl.cz/korenova/1610-dutilka-msice-hlohova.html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rkev" TargetMode="External"/><Relationship Id="rId2" Type="http://schemas.openxmlformats.org/officeDocument/2006/relationships/hyperlink" Target="http://www.pelargonie.cz/mrkev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elysvet.cz/n1880-zelenina-jako-lek.php" TargetMode="External"/><Relationship Id="rId5" Type="http://schemas.openxmlformats.org/officeDocument/2006/relationships/hyperlink" Target="http://commons.wikimedia.org/wiki/File:Carrots.jpg?uselang=cs" TargetMode="External"/><Relationship Id="rId4" Type="http://schemas.openxmlformats.org/officeDocument/2006/relationships/hyperlink" Target="http://commons.wikimedia.org/wiki/File:Carrots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51143"/>
                <a:gridCol w="4709697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Pě9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29.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9. 2010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Zelenina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Pěstování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mrkve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 seznamuje žáky s pěstováním mrkve</a:t>
            </a:r>
          </a:p>
          <a:p>
            <a:r>
              <a:rPr lang="cs-CZ" dirty="0" smtClean="0"/>
              <a:t>Požadavky na pěstování, výsev, druhy mrkve, choroby a škůdci</a:t>
            </a:r>
            <a:endParaRPr lang="cs-CZ" dirty="0"/>
          </a:p>
        </p:txBody>
      </p:sp>
    </p:spTree>
  </p:cSld>
  <p:clrMapOvr>
    <a:masterClrMapping/>
  </p:clrMapOvr>
  <p:transition spd="med">
    <p:wedg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File:Carrot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Pěstování mrkve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Kořenová zelenina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dirty="0" smtClean="0"/>
              <a:t>Mrkev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900618" cy="452628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je dvouletá rostlina</a:t>
            </a:r>
            <a:endParaRPr lang="cs-CZ" sz="3200" dirty="0" smtClean="0"/>
          </a:p>
          <a:p>
            <a:r>
              <a:rPr lang="cs-CZ" sz="3200" dirty="0" smtClean="0"/>
              <a:t>patří</a:t>
            </a:r>
            <a:r>
              <a:rPr lang="cs-CZ" sz="3200" dirty="0" smtClean="0"/>
              <a:t> </a:t>
            </a:r>
            <a:r>
              <a:rPr lang="cs-CZ" sz="3200" dirty="0" smtClean="0"/>
              <a:t>mezi nejčastěji </a:t>
            </a:r>
            <a:r>
              <a:rPr lang="cs-CZ" sz="3200" dirty="0" smtClean="0"/>
              <a:t>pěstovanou zeleninu</a:t>
            </a:r>
          </a:p>
          <a:p>
            <a:r>
              <a:rPr lang="cs-CZ" sz="3200" dirty="0" smtClean="0"/>
              <a:t>ř</a:t>
            </a:r>
            <a:r>
              <a:rPr lang="cs-CZ" sz="3200" dirty="0" smtClean="0"/>
              <a:t>adí se mezi kořenovou zeleninu</a:t>
            </a:r>
            <a:endParaRPr lang="cs-CZ" sz="3200" dirty="0" smtClean="0"/>
          </a:p>
          <a:p>
            <a:r>
              <a:rPr lang="cs-CZ" sz="3200" dirty="0" smtClean="0"/>
              <a:t>o</a:t>
            </a:r>
            <a:r>
              <a:rPr lang="cs-CZ" sz="3200" dirty="0" smtClean="0"/>
              <a:t>bsahuje všechny vitamíny a prvky, které naše tělo potřebuje </a:t>
            </a:r>
            <a:endParaRPr lang="cs-CZ" sz="3200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9458" name="Picture 2" descr="Popis obrázku chybí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928670"/>
            <a:ext cx="3243268" cy="53803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/>
              <a:t>Požadavky na pěstování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Mrkev vyžaduje </a:t>
            </a:r>
            <a:r>
              <a:rPr lang="cs-CZ" b="1" dirty="0" smtClean="0"/>
              <a:t>hlinitopísčitou, výživnou, propustnou a nezaplevelenou půdu</a:t>
            </a:r>
            <a:endParaRPr lang="cs-CZ" b="1" dirty="0" smtClean="0"/>
          </a:p>
          <a:p>
            <a:r>
              <a:rPr lang="cs-CZ" dirty="0" smtClean="0"/>
              <a:t>Na mělké nebo na podzim nedostatečně prokypřené půdy reaguje mrkev nevzhlednými, často rozvětvenými kořeny</a:t>
            </a:r>
          </a:p>
          <a:p>
            <a:r>
              <a:rPr lang="cs-CZ" dirty="0" smtClean="0"/>
              <a:t>Nesnáší čerstvé organické hnojení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Výsev mrkve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926035"/>
          </a:xfrm>
        </p:spPr>
        <p:txBody>
          <a:bodyPr>
            <a:normAutofit/>
          </a:bodyPr>
          <a:lstStyle/>
          <a:p>
            <a:r>
              <a:rPr lang="cs-CZ" dirty="0" smtClean="0"/>
              <a:t>Karotku vyséváme do řádků vzdálených 20 cm již od března</a:t>
            </a:r>
          </a:p>
          <a:p>
            <a:r>
              <a:rPr lang="cs-CZ" dirty="0" smtClean="0"/>
              <a:t>Pozdní mrkev do řádků 25 – 30 cm od dubna</a:t>
            </a:r>
          </a:p>
          <a:p>
            <a:r>
              <a:rPr lang="cs-CZ" dirty="0" smtClean="0"/>
              <a:t>Výsev provádíme do hloubky 1,5 – 2 cm</a:t>
            </a:r>
          </a:p>
          <a:p>
            <a:r>
              <a:rPr lang="cs-CZ" dirty="0" smtClean="0"/>
              <a:t>Po vzejití co nejdříve vyjednotíme na vzdálenost nejméně 5 cm</a:t>
            </a:r>
          </a:p>
          <a:p>
            <a:r>
              <a:rPr lang="cs-CZ" dirty="0" smtClean="0"/>
              <a:t>Během vegetace pravidelně okopáváme a plejeme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/>
              <a:t>Mrkev karotka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257676" cy="4526280"/>
          </a:xfrm>
        </p:spPr>
        <p:txBody>
          <a:bodyPr>
            <a:noAutofit/>
          </a:bodyPr>
          <a:lstStyle/>
          <a:p>
            <a:r>
              <a:rPr lang="cs-CZ" sz="3200" dirty="0" smtClean="0"/>
              <a:t>má kulatější kořen </a:t>
            </a:r>
          </a:p>
          <a:p>
            <a:r>
              <a:rPr lang="cs-CZ" sz="3200" dirty="0" smtClean="0"/>
              <a:t>má kratší vegetační dobu </a:t>
            </a:r>
          </a:p>
          <a:p>
            <a:r>
              <a:rPr lang="cs-CZ" sz="3200" dirty="0" smtClean="0"/>
              <a:t>má horší skladovatelnost</a:t>
            </a:r>
          </a:p>
          <a:p>
            <a:r>
              <a:rPr lang="cs-CZ" sz="3200" dirty="0" smtClean="0"/>
              <a:t>vydrží po část zimy ve sklepě </a:t>
            </a:r>
          </a:p>
          <a:p>
            <a:r>
              <a:rPr lang="cs-CZ" sz="3200" dirty="0" smtClean="0"/>
              <a:t>lze ji sklízet postupně již během pěstování</a:t>
            </a:r>
            <a:endParaRPr lang="cs-CZ" sz="32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929190" y="2143116"/>
            <a:ext cx="3643338" cy="36433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/>
              <a:t>Mrkev pozdní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má delší dobu pěstování</a:t>
            </a:r>
          </a:p>
          <a:p>
            <a:r>
              <a:rPr lang="cs-CZ" sz="3200" dirty="0" smtClean="0"/>
              <a:t>je trvanlivější, </a:t>
            </a:r>
          </a:p>
          <a:p>
            <a:r>
              <a:rPr lang="cs-CZ" sz="3200" dirty="0" smtClean="0"/>
              <a:t>vysévá se co nejdříve</a:t>
            </a:r>
          </a:p>
          <a:p>
            <a:r>
              <a:rPr lang="cs-CZ" sz="3200" dirty="0" smtClean="0"/>
              <a:t>sklízí se co nejpozději </a:t>
            </a:r>
          </a:p>
          <a:p>
            <a:r>
              <a:rPr lang="cs-CZ" sz="3200" dirty="0" smtClean="0"/>
              <a:t>uskladňuje se ve sklepě přes zimu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4338" name="Picture 2" descr="File:Carrot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4810" y="1928802"/>
            <a:ext cx="4762533" cy="35719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/>
              <a:t>Choroby a škůdci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Černá hniloba kořenů</a:t>
            </a:r>
          </a:p>
          <a:p>
            <a:r>
              <a:rPr lang="cs-CZ" dirty="0" smtClean="0"/>
              <a:t>Padlí </a:t>
            </a:r>
            <a:r>
              <a:rPr lang="cs-CZ" dirty="0" err="1" smtClean="0"/>
              <a:t>miříkovitých</a:t>
            </a:r>
            <a:endParaRPr lang="cs-CZ" dirty="0" smtClean="0"/>
          </a:p>
          <a:p>
            <a:r>
              <a:rPr lang="cs-CZ" dirty="0" smtClean="0"/>
              <a:t>Mšice</a:t>
            </a:r>
          </a:p>
          <a:p>
            <a:r>
              <a:rPr lang="cs-CZ" dirty="0" smtClean="0"/>
              <a:t>Pochmurnatka mrkvová</a:t>
            </a:r>
          </a:p>
          <a:p>
            <a:r>
              <a:rPr lang="cs-CZ" dirty="0" smtClean="0"/>
              <a:t>Deformace kořenů</a:t>
            </a:r>
          </a:p>
          <a:p>
            <a:r>
              <a:rPr lang="cs-CZ" dirty="0" smtClean="0"/>
              <a:t>Hnití kořenů během skladování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/>
              <a:t>Černá hniloba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 klíčících rostlinách se projevuje ztmavnutím, ztenčením a hnilobou kořenového krčku</a:t>
            </a:r>
          </a:p>
          <a:p>
            <a:r>
              <a:rPr lang="cs-CZ" dirty="0" smtClean="0"/>
              <a:t>Na kořenech se objevuje hlavně v době zimního skladování</a:t>
            </a:r>
          </a:p>
          <a:p>
            <a:r>
              <a:rPr lang="cs-CZ" dirty="0" smtClean="0"/>
              <a:t>Na napadených kořenech vznikají tmavé, suché vpadlé skvrny</a:t>
            </a:r>
          </a:p>
          <a:p>
            <a:r>
              <a:rPr lang="cs-CZ" dirty="0" smtClean="0"/>
              <a:t>Ochrana proti této infekci je využívání odolných odrůd, střídání porostů a využívání zdravého osiva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/>
              <a:t>Černá hniloba</a:t>
            </a:r>
            <a:endParaRPr lang="cs-CZ" sz="5400" b="1" dirty="0"/>
          </a:p>
        </p:txBody>
      </p:sp>
      <p:pic>
        <p:nvPicPr>
          <p:cNvPr id="4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13208" r="13207"/>
          <a:stretch>
            <a:fillRect/>
          </a:stretch>
        </p:blipFill>
        <p:spPr bwMode="auto">
          <a:xfrm>
            <a:off x="428596" y="1643049"/>
            <a:ext cx="3357586" cy="45628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/>
          <a:srcRect t="25000" b="27500"/>
          <a:stretch>
            <a:fillRect/>
          </a:stretch>
        </p:blipFill>
        <p:spPr bwMode="auto">
          <a:xfrm>
            <a:off x="6000760" y="214290"/>
            <a:ext cx="2857500" cy="13573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/>
          <a:srcRect l="21250" t="22500" r="21249" b="21249"/>
          <a:stretch>
            <a:fillRect/>
          </a:stretch>
        </p:blipFill>
        <p:spPr bwMode="auto">
          <a:xfrm>
            <a:off x="4071934" y="1714488"/>
            <a:ext cx="4673633" cy="45720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/>
              <a:t>Padlí</a:t>
            </a:r>
            <a:endParaRPr lang="cs-CZ" sz="5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400552" cy="4526280"/>
          </a:xfrm>
        </p:spPr>
        <p:txBody>
          <a:bodyPr>
            <a:noAutofit/>
          </a:bodyPr>
          <a:lstStyle/>
          <a:p>
            <a:r>
              <a:rPr lang="cs-CZ" sz="3200" dirty="0" smtClean="0"/>
              <a:t>Na všech nadzemních částech</a:t>
            </a:r>
          </a:p>
          <a:p>
            <a:r>
              <a:rPr lang="cs-CZ" sz="3200" dirty="0" smtClean="0"/>
              <a:t>Nejsilněji jsou napadány vrchní strany listů </a:t>
            </a:r>
          </a:p>
          <a:p>
            <a:r>
              <a:rPr lang="cs-CZ" sz="3200" dirty="0" smtClean="0"/>
              <a:t>Vlivem poškození pokožkových buněk se napadené části zbarvují šedozeleně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357166"/>
            <a:ext cx="3286148" cy="32861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/>
          <a:srcRect l="12500" r="12499"/>
          <a:stretch>
            <a:fillRect/>
          </a:stretch>
        </p:blipFill>
        <p:spPr bwMode="auto">
          <a:xfrm>
            <a:off x="5786446" y="3714752"/>
            <a:ext cx="2143140" cy="2857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/>
              <a:t>Mšice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Mšice mrkvová </a:t>
            </a:r>
          </a:p>
          <a:p>
            <a:r>
              <a:rPr lang="cs-CZ" sz="3200" dirty="0" smtClean="0"/>
              <a:t>Napadány bývají především mladé rostliny, které mohou v důsledku napadení odumírat</a:t>
            </a:r>
          </a:p>
          <a:p>
            <a:r>
              <a:rPr lang="cs-CZ" sz="3200" dirty="0" smtClean="0"/>
              <a:t>Používáme proti ní </a:t>
            </a:r>
            <a:r>
              <a:rPr lang="cs-CZ" sz="3200" dirty="0" err="1" smtClean="0"/>
              <a:t>Pirimor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 l="13115" r="13115"/>
          <a:stretch>
            <a:fillRect/>
          </a:stretch>
        </p:blipFill>
        <p:spPr bwMode="auto">
          <a:xfrm>
            <a:off x="4714876" y="893745"/>
            <a:ext cx="3714776" cy="50355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www.jikl.cz/img/p/1605-2517-thickbox.jpg"/>
          <p:cNvPicPr>
            <a:picLocks noChangeAspect="1" noChangeArrowheads="1"/>
          </p:cNvPicPr>
          <p:nvPr/>
        </p:nvPicPr>
        <p:blipFill>
          <a:blip r:embed="rId2"/>
          <a:srcRect l="21250" t="22500" r="21249" b="21249"/>
          <a:stretch>
            <a:fillRect/>
          </a:stretch>
        </p:blipFill>
        <p:spPr bwMode="auto">
          <a:xfrm>
            <a:off x="5357818" y="3214686"/>
            <a:ext cx="3286148" cy="32147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5400" b="1" dirty="0" smtClean="0"/>
              <a:t>Pochmurnatka mrkvová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 dubna do června klade vajíčka do půdy vedle mrkvových kořenů</a:t>
            </a:r>
          </a:p>
          <a:p>
            <a:r>
              <a:rPr lang="cs-CZ" dirty="0" smtClean="0"/>
              <a:t>Larvy v nich vyžírají chodbičky, jež potom zvětšují šneci a žížaly, až jsou kořeny znehodnocené</a:t>
            </a:r>
          </a:p>
          <a:p>
            <a:r>
              <a:rPr lang="cs-CZ" dirty="0" smtClean="0"/>
              <a:t>Nať je zpočátku červená,                     později žloutne.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/>
              <a:t>Větvení kořenů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 poruše dochází především na kamenitých nebo těžkých či silně zhutněných půdách </a:t>
            </a:r>
          </a:p>
          <a:p>
            <a:r>
              <a:rPr lang="cs-CZ" dirty="0" smtClean="0"/>
              <a:t>Příčinou větvení kořenů                                          však mohou být i háďátka,                                                                     houbové choroby,                                                    poškození hnojivy nebo                                          herbicidy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 t="15909" b="18182"/>
          <a:stretch>
            <a:fillRect/>
          </a:stretch>
        </p:blipFill>
        <p:spPr bwMode="auto">
          <a:xfrm>
            <a:off x="5357818" y="4071918"/>
            <a:ext cx="3502503" cy="27860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/>
              <a:t>Dutost bulev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 projevuje tvorbou houbovatých pletiv uvnitř středu dužniny bulev</a:t>
            </a:r>
          </a:p>
          <a:p>
            <a:r>
              <a:rPr lang="cs-CZ" dirty="0" smtClean="0"/>
              <a:t>K uvedeným poruchám dochází v důsledku nadměrného                                                                         růstu (nadměrná zálivka,                                                  vysoké dávky dusíku)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 t="17073" b="14634"/>
          <a:stretch>
            <a:fillRect/>
          </a:stretch>
        </p:blipFill>
        <p:spPr bwMode="auto">
          <a:xfrm>
            <a:off x="5500694" y="3286124"/>
            <a:ext cx="3367768" cy="29289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800" b="1" dirty="0" smtClean="0"/>
              <a:t>Skladování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vytrhaných mrkví odkroutíme listy</a:t>
            </a:r>
          </a:p>
          <a:p>
            <a:r>
              <a:rPr lang="cs-CZ" dirty="0" smtClean="0"/>
              <a:t>Kořeny pokládáme do bedničky s pískem</a:t>
            </a:r>
          </a:p>
          <a:p>
            <a:r>
              <a:rPr lang="cs-CZ" dirty="0" smtClean="0"/>
              <a:t>Takto ji můžete skladovat až 6 měsíců</a:t>
            </a:r>
          </a:p>
          <a:p>
            <a:r>
              <a:rPr lang="cs-CZ" dirty="0" smtClean="0"/>
              <a:t>Sklizenou mrkev skladujeme při teplotách 0–1°C a relativní vzdušné vlhkosti 90–95%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Tisíc dobrých rad mladým ovocnářům, květinářům, zelinářům, pěstitelům a pokusníkům, R. Šrot a kol, nakladatelství Mladá fronta </a:t>
            </a:r>
            <a:r>
              <a:rPr lang="cs-CZ" sz="2000" dirty="0" smtClean="0"/>
              <a:t>Praha</a:t>
            </a:r>
            <a:endParaRPr lang="cs-CZ" sz="2000" dirty="0" smtClean="0">
              <a:hlinkClick r:id="rId2"/>
            </a:endParaRPr>
          </a:p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 smtClean="0">
                <a:hlinkClick r:id="rId2"/>
              </a:rPr>
              <a:t>://conovehonakopci-zelenina.blog.cz/1003/mrkev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</a:t>
            </a:r>
            <a:r>
              <a:rPr lang="cs-CZ" sz="2000" dirty="0" smtClean="0">
                <a:hlinkClick r:id="rId3"/>
              </a:rPr>
              <a:t>://www.</a:t>
            </a:r>
            <a:r>
              <a:rPr lang="cs-CZ" sz="2000" dirty="0" err="1" smtClean="0">
                <a:hlinkClick r:id="rId3"/>
              </a:rPr>
              <a:t>jikl.cz</a:t>
            </a:r>
            <a:r>
              <a:rPr lang="cs-CZ" sz="2000" dirty="0" smtClean="0">
                <a:hlinkClick r:id="rId3"/>
              </a:rPr>
              <a:t>/386-</a:t>
            </a:r>
            <a:r>
              <a:rPr lang="cs-CZ" sz="2000" dirty="0" err="1" smtClean="0">
                <a:hlinkClick r:id="rId3"/>
              </a:rPr>
              <a:t>korenova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</a:t>
            </a:r>
            <a:r>
              <a:rPr lang="cs-CZ" sz="2000" dirty="0" err="1" smtClean="0">
                <a:hlinkClick r:id="rId4"/>
              </a:rPr>
              <a:t>jikl.cz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korenova</a:t>
            </a:r>
            <a:r>
              <a:rPr lang="cs-CZ" sz="2000" dirty="0" smtClean="0">
                <a:hlinkClick r:id="rId4"/>
              </a:rPr>
              <a:t>/1592-dutost-a-</a:t>
            </a:r>
            <a:r>
              <a:rPr lang="cs-CZ" sz="2000" dirty="0" err="1" smtClean="0">
                <a:hlinkClick r:id="rId4"/>
              </a:rPr>
              <a:t>praskani</a:t>
            </a:r>
            <a:r>
              <a:rPr lang="cs-CZ" sz="2000" dirty="0" smtClean="0">
                <a:hlinkClick r:id="rId4"/>
              </a:rPr>
              <a:t>-bulev-celeru.</a:t>
            </a:r>
            <a:r>
              <a:rPr lang="cs-CZ" sz="2000" dirty="0" err="1" smtClean="0">
                <a:hlinkClick r:id="rId4"/>
              </a:rPr>
              <a:t>html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</a:t>
            </a:r>
            <a:r>
              <a:rPr lang="cs-CZ" sz="2000" dirty="0" err="1" smtClean="0">
                <a:hlinkClick r:id="rId5"/>
              </a:rPr>
              <a:t>jikl.cz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korenova</a:t>
            </a:r>
            <a:r>
              <a:rPr lang="cs-CZ" sz="2000" dirty="0" smtClean="0">
                <a:hlinkClick r:id="rId5"/>
              </a:rPr>
              <a:t>/1593-</a:t>
            </a:r>
            <a:r>
              <a:rPr lang="cs-CZ" sz="2000" dirty="0" err="1" smtClean="0">
                <a:hlinkClick r:id="rId5"/>
              </a:rPr>
              <a:t>vetveni</a:t>
            </a:r>
            <a:r>
              <a:rPr lang="cs-CZ" sz="2000" dirty="0" smtClean="0">
                <a:hlinkClick r:id="rId5"/>
              </a:rPr>
              <a:t>-</a:t>
            </a:r>
            <a:r>
              <a:rPr lang="cs-CZ" sz="2000" dirty="0" err="1" smtClean="0">
                <a:hlinkClick r:id="rId5"/>
              </a:rPr>
              <a:t>korenu.html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www.</a:t>
            </a:r>
            <a:r>
              <a:rPr lang="cs-CZ" sz="2000" dirty="0" err="1" smtClean="0">
                <a:hlinkClick r:id="rId6"/>
              </a:rPr>
              <a:t>jikl.cz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korenova</a:t>
            </a:r>
            <a:r>
              <a:rPr lang="cs-CZ" sz="2000" dirty="0" smtClean="0">
                <a:hlinkClick r:id="rId6"/>
              </a:rPr>
              <a:t>/1600-</a:t>
            </a:r>
            <a:r>
              <a:rPr lang="cs-CZ" sz="2000" dirty="0" err="1" smtClean="0">
                <a:hlinkClick r:id="rId6"/>
              </a:rPr>
              <a:t>cerna</a:t>
            </a:r>
            <a:r>
              <a:rPr lang="cs-CZ" sz="2000" dirty="0" smtClean="0">
                <a:hlinkClick r:id="rId6"/>
              </a:rPr>
              <a:t>-hniloba-mrkve.</a:t>
            </a:r>
            <a:r>
              <a:rPr lang="cs-CZ" sz="2000" dirty="0" err="1" smtClean="0">
                <a:hlinkClick r:id="rId6"/>
              </a:rPr>
              <a:t>html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</a:t>
            </a:r>
            <a:r>
              <a:rPr lang="cs-CZ" sz="2000" dirty="0" err="1" smtClean="0">
                <a:hlinkClick r:id="rId7"/>
              </a:rPr>
              <a:t>jikl.cz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korenova</a:t>
            </a:r>
            <a:r>
              <a:rPr lang="cs-CZ" sz="2000" dirty="0" smtClean="0">
                <a:hlinkClick r:id="rId7"/>
              </a:rPr>
              <a:t>/1603-padli-</a:t>
            </a:r>
            <a:r>
              <a:rPr lang="cs-CZ" sz="2000" dirty="0" err="1" smtClean="0">
                <a:hlinkClick r:id="rId7"/>
              </a:rPr>
              <a:t>mirikovitych.html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www.</a:t>
            </a:r>
            <a:r>
              <a:rPr lang="cs-CZ" sz="2000" dirty="0" err="1" smtClean="0">
                <a:hlinkClick r:id="rId8"/>
              </a:rPr>
              <a:t>jikl.cz</a:t>
            </a:r>
            <a:r>
              <a:rPr lang="cs-CZ" sz="2000" dirty="0" smtClean="0">
                <a:hlinkClick r:id="rId8"/>
              </a:rPr>
              <a:t>/</a:t>
            </a:r>
            <a:r>
              <a:rPr lang="cs-CZ" sz="2000" dirty="0" err="1" smtClean="0">
                <a:hlinkClick r:id="rId8"/>
              </a:rPr>
              <a:t>korenova</a:t>
            </a:r>
            <a:r>
              <a:rPr lang="cs-CZ" sz="2000" dirty="0" smtClean="0">
                <a:hlinkClick r:id="rId8"/>
              </a:rPr>
              <a:t>/1605-</a:t>
            </a:r>
            <a:r>
              <a:rPr lang="cs-CZ" sz="2000" dirty="0" err="1" smtClean="0">
                <a:hlinkClick r:id="rId8"/>
              </a:rPr>
              <a:t>skudci</a:t>
            </a:r>
            <a:r>
              <a:rPr lang="cs-CZ" sz="2000" dirty="0" smtClean="0">
                <a:hlinkClick r:id="rId8"/>
              </a:rPr>
              <a:t>-</a:t>
            </a:r>
            <a:r>
              <a:rPr lang="cs-CZ" sz="2000" dirty="0" err="1" smtClean="0">
                <a:hlinkClick r:id="rId8"/>
              </a:rPr>
              <a:t>korenu</a:t>
            </a:r>
            <a:r>
              <a:rPr lang="cs-CZ" sz="2000" dirty="0" smtClean="0">
                <a:hlinkClick r:id="rId8"/>
              </a:rPr>
              <a:t>-pochmurnatka-</a:t>
            </a:r>
            <a:r>
              <a:rPr lang="cs-CZ" sz="2000" dirty="0" err="1" smtClean="0">
                <a:hlinkClick r:id="rId8"/>
              </a:rPr>
              <a:t>mrkvova.html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www.</a:t>
            </a:r>
            <a:r>
              <a:rPr lang="cs-CZ" sz="2000" dirty="0" err="1" smtClean="0">
                <a:hlinkClick r:id="rId9"/>
              </a:rPr>
              <a:t>jikl.cz</a:t>
            </a:r>
            <a:r>
              <a:rPr lang="cs-CZ" sz="2000" dirty="0" smtClean="0">
                <a:hlinkClick r:id="rId9"/>
              </a:rPr>
              <a:t>/</a:t>
            </a:r>
            <a:r>
              <a:rPr lang="cs-CZ" sz="2000" dirty="0" err="1" smtClean="0">
                <a:hlinkClick r:id="rId9"/>
              </a:rPr>
              <a:t>korenova</a:t>
            </a:r>
            <a:r>
              <a:rPr lang="cs-CZ" sz="2000" dirty="0" smtClean="0">
                <a:hlinkClick r:id="rId9"/>
              </a:rPr>
              <a:t>/1610-</a:t>
            </a:r>
            <a:r>
              <a:rPr lang="cs-CZ" sz="2000" dirty="0" err="1" smtClean="0">
                <a:hlinkClick r:id="rId9"/>
              </a:rPr>
              <a:t>dutilka</a:t>
            </a:r>
            <a:r>
              <a:rPr lang="cs-CZ" sz="2000" dirty="0" smtClean="0">
                <a:hlinkClick r:id="rId9"/>
              </a:rPr>
              <a:t>-</a:t>
            </a:r>
            <a:r>
              <a:rPr lang="cs-CZ" sz="2000" dirty="0" err="1" smtClean="0">
                <a:hlinkClick r:id="rId9"/>
              </a:rPr>
              <a:t>msice</a:t>
            </a:r>
            <a:r>
              <a:rPr lang="cs-CZ" sz="2000" dirty="0" smtClean="0">
                <a:hlinkClick r:id="rId9"/>
              </a:rPr>
              <a:t>-</a:t>
            </a:r>
            <a:r>
              <a:rPr lang="cs-CZ" sz="2000" dirty="0" err="1" smtClean="0">
                <a:hlinkClick r:id="rId9"/>
              </a:rPr>
              <a:t>hlohova.html</a:t>
            </a:r>
            <a:endParaRPr lang="cs-CZ" sz="2000" dirty="0" smtClean="0"/>
          </a:p>
          <a:p>
            <a:r>
              <a:rPr lang="cs-CZ" sz="2000" dirty="0" smtClean="0">
                <a:hlinkClick r:id="rId10"/>
              </a:rPr>
              <a:t>http://</a:t>
            </a:r>
            <a:r>
              <a:rPr lang="cs-CZ" sz="2000" dirty="0" smtClean="0">
                <a:hlinkClick r:id="rId10"/>
              </a:rPr>
              <a:t>www.</a:t>
            </a:r>
            <a:r>
              <a:rPr lang="cs-CZ" sz="2000" dirty="0" err="1" smtClean="0">
                <a:hlinkClick r:id="rId10"/>
              </a:rPr>
              <a:t>semenaonline.cz</a:t>
            </a:r>
            <a:r>
              <a:rPr lang="cs-CZ" sz="2000" dirty="0" smtClean="0">
                <a:hlinkClick r:id="rId10"/>
              </a:rPr>
              <a:t>/109-mrkev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http://www.pelargonie.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/mrkev.</a:t>
            </a:r>
            <a:r>
              <a:rPr lang="cs-CZ" sz="2000" dirty="0" err="1" smtClean="0">
                <a:hlinkClick r:id="rId2"/>
              </a:rPr>
              <a:t>html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cs.wikipedia.org/wiki/Mrkev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commons.wikimedia.org/wiki/File:Carrots.JPG?uselang=cs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commons.wikimedia.org/wiki/File:Carrots.jpg?uselang=cs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www.</a:t>
            </a:r>
            <a:r>
              <a:rPr lang="cs-CZ" sz="2000" dirty="0" err="1" smtClean="0">
                <a:hlinkClick r:id="rId6"/>
              </a:rPr>
              <a:t>celysvet.cz</a:t>
            </a:r>
            <a:r>
              <a:rPr lang="cs-CZ" sz="2000" dirty="0" smtClean="0">
                <a:hlinkClick r:id="rId6"/>
              </a:rPr>
              <a:t>/n1880-zelenina-jako-lek.</a:t>
            </a:r>
            <a:r>
              <a:rPr lang="cs-CZ" sz="2000" dirty="0" err="1" smtClean="0">
                <a:hlinkClick r:id="rId6"/>
              </a:rPr>
              <a:t>php</a:t>
            </a:r>
            <a:endParaRPr lang="cs-CZ" sz="2000" dirty="0" smtClean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244</TotalTime>
  <Words>528</Words>
  <Application>Microsoft Office PowerPoint</Application>
  <PresentationFormat>Předvádění na obrazovce (4:3)</PresentationFormat>
  <Paragraphs>111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Lití písma</vt:lpstr>
      <vt:lpstr>Snímek 1</vt:lpstr>
      <vt:lpstr>Anotace</vt:lpstr>
      <vt:lpstr>Pěstování mrkve</vt:lpstr>
      <vt:lpstr>Mrkev</vt:lpstr>
      <vt:lpstr>Požadavky na pěstování</vt:lpstr>
      <vt:lpstr>Výsev mrkve</vt:lpstr>
      <vt:lpstr>Mrkev karotka</vt:lpstr>
      <vt:lpstr>Mrkev pozdní</vt:lpstr>
      <vt:lpstr>Choroby a škůdci</vt:lpstr>
      <vt:lpstr>Černá hniloba</vt:lpstr>
      <vt:lpstr>Černá hniloba</vt:lpstr>
      <vt:lpstr>Padlí</vt:lpstr>
      <vt:lpstr>Mšice</vt:lpstr>
      <vt:lpstr>Pochmurnatka mrkvová</vt:lpstr>
      <vt:lpstr>Větvení kořenů</vt:lpstr>
      <vt:lpstr>Dutost bulev</vt:lpstr>
      <vt:lpstr>Skladování</vt:lpstr>
      <vt:lpstr>Zdroje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Pěstování mrkve</dc:title>
  <dc:subject>Pěstitelství 9</dc:subject>
  <dc:creator>Přibíková</dc:creator>
  <cp:lastModifiedBy>Aleš</cp:lastModifiedBy>
  <cp:revision>28</cp:revision>
  <dcterms:created xsi:type="dcterms:W3CDTF">2011-04-09T09:57:22Z</dcterms:created>
  <dcterms:modified xsi:type="dcterms:W3CDTF">2013-02-12T17:43:30Z</dcterms:modified>
</cp:coreProperties>
</file>