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5"/>
  </p:notesMasterIdLst>
  <p:sldIdLst>
    <p:sldId id="289" r:id="rId2"/>
    <p:sldId id="290" r:id="rId3"/>
    <p:sldId id="291" r:id="rId4"/>
    <p:sldId id="292" r:id="rId5"/>
    <p:sldId id="293" r:id="rId6"/>
    <p:sldId id="294" r:id="rId7"/>
    <p:sldId id="295" r:id="rId8"/>
    <p:sldId id="296" r:id="rId9"/>
    <p:sldId id="297" r:id="rId10"/>
    <p:sldId id="298" r:id="rId11"/>
    <p:sldId id="299" r:id="rId12"/>
    <p:sldId id="300" r:id="rId13"/>
    <p:sldId id="28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  <a:srgbClr val="99FF33"/>
    <a:srgbClr val="FF66FF"/>
    <a:srgbClr val="FF66CC"/>
    <a:srgbClr val="FF33CC"/>
    <a:srgbClr val="D3B857"/>
    <a:srgbClr val="FF6699"/>
    <a:srgbClr val="FFFF66"/>
    <a:srgbClr val="4CDEF2"/>
    <a:srgbClr val="10C7E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10" autoAdjust="0"/>
  </p:normalViewPr>
  <p:slideViewPr>
    <p:cSldViewPr>
      <p:cViewPr>
        <p:scale>
          <a:sx n="91" d="100"/>
          <a:sy n="91" d="100"/>
        </p:scale>
        <p:origin x="-228" y="108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18A3E9-25C1-498A-8E51-4FEF8159FF2C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C6EBE8-6D38-4A62-BB11-0762BD97FCB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55182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228600"/>
            <a:ext cx="7772400" cy="4571999"/>
          </a:xfrm>
        </p:spPr>
        <p:txBody>
          <a:bodyPr anchor="ctr">
            <a:noAutofit/>
          </a:bodyPr>
          <a:lstStyle>
            <a:lvl1pPr>
              <a:lnSpc>
                <a:spcPct val="100000"/>
              </a:lnSpc>
              <a:defRPr sz="8800" spc="-80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4800600"/>
            <a:ext cx="6858000" cy="914400"/>
          </a:xfrm>
        </p:spPr>
        <p:txBody>
          <a:bodyPr/>
          <a:lstStyle>
            <a:lvl1pPr marL="0" indent="0" algn="l">
              <a:buNone/>
              <a:defRPr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447800"/>
            <a:ext cx="7772400" cy="4321175"/>
          </a:xfrm>
        </p:spPr>
        <p:txBody>
          <a:bodyPr anchor="ctr">
            <a:noAutofit/>
          </a:bodyPr>
          <a:lstStyle>
            <a:lvl1pPr algn="l">
              <a:lnSpc>
                <a:spcPct val="100000"/>
              </a:lnSpc>
              <a:defRPr sz="8800" b="0" cap="all" spc="-80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28601"/>
            <a:ext cx="7772400" cy="1066800"/>
          </a:xfrm>
        </p:spPr>
        <p:txBody>
          <a:bodyPr anchor="b"/>
          <a:lstStyle>
            <a:lvl1pPr marL="0" indent="0">
              <a:buNone/>
              <a:defRPr sz="2000"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3068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9016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7632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sz="1800" b="0" cap="all" spc="1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627632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93208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lang="en-US" sz="1800" b="0" kern="1200" cap="all" spc="100" baseline="0" dirty="0" smtClean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93208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600200"/>
            <a:ext cx="5111750" cy="44805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600200"/>
            <a:ext cx="3008313" cy="448056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-1" y="0"/>
            <a:ext cx="9000877" cy="4846320"/>
          </a:xfrm>
          <a:solidFill>
            <a:schemeClr val="bg1">
              <a:lumMod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5715000"/>
            <a:ext cx="8153400" cy="4572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4953000"/>
            <a:ext cx="8153400" cy="762000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5791200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76200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172201"/>
            <a:ext cx="3429000" cy="304800"/>
          </a:xfrm>
          <a:prstGeom prst="rect">
            <a:avLst/>
          </a:prstGeom>
        </p:spPr>
        <p:txBody>
          <a:bodyPr vert="horz" lIns="91440" tIns="45720" rIns="91440" bIns="0" rtlCol="0" anchor="b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fld id="{C339AA9C-FDE1-470C-ACB6-A36FB9AF63FE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492875"/>
            <a:ext cx="3429000" cy="28384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 rot="16200000">
            <a:off x="8227377" y="5885497"/>
            <a:ext cx="13157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400" b="1">
                <a:solidFill>
                  <a:schemeClr val="tx2"/>
                </a:solidFill>
              </a:defRPr>
            </a:lvl1pPr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Rectangle 6"/>
          <p:cNvSpPr/>
          <p:nvPr/>
        </p:nvSpPr>
        <p:spPr>
          <a:xfrm>
            <a:off x="9001124" y="0"/>
            <a:ext cx="142876" cy="13716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9001124" y="1371600"/>
            <a:ext cx="142876" cy="54864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ransition spd="slow">
    <p:wipe dir="d"/>
    <p:sndAc>
      <p:stSnd>
        <p:snd r:embed="rId13" name="chimes.wav"/>
      </p:stSnd>
    </p:sndAc>
  </p:transition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3600" kern="1200" cap="all" spc="-6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spcBef>
          <a:spcPct val="20000"/>
        </a:spcBef>
        <a:spcAft>
          <a:spcPts val="600"/>
        </a:spcAft>
        <a:buFont typeface="Arial" pitchFamily="34" charset="0"/>
        <a:buNone/>
        <a:defRPr sz="20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664" y="2132856"/>
          <a:ext cx="6264696" cy="1728191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1187624" y="450912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VY_32_INOVACE_XI_1_18: Slovesný vid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Šablona číslo:  </a:t>
            </a:r>
            <a:r>
              <a:rPr lang="cs-CZ" dirty="0" smtClean="0"/>
              <a:t>XI</a:t>
            </a:r>
            <a:r>
              <a:rPr lang="cs-CZ" b="1" dirty="0" smtClean="0"/>
              <a:t>             </a:t>
            </a:r>
            <a:r>
              <a:rPr lang="cs-CZ" b="1" dirty="0" smtClean="0"/>
              <a:t>Sada číslo:  </a:t>
            </a:r>
            <a:r>
              <a:rPr lang="cs-CZ" dirty="0" smtClean="0"/>
              <a:t>1</a:t>
            </a:r>
            <a:r>
              <a:rPr lang="cs-CZ" b="1" dirty="0" smtClean="0"/>
              <a:t>            </a:t>
            </a:r>
            <a:r>
              <a:rPr lang="cs-CZ" b="1" dirty="0" smtClean="0"/>
              <a:t>Pořadové číslo DUM: </a:t>
            </a:r>
            <a:r>
              <a:rPr lang="cs-CZ" dirty="0" smtClean="0"/>
              <a:t>18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Autor: </a:t>
            </a:r>
            <a:r>
              <a:rPr lang="cs-CZ" dirty="0" smtClean="0"/>
              <a:t>Mgr. Martin Beneš</a:t>
            </a:r>
            <a:endParaRPr lang="cs-CZ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764704"/>
            <a:ext cx="7272808" cy="72943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Anotace: </a:t>
            </a:r>
            <a:r>
              <a:rPr lang="cs-CZ" dirty="0" smtClean="0"/>
              <a:t>seznámení s novou slovesnou kategorií – slovesným videm a jeho využitím v jazykové praxi</a:t>
            </a:r>
            <a:endParaRPr lang="cs-CZ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Očekávaný výstup</a:t>
            </a:r>
            <a:r>
              <a:rPr lang="cs-CZ" sz="1600" b="1" dirty="0" smtClean="0"/>
              <a:t>: </a:t>
            </a:r>
            <a:r>
              <a:rPr lang="cs-CZ" dirty="0" smtClean="0"/>
              <a:t>žáci pochopí schopnost sloves vyjadřovat dokonavý a nedokonavý děj a dokáží vytvořit vidové dvojice</a:t>
            </a:r>
            <a:endParaRPr lang="cs-CZ" sz="1600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Druh učebního materiálu</a:t>
            </a:r>
            <a:r>
              <a:rPr lang="cs-CZ" b="1" dirty="0" smtClean="0"/>
              <a:t>:</a:t>
            </a:r>
            <a:r>
              <a:rPr lang="cs-CZ" dirty="0" smtClean="0"/>
              <a:t> prezentace</a:t>
            </a:r>
            <a:endParaRPr lang="cs-CZ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Typická věková skupina</a:t>
            </a:r>
            <a:r>
              <a:rPr lang="cs-CZ" b="1" dirty="0" smtClean="0"/>
              <a:t>: </a:t>
            </a:r>
            <a:r>
              <a:rPr lang="cs-CZ" dirty="0" smtClean="0"/>
              <a:t>13 – 14 let</a:t>
            </a:r>
            <a:endParaRPr lang="cs-CZ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Klíčová slova</a:t>
            </a:r>
            <a:r>
              <a:rPr lang="cs-CZ" b="1" dirty="0" smtClean="0"/>
              <a:t>:</a:t>
            </a:r>
            <a:r>
              <a:rPr lang="cs-CZ" dirty="0" smtClean="0"/>
              <a:t> slovesný vid, vid dokonavý, vid nedokonavý, vidové dvojice</a:t>
            </a:r>
            <a:endParaRPr lang="cs-CZ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Pomůcky a materiál</a:t>
            </a:r>
            <a:r>
              <a:rPr lang="cs-CZ" b="1" dirty="0" smtClean="0"/>
              <a:t>: </a:t>
            </a:r>
            <a:r>
              <a:rPr lang="cs-CZ" dirty="0" smtClean="0"/>
              <a:t>interaktivní tabule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Potřebný čas pro výuku DUM</a:t>
            </a:r>
            <a:r>
              <a:rPr lang="cs-CZ" b="1" dirty="0" smtClean="0"/>
              <a:t>:</a:t>
            </a:r>
            <a:r>
              <a:rPr lang="cs-CZ" dirty="0" smtClean="0"/>
              <a:t> 35 – 40 minut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Metodické zhodnocení a popis práce s digitálním učebním materiálem:</a:t>
            </a:r>
          </a:p>
          <a:p>
            <a:r>
              <a:rPr lang="cs-CZ" dirty="0" smtClean="0"/>
              <a:t>Po úvodním úkolu učitel žákům formou prezenta</a:t>
            </a:r>
            <a:r>
              <a:rPr lang="cs-CZ" dirty="0" smtClean="0"/>
              <a:t>ce na interaktivní tabuli doplněné výkladem objasní problematiku slovesného vidu a využití dokonavosti a nedokonavosti v jazykové praxi. Potom učivo společně procvičí na závěrečných úkolech. </a:t>
            </a:r>
            <a:r>
              <a:rPr lang="cs-CZ" b="1" dirty="0" smtClean="0"/>
              <a:t>    </a:t>
            </a:r>
            <a:endParaRPr lang="cs-CZ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 </a:t>
            </a:r>
            <a:endParaRPr lang="cs-CZ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95736" y="3068960"/>
            <a:ext cx="4392488" cy="769441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SLOVESNÝ VID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26789966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7560840" cy="83162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1"/>
            <a:tileRect/>
          </a:gradFill>
          <a:ln w="38100"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cs-CZ" sz="4400" dirty="0" smtClean="0"/>
              <a:t>PRO BYSTRÉ HLAVY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5"/>
            <a:ext cx="7620000" cy="2520279"/>
          </a:xfrm>
        </p:spPr>
        <p:txBody>
          <a:bodyPr>
            <a:norm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Úkol: Najdi a podtrhni ve větách slovesa a pokus se určit,</a:t>
            </a:r>
          </a:p>
          <a:p>
            <a:r>
              <a:rPr lang="cs-CZ" dirty="0"/>
              <a:t> </a:t>
            </a:r>
            <a:r>
              <a:rPr lang="cs-CZ" dirty="0" smtClean="0"/>
              <a:t>              zda je u těchto sloves děj časově ohraničen.</a:t>
            </a:r>
            <a:endParaRPr lang="cs-CZ" dirty="0"/>
          </a:p>
          <a:p>
            <a:endParaRPr lang="cs-CZ" b="0" dirty="0" smtClean="0"/>
          </a:p>
          <a:p>
            <a:r>
              <a:rPr lang="cs-CZ" sz="2400" b="0" dirty="0"/>
              <a:t> </a:t>
            </a:r>
            <a:r>
              <a:rPr lang="cs-CZ" sz="2400" b="0" dirty="0" smtClean="0"/>
              <a:t> Petr píše domácí úkol z matematiky.</a:t>
            </a:r>
            <a:endParaRPr lang="cs-CZ" b="0" dirty="0"/>
          </a:p>
          <a:p>
            <a:r>
              <a:rPr lang="cs-CZ" sz="2400" b="0" dirty="0"/>
              <a:t> </a:t>
            </a:r>
            <a:r>
              <a:rPr lang="cs-CZ" sz="2400" b="0" dirty="0" smtClean="0"/>
              <a:t> Petr zítra napíše domácí úkol z matematiky.</a:t>
            </a:r>
          </a:p>
          <a:p>
            <a:endParaRPr lang="cs-CZ" sz="2400" b="0" dirty="0"/>
          </a:p>
        </p:txBody>
      </p:sp>
      <p:sp>
        <p:nvSpPr>
          <p:cNvPr id="4" name="TextovéPole 3"/>
          <p:cNvSpPr txBox="1"/>
          <p:nvPr/>
        </p:nvSpPr>
        <p:spPr>
          <a:xfrm>
            <a:off x="949363" y="4297238"/>
            <a:ext cx="885179" cy="461665"/>
          </a:xfrm>
          <a:prstGeom prst="rect">
            <a:avLst/>
          </a:prstGeom>
          <a:solidFill>
            <a:srgbClr val="00B0F0"/>
          </a:solidFill>
          <a:ln w="381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PÍŠE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949363" y="5032719"/>
            <a:ext cx="1330814" cy="461665"/>
          </a:xfrm>
          <a:prstGeom prst="rect">
            <a:avLst/>
          </a:prstGeom>
          <a:solidFill>
            <a:srgbClr val="FFFF00"/>
          </a:solidFill>
          <a:ln w="381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NAPÍŠE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347864" y="4297238"/>
            <a:ext cx="3059684" cy="461665"/>
          </a:xfrm>
          <a:prstGeom prst="rect">
            <a:avLst/>
          </a:prstGeom>
          <a:solidFill>
            <a:srgbClr val="00B0F0"/>
          </a:soli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= DĚJ STÁLE TRVÁ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365073" y="5032719"/>
            <a:ext cx="4846198" cy="461665"/>
          </a:xfrm>
          <a:prstGeom prst="rect">
            <a:avLst/>
          </a:prstGeom>
          <a:solidFill>
            <a:srgbClr val="FFFF00"/>
          </a:soli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= DĚJ JE ČASOVĚ OHRANIČEN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483768" y="5957086"/>
            <a:ext cx="3124573" cy="523220"/>
          </a:xfrm>
          <a:prstGeom prst="rect">
            <a:avLst/>
          </a:prstGeom>
          <a:solidFill>
            <a:srgbClr val="92D050"/>
          </a:solidFill>
          <a:ln w="381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= SLOVESNÝ VID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7074320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7" grpId="0" animBg="1"/>
      <p:bldP spid="8" grpId="0" animBg="1"/>
      <p:bldP spid="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5791200" cy="83162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1"/>
            <a:tileRect/>
          </a:gradFill>
          <a:ln w="38100"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cs-CZ" sz="4400" dirty="0" smtClean="0"/>
              <a:t>SLOVESNÝ VID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7859216" cy="4641379"/>
          </a:xfrm>
        </p:spPr>
        <p:txBody>
          <a:bodyPr>
            <a:normAutofit fontScale="92500" lnSpcReduction="20000"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3200" dirty="0" smtClean="0"/>
              <a:t>= slovesná kategorie</a:t>
            </a:r>
          </a:p>
          <a:p>
            <a:pPr marL="342900" indent="-342900">
              <a:buFont typeface="Arial" pitchFamily="34" charset="0"/>
              <a:buChar char="•"/>
            </a:pPr>
            <a:endParaRPr lang="cs-CZ" b="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3200" dirty="0" smtClean="0"/>
              <a:t>= schopnost slovesa vyjádřit  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 </a:t>
            </a:r>
            <a:r>
              <a:rPr lang="cs-CZ" sz="3200" u="sng" dirty="0" smtClean="0"/>
              <a:t>dokonavost</a:t>
            </a:r>
            <a:r>
              <a:rPr lang="cs-CZ" sz="3200" dirty="0" smtClean="0"/>
              <a:t> nebo </a:t>
            </a:r>
            <a:r>
              <a:rPr lang="cs-CZ" sz="3200" u="sng" dirty="0" smtClean="0"/>
              <a:t>nedokonavost</a:t>
            </a:r>
            <a:r>
              <a:rPr lang="cs-CZ" sz="3200" dirty="0" smtClean="0"/>
              <a:t> 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 děje slovesa</a:t>
            </a:r>
          </a:p>
          <a:p>
            <a:endParaRPr lang="cs-CZ" b="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3200" dirty="0" smtClean="0"/>
              <a:t>= všechny tvary téhož slovesa mají     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 stejný VID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 (psát, psal bych, píše, bude psát)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2911928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5791200" cy="903630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8100000" scaled="1"/>
            <a:tileRect/>
          </a:gra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4400" dirty="0" smtClean="0"/>
              <a:t>SLOVESNÝ VID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507288" cy="4569371"/>
          </a:xfrm>
        </p:spPr>
        <p:txBody>
          <a:bodyPr>
            <a:norm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A) SLOVESA VIDU NEDOKONAVÉHO: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= vyjadřují děj neohraničený, stále probíhající</a:t>
            </a:r>
          </a:p>
          <a:p>
            <a:endParaRPr lang="cs-CZ" sz="2400" b="0" dirty="0" smtClean="0"/>
          </a:p>
          <a:p>
            <a:r>
              <a:rPr lang="cs-CZ" sz="2400" b="0" dirty="0"/>
              <a:t> </a:t>
            </a:r>
            <a:r>
              <a:rPr lang="cs-CZ" sz="2400" b="0" dirty="0" smtClean="0"/>
              <a:t>      </a:t>
            </a:r>
            <a:r>
              <a:rPr lang="en-US" sz="2400" b="0" dirty="0" smtClean="0"/>
              <a:t>|&gt;&gt;&gt;&gt;&gt;&gt;&gt;&gt;&gt;&gt;&gt;&gt;&gt;&gt;&gt;&gt;&gt;      </a:t>
            </a:r>
            <a:r>
              <a:rPr lang="en-US" sz="2400" dirty="0" smtClean="0"/>
              <a:t>P</a:t>
            </a:r>
            <a:r>
              <a:rPr lang="cs-CZ" sz="2400" dirty="0" smtClean="0"/>
              <a:t>ÍŠE  (stále)</a:t>
            </a:r>
          </a:p>
          <a:p>
            <a:endParaRPr lang="cs-CZ" sz="2400" b="0" dirty="0"/>
          </a:p>
          <a:p>
            <a:r>
              <a:rPr lang="cs-CZ" sz="2400" dirty="0" smtClean="0"/>
              <a:t>    = budoucí čas vyjádřen pomocí:</a:t>
            </a:r>
          </a:p>
          <a:p>
            <a:r>
              <a:rPr lang="cs-CZ" sz="2400" b="0" dirty="0"/>
              <a:t> </a:t>
            </a:r>
            <a:r>
              <a:rPr lang="cs-CZ" sz="2400" b="0" dirty="0" smtClean="0"/>
              <a:t>   - slovesa BÝT(v budoucím čase) + sloveso = bude psát</a:t>
            </a:r>
          </a:p>
          <a:p>
            <a:r>
              <a:rPr lang="cs-CZ" sz="2400" b="0" dirty="0"/>
              <a:t> </a:t>
            </a:r>
            <a:r>
              <a:rPr lang="cs-CZ" sz="2400" b="0" dirty="0" smtClean="0"/>
              <a:t>   - předpony (např. na-, do-) = napíše, dopíše</a:t>
            </a:r>
          </a:p>
          <a:p>
            <a:endParaRPr lang="cs-CZ" sz="2400" b="0" dirty="0"/>
          </a:p>
          <a:p>
            <a:endParaRPr lang="cs-CZ" sz="2400" b="0" dirty="0"/>
          </a:p>
        </p:txBody>
      </p:sp>
    </p:spTree>
    <p:extLst>
      <p:ext uri="{BB962C8B-B14F-4D97-AF65-F5344CB8AC3E}">
        <p14:creationId xmlns:p14="http://schemas.microsoft.com/office/powerpoint/2010/main" val="28442579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5791200" cy="903630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4400" b="1" dirty="0" smtClean="0"/>
              <a:t>SLOVESNÝ VID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556792"/>
            <a:ext cx="8568952" cy="4569371"/>
          </a:xfrm>
        </p:spPr>
        <p:txBody>
          <a:bodyPr>
            <a:normAutofit lnSpcReduction="10000"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B) SLOVESA VIDU DOKONAVÉHO: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= vyjadřují děj ohraničený, který má začátek a konec</a:t>
            </a:r>
          </a:p>
          <a:p>
            <a:endParaRPr lang="cs-CZ" sz="2400" b="0" dirty="0"/>
          </a:p>
          <a:p>
            <a:r>
              <a:rPr lang="cs-CZ" sz="2400" b="0" dirty="0" smtClean="0"/>
              <a:t>        </a:t>
            </a:r>
            <a:r>
              <a:rPr lang="en-US" sz="2400" b="0" dirty="0" smtClean="0"/>
              <a:t>|&gt;&gt;&gt;&gt;&gt;&gt;&gt;&gt;&gt;&gt;&gt;&gt;&gt;&gt;&gt;&gt;&gt;&gt;&gt;|    </a:t>
            </a:r>
            <a:r>
              <a:rPr lang="en-US" sz="2400" dirty="0" smtClean="0"/>
              <a:t>NAP</a:t>
            </a:r>
            <a:r>
              <a:rPr lang="cs-CZ" sz="2400" dirty="0" smtClean="0"/>
              <a:t>ÍŠE (začne a skončí)</a:t>
            </a:r>
          </a:p>
          <a:p>
            <a:endParaRPr lang="cs-CZ" sz="2400" dirty="0"/>
          </a:p>
          <a:p>
            <a:r>
              <a:rPr lang="cs-CZ" sz="2400" b="0" dirty="0" smtClean="0"/>
              <a:t>     = nemohou vyjádřit přítomný děj</a:t>
            </a:r>
          </a:p>
          <a:p>
            <a:endParaRPr lang="cs-CZ" sz="2400" b="0" dirty="0"/>
          </a:p>
          <a:p>
            <a:r>
              <a:rPr lang="cs-CZ" sz="2400" b="0" dirty="0" smtClean="0"/>
              <a:t>     = jejich přítomné tvary vyjadřují budoucnost (budoucí čas)</a:t>
            </a:r>
          </a:p>
          <a:p>
            <a:r>
              <a:rPr lang="cs-CZ" sz="2400" b="0" dirty="0"/>
              <a:t> </a:t>
            </a:r>
            <a:r>
              <a:rPr lang="cs-CZ" sz="2400" b="0" dirty="0" smtClean="0"/>
              <a:t>       (napíše, přepíše, dopíše, vypíše, zapíše)</a:t>
            </a:r>
          </a:p>
        </p:txBody>
      </p:sp>
    </p:spTree>
    <p:extLst>
      <p:ext uri="{BB962C8B-B14F-4D97-AF65-F5344CB8AC3E}">
        <p14:creationId xmlns:p14="http://schemas.microsoft.com/office/powerpoint/2010/main" val="3968343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5791200" cy="903630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1"/>
            <a:tileRect/>
          </a:gra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4400" dirty="0" smtClean="0"/>
              <a:t>SLOVESNÝ VID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12776"/>
            <a:ext cx="8568952" cy="4713387"/>
          </a:xfrm>
        </p:spPr>
        <p:txBody>
          <a:bodyPr>
            <a:normAutofit fontScale="85000" lnSpcReduction="20000"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VIDOVÉ DVOJICE: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= slovesa, která se liší pouze videm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(dát – dávat, vynést – vynášet)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</a:t>
            </a:r>
            <a:r>
              <a:rPr lang="cs-CZ" sz="2400" b="0" dirty="0"/>
              <a:t> </a:t>
            </a:r>
            <a:r>
              <a:rPr lang="cs-CZ" sz="2400" dirty="0" smtClean="0"/>
              <a:t>a)nedokonavý </a:t>
            </a:r>
            <a:r>
              <a:rPr lang="en-US" sz="2400" dirty="0" smtClean="0"/>
              <a:t>&gt; </a:t>
            </a:r>
            <a:r>
              <a:rPr lang="cs-CZ" sz="2400" dirty="0" smtClean="0"/>
              <a:t>dokonavý </a:t>
            </a:r>
            <a:r>
              <a:rPr lang="cs-CZ" sz="2400" b="0" dirty="0" smtClean="0"/>
              <a:t>= pomocí předpony</a:t>
            </a:r>
          </a:p>
          <a:p>
            <a:r>
              <a:rPr lang="cs-CZ" sz="2400" b="0" dirty="0"/>
              <a:t> </a:t>
            </a:r>
            <a:r>
              <a:rPr lang="cs-CZ" sz="2400" b="0" dirty="0" smtClean="0"/>
              <a:t>      číst – přečíst</a:t>
            </a:r>
          </a:p>
          <a:p>
            <a:r>
              <a:rPr lang="cs-CZ" sz="2400" b="0" dirty="0"/>
              <a:t> </a:t>
            </a:r>
            <a:r>
              <a:rPr lang="cs-CZ" sz="2400" b="0" dirty="0" smtClean="0"/>
              <a:t>   </a:t>
            </a:r>
            <a:r>
              <a:rPr lang="cs-CZ" sz="2400" dirty="0" smtClean="0"/>
              <a:t>b)dokonavý </a:t>
            </a:r>
            <a:r>
              <a:rPr lang="en-US" sz="2400" dirty="0" smtClean="0"/>
              <a:t>&gt; </a:t>
            </a:r>
            <a:r>
              <a:rPr lang="cs-CZ" sz="2400" dirty="0" smtClean="0"/>
              <a:t>nedokonavý </a:t>
            </a:r>
            <a:r>
              <a:rPr lang="cs-CZ" sz="2400" b="0" dirty="0" smtClean="0"/>
              <a:t>= pomocí přípony</a:t>
            </a:r>
          </a:p>
          <a:p>
            <a:r>
              <a:rPr lang="cs-CZ" sz="2400" b="0" dirty="0"/>
              <a:t> </a:t>
            </a:r>
            <a:r>
              <a:rPr lang="cs-CZ" sz="2400" b="0" dirty="0" smtClean="0"/>
              <a:t>      koupit – kupovat</a:t>
            </a:r>
          </a:p>
          <a:p>
            <a:r>
              <a:rPr lang="cs-CZ" sz="2400" b="0" dirty="0"/>
              <a:t> </a:t>
            </a:r>
            <a:r>
              <a:rPr lang="cs-CZ" sz="2400" b="0" dirty="0" smtClean="0"/>
              <a:t>   </a:t>
            </a:r>
            <a:r>
              <a:rPr lang="cs-CZ" sz="2400" dirty="0" smtClean="0"/>
              <a:t>c)dokonavý </a:t>
            </a:r>
            <a:r>
              <a:rPr lang="en-US" sz="2400" dirty="0" smtClean="0"/>
              <a:t>&gt;</a:t>
            </a:r>
            <a:r>
              <a:rPr lang="cs-CZ" sz="2400" dirty="0" smtClean="0"/>
              <a:t> nedokonavý </a:t>
            </a:r>
            <a:r>
              <a:rPr lang="cs-CZ" sz="2400" b="0" dirty="0" smtClean="0"/>
              <a:t>= změna kořene</a:t>
            </a:r>
          </a:p>
          <a:p>
            <a:r>
              <a:rPr lang="cs-CZ" sz="2400" b="0" dirty="0"/>
              <a:t> </a:t>
            </a:r>
            <a:r>
              <a:rPr lang="cs-CZ" sz="2400" b="0" dirty="0" smtClean="0"/>
              <a:t>      hodit – házet</a:t>
            </a:r>
          </a:p>
          <a:p>
            <a:r>
              <a:rPr lang="cs-CZ" sz="2400" b="0" dirty="0"/>
              <a:t> </a:t>
            </a:r>
            <a:r>
              <a:rPr lang="cs-CZ" sz="2400" b="0" dirty="0" smtClean="0"/>
              <a:t>   </a:t>
            </a:r>
            <a:r>
              <a:rPr lang="cs-CZ" sz="2400" dirty="0" smtClean="0"/>
              <a:t>d)nedokonavý </a:t>
            </a:r>
            <a:r>
              <a:rPr lang="en-US" sz="2400" dirty="0" smtClean="0"/>
              <a:t>&gt; </a:t>
            </a:r>
            <a:r>
              <a:rPr lang="cs-CZ" sz="2400" dirty="0" smtClean="0"/>
              <a:t>dokonavý </a:t>
            </a:r>
            <a:r>
              <a:rPr lang="en-US" sz="2400" dirty="0" smtClean="0"/>
              <a:t>&gt; </a:t>
            </a:r>
            <a:r>
              <a:rPr lang="cs-CZ" sz="2400" dirty="0" smtClean="0"/>
              <a:t>nedokonavý </a:t>
            </a:r>
            <a:r>
              <a:rPr lang="cs-CZ" sz="2400" b="0" dirty="0" smtClean="0"/>
              <a:t>= pomocí předpony a </a:t>
            </a:r>
          </a:p>
          <a:p>
            <a:r>
              <a:rPr lang="cs-CZ" sz="2400" b="0" dirty="0"/>
              <a:t> </a:t>
            </a:r>
            <a:r>
              <a:rPr lang="cs-CZ" sz="2400" b="0" dirty="0" smtClean="0"/>
              <a:t>                                                                               přípony</a:t>
            </a:r>
          </a:p>
          <a:p>
            <a:r>
              <a:rPr lang="cs-CZ" sz="2400" b="0" dirty="0"/>
              <a:t> </a:t>
            </a:r>
            <a:r>
              <a:rPr lang="cs-CZ" sz="2400" b="0" dirty="0" smtClean="0"/>
              <a:t>      mýt – umýt - umývat  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8710351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5791200" cy="903630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0" scaled="1"/>
            <a:tileRect/>
          </a:gra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4400" dirty="0" smtClean="0"/>
              <a:t>SLOVESNÝ VID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7609656" cy="4752528"/>
          </a:xfrm>
        </p:spPr>
        <p:txBody>
          <a:bodyPr>
            <a:no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A) děj násobený</a:t>
            </a:r>
          </a:p>
          <a:p>
            <a:r>
              <a:rPr lang="cs-CZ" sz="2400" b="0" dirty="0"/>
              <a:t> </a:t>
            </a:r>
            <a:r>
              <a:rPr lang="cs-CZ" sz="2400" b="0" dirty="0" smtClean="0"/>
              <a:t>       = děj často opakovaný</a:t>
            </a:r>
          </a:p>
          <a:p>
            <a:r>
              <a:rPr lang="cs-CZ" sz="2400" b="0" dirty="0"/>
              <a:t> </a:t>
            </a:r>
            <a:r>
              <a:rPr lang="cs-CZ" sz="2400" b="0" dirty="0" smtClean="0"/>
              <a:t>       = tvoří se </a:t>
            </a:r>
            <a:r>
              <a:rPr lang="cs-CZ" sz="2400" dirty="0" smtClean="0"/>
              <a:t>pomocí přípon –</a:t>
            </a:r>
            <a:r>
              <a:rPr lang="cs-CZ" sz="2400" dirty="0" err="1" smtClean="0"/>
              <a:t>íva</a:t>
            </a:r>
            <a:r>
              <a:rPr lang="cs-CZ" sz="2400" dirty="0" smtClean="0"/>
              <a:t>, -</a:t>
            </a:r>
            <a:r>
              <a:rPr lang="cs-CZ" sz="2400" dirty="0" err="1" smtClean="0"/>
              <a:t>áva</a:t>
            </a:r>
            <a:endParaRPr lang="cs-CZ" sz="2400" dirty="0" smtClean="0"/>
          </a:p>
          <a:p>
            <a:r>
              <a:rPr lang="cs-CZ" sz="2400" b="0" dirty="0" smtClean="0"/>
              <a:t>           sedat – </a:t>
            </a:r>
            <a:r>
              <a:rPr lang="cs-CZ" sz="2400" dirty="0" smtClean="0"/>
              <a:t>sedávat</a:t>
            </a:r>
          </a:p>
          <a:p>
            <a:r>
              <a:rPr lang="cs-CZ" sz="2400" b="0" dirty="0"/>
              <a:t> </a:t>
            </a:r>
            <a:r>
              <a:rPr lang="cs-CZ" sz="2400" b="0" dirty="0" smtClean="0"/>
              <a:t>          chodit – </a:t>
            </a:r>
            <a:r>
              <a:rPr lang="cs-CZ" sz="2400" dirty="0" smtClean="0"/>
              <a:t>chodívat ( i chodívávat)</a:t>
            </a:r>
            <a:endParaRPr lang="cs-CZ" sz="2400" b="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B) záporný rozkaz</a:t>
            </a:r>
          </a:p>
          <a:p>
            <a:r>
              <a:rPr lang="cs-CZ" sz="2400" b="0" dirty="0"/>
              <a:t> </a:t>
            </a:r>
            <a:r>
              <a:rPr lang="cs-CZ" sz="2400" b="0" dirty="0" smtClean="0"/>
              <a:t>       = tvoří se pomocí sloves vidu nedokonavého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  Otevři </a:t>
            </a:r>
            <a:r>
              <a:rPr lang="cs-CZ" sz="2400" b="0" dirty="0" smtClean="0"/>
              <a:t>dveře!  -  </a:t>
            </a:r>
            <a:r>
              <a:rPr lang="cs-CZ" sz="2400" dirty="0" smtClean="0"/>
              <a:t>Neotvírej</a:t>
            </a:r>
            <a:r>
              <a:rPr lang="cs-CZ" sz="2400" b="0" dirty="0" smtClean="0"/>
              <a:t> dveře!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(vid dokonavý)    (vid nedokonavý)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0700307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5791200" cy="83162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4400" b="1" dirty="0" smtClean="0"/>
              <a:t>PROCVIČENÍ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219256" cy="4497363"/>
          </a:xfrm>
        </p:spPr>
        <p:txBody>
          <a:bodyPr>
            <a:normAutofit lnSpcReduction="10000"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1)Urči u těchto sloves vid a utvoř jejich budoucí tvar: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pracovat –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milovat –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napsat –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vykoupit –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česat –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získat –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nakupovat –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běhat -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7969133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5791200" cy="903630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8900000" scaled="1"/>
            <a:tileRect/>
          </a:gra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4400" dirty="0" smtClean="0"/>
              <a:t>PROCVIČENÍ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2)Urči vid těchto sloves a doplň vidové dvojice: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běžet –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trávit –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počítat –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leštit –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pocákat –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růst –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napouštět –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oholit -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5967852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5791200" cy="903630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8100000" scaled="1"/>
            <a:tileRect/>
          </a:gra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4400" dirty="0" smtClean="0"/>
              <a:t>PROCVIČENÍ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7620000" cy="4497363"/>
          </a:xfrm>
        </p:spPr>
        <p:txBody>
          <a:bodyPr>
            <a:norm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3)Utvoř zákaz k těmto příkazům: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Zavaž si boty!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Vrať se brzy domů!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Skoč do bazénu!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Ještě dnes pošli dopis!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Vezmi si nové kalhoty!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Rychle vstaň!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Lehni si na moji postel!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9836246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http: //office.</a:t>
            </a:r>
            <a:r>
              <a:rPr lang="cs-CZ" sz="2800" dirty="0" err="1" smtClean="0"/>
              <a:t>microsoft.com</a:t>
            </a:r>
            <a:endParaRPr lang="cs-CZ" sz="2800" dirty="0"/>
          </a:p>
        </p:txBody>
      </p:sp>
      <p:sp>
        <p:nvSpPr>
          <p:cNvPr id="4" name="Obdélník 3"/>
          <p:cNvSpPr/>
          <p:nvPr/>
        </p:nvSpPr>
        <p:spPr>
          <a:xfrm>
            <a:off x="539552" y="2505670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KVAČKOVÁ, Jaromíra. </a:t>
            </a:r>
            <a:r>
              <a:rPr lang="cs-CZ" i="1" dirty="0"/>
              <a:t>Opakujeme češtinu v 8. ročníku-2.díl</a:t>
            </a:r>
            <a:r>
              <a:rPr lang="cs-CZ" dirty="0"/>
              <a:t>. Brno: Nová škola, 2001, ISBN 80-7289-029-8. 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34297" y="3573016"/>
            <a:ext cx="4572000" cy="1754326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STYBLÍK, Vlastimil a kol. </a:t>
            </a:r>
            <a:r>
              <a:rPr lang="cs-CZ" i="1" dirty="0"/>
              <a:t>Český jazyk pro 8. ročník základní školy a pro odpovídající ročník víceletých gymnázií</a:t>
            </a:r>
            <a:r>
              <a:rPr lang="cs-CZ" dirty="0"/>
              <a:t>. Praha: SPN - pedagogické nakladatelství, 1998, ISBN 80-85937-92-1. </a:t>
            </a:r>
            <a:endParaRPr lang="cs-CZ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Základní">
  <a:themeElements>
    <a:clrScheme name="Základní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Základní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微软雅黑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Základní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250000"/>
              </a:schemeClr>
            </a:gs>
            <a:gs pos="35000">
              <a:schemeClr val="phClr">
                <a:tint val="47000"/>
                <a:satMod val="275000"/>
              </a:schemeClr>
            </a:gs>
            <a:gs pos="100000">
              <a:schemeClr val="phClr">
                <a:tint val="25000"/>
                <a:satMod val="300000"/>
              </a:schemeClr>
            </a:gs>
          </a:gsLst>
          <a:lin ang="16200000" scaled="1"/>
        </a:gradFill>
        <a:solidFill>
          <a:schemeClr val="phClr">
            <a:satMod val="110000"/>
          </a:schemeClr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4127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9999" dist="23000" algn="bl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19050" algn="bl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l"/>
          </a:scene3d>
          <a:sp3d prstMaterial="plastic">
            <a:bevelT w="38100" h="31750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6000"/>
              </a:schemeClr>
              <a:schemeClr val="phClr">
                <a:shade val="94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84000"/>
                <a:satMod val="110000"/>
              </a:schemeClr>
            </a:gs>
            <a:gs pos="44000">
              <a:schemeClr val="phClr">
                <a:tint val="93000"/>
                <a:satMod val="115000"/>
              </a:schemeClr>
            </a:gs>
            <a:gs pos="100000">
              <a:schemeClr val="phClr">
                <a:tint val="100000"/>
                <a:shade val="59000"/>
                <a:satMod val="120000"/>
              </a:schemeClr>
            </a:gs>
          </a:gsLst>
          <a:path path="circle">
            <a:fillToRect l="40000" t="60000" r="60000" b="4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Essential</Template>
  <TotalTime>953</TotalTime>
  <Words>592</Words>
  <Application>Microsoft Office PowerPoint</Application>
  <PresentationFormat>Předvádění na obrazovce (4:3)</PresentationFormat>
  <Paragraphs>122</Paragraphs>
  <Slides>13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Základní</vt:lpstr>
      <vt:lpstr>Prezentace aplikace PowerPoint</vt:lpstr>
      <vt:lpstr>Prezentace aplikace PowerPoint</vt:lpstr>
      <vt:lpstr>Prezentace aplikace PowerPoint</vt:lpstr>
      <vt:lpstr>PRO BYSTRÉ HLAVY</vt:lpstr>
      <vt:lpstr>SLOVESNÝ VID</vt:lpstr>
      <vt:lpstr>SLOVESNÝ VID</vt:lpstr>
      <vt:lpstr>SLOVESNÝ VID</vt:lpstr>
      <vt:lpstr>SLOVESNÝ VID</vt:lpstr>
      <vt:lpstr>SLOVESNÝ VID</vt:lpstr>
      <vt:lpstr>PROCVIČENÍ</vt:lpstr>
      <vt:lpstr>PROCVIČENÍ</vt:lpstr>
      <vt:lpstr>PROCVIČENÍ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Jarní květiny</dc:title>
  <dc:creator>Eva</dc:creator>
  <cp:lastModifiedBy>benesm</cp:lastModifiedBy>
  <cp:revision>199</cp:revision>
  <dcterms:created xsi:type="dcterms:W3CDTF">2012-03-26T21:10:22Z</dcterms:created>
  <dcterms:modified xsi:type="dcterms:W3CDTF">2013-02-12T18:01:09Z</dcterms:modified>
</cp:coreProperties>
</file>