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298" r:id="rId2"/>
    <p:sldId id="299" r:id="rId3"/>
    <p:sldId id="275" r:id="rId4"/>
    <p:sldId id="273" r:id="rId5"/>
    <p:sldId id="267" r:id="rId6"/>
    <p:sldId id="271" r:id="rId7"/>
    <p:sldId id="293" r:id="rId8"/>
    <p:sldId id="258" r:id="rId9"/>
    <p:sldId id="278" r:id="rId10"/>
    <p:sldId id="260" r:id="rId11"/>
    <p:sldId id="272" r:id="rId12"/>
    <p:sldId id="263" r:id="rId13"/>
    <p:sldId id="264" r:id="rId14"/>
    <p:sldId id="266" r:id="rId15"/>
    <p:sldId id="259" r:id="rId16"/>
    <p:sldId id="269" r:id="rId17"/>
    <p:sldId id="270" r:id="rId18"/>
    <p:sldId id="277" r:id="rId19"/>
    <p:sldId id="295" r:id="rId20"/>
    <p:sldId id="274" r:id="rId21"/>
    <p:sldId id="279" r:id="rId22"/>
    <p:sldId id="257" r:id="rId23"/>
    <p:sldId id="292" r:id="rId24"/>
    <p:sldId id="280" r:id="rId25"/>
    <p:sldId id="287" r:id="rId26"/>
    <p:sldId id="281" r:id="rId27"/>
    <p:sldId id="282" r:id="rId28"/>
    <p:sldId id="265" r:id="rId29"/>
    <p:sldId id="283" r:id="rId30"/>
    <p:sldId id="291" r:id="rId31"/>
    <p:sldId id="284" r:id="rId32"/>
    <p:sldId id="286" r:id="rId33"/>
    <p:sldId id="288" r:id="rId34"/>
    <p:sldId id="289" r:id="rId35"/>
    <p:sldId id="261" r:id="rId36"/>
    <p:sldId id="290" r:id="rId37"/>
    <p:sldId id="262" r:id="rId38"/>
    <p:sldId id="296" r:id="rId39"/>
    <p:sldId id="276" r:id="rId40"/>
    <p:sldId id="268" r:id="rId41"/>
    <p:sldId id="294" r:id="rId42"/>
    <p:sldId id="297" r:id="rId43"/>
    <p:sldId id="256" r:id="rId44"/>
    <p:sldId id="300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W/xhDL85tycunfE1LWe9Kg==" hashData="dI5EgCuFfMciXmY+Gzt34XM7Etk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42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32A0E-C471-4B85-BAB5-3302105EE757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A7065-EF54-475B-BFF2-1ACB26DFDC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059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40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42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A7065-EF54-475B-BFF2-1ACB26DFDCF9}" type="slidenum">
              <a:rPr lang="cs-CZ" smtClean="0"/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39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70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62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68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41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4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43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01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2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23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45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03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" name="type.wav"/>
          </p:stSnd>
        </p:sndAc>
      </p:transition>
    </mc:Choice>
    <mc:Fallback xmlns="">
      <p:transition spd="slow" advClick="0">
        <p:sndAc>
          <p:stSnd>
            <p:snd r:embed="rId3" name="typ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543A4F-74FC-4742-9388-7DC4616EE4EE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404FE-A73A-418C-A404-2084043D9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981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13" name="type.wav"/>
          </p:stSnd>
        </p:sndAc>
      </p:transition>
    </mc:Choice>
    <mc:Fallback xmlns="">
      <p:transition spd="slow" advClick="0">
        <p:sndAc>
          <p:stSnd>
            <p:snd r:embed="rId15" name="type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4" Type="http://schemas.openxmlformats.org/officeDocument/2006/relationships/audio" Target="../media/audio2.wav"/><Relationship Id="rId9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4" Type="http://schemas.openxmlformats.org/officeDocument/2006/relationships/audio" Target="../media/audio2.wav"/><Relationship Id="rId9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slide" Target="slide43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gi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.gi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slide" Target="slide43.xm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81885" y="3505497"/>
            <a:ext cx="2308217" cy="3352503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sp>
        <p:nvSpPr>
          <p:cNvPr id="14" name="Obláček 13"/>
          <p:cNvSpPr/>
          <p:nvPr/>
        </p:nvSpPr>
        <p:spPr>
          <a:xfrm>
            <a:off x="2454899" y="1055213"/>
            <a:ext cx="4824537" cy="2495153"/>
          </a:xfrm>
          <a:prstGeom prst="cloudCallout">
            <a:avLst>
              <a:gd name="adj1" fmla="val -20406"/>
              <a:gd name="adj2" fmla="val 71955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Pády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podstatných jmen.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Autor: Martina Skalová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         ZŠ Hlušice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81662" y="5390026"/>
            <a:ext cx="17451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Šablona: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Denisa </a:t>
            </a:r>
            <a:r>
              <a:rPr lang="cs-CZ" dirty="0" err="1">
                <a:solidFill>
                  <a:schemeClr val="bg1"/>
                </a:solidFill>
              </a:rPr>
              <a:t>Sviatková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262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5000"/>
    </mc:Choice>
    <mc:Fallback xmlns=""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684443" y="1996696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1. pád         </a:t>
            </a:r>
            <a:r>
              <a:rPr lang="cs-CZ" sz="2800" b="1" dirty="0" smtClean="0">
                <a:solidFill>
                  <a:srgbClr val="FF0000"/>
                </a:solidFill>
              </a:rPr>
              <a:t>KDO? CO?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20272" y="3916995"/>
            <a:ext cx="1918470" cy="2941005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1835696" y="1064003"/>
            <a:ext cx="547260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PÁDOVÉ OTÁZKY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2684443" y="2564904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pád   </a:t>
            </a:r>
            <a:r>
              <a:rPr lang="cs-CZ" i="1" dirty="0" smtClean="0">
                <a:solidFill>
                  <a:schemeClr val="tx1"/>
                </a:solidFill>
              </a:rPr>
              <a:t>(bez) </a:t>
            </a:r>
            <a:r>
              <a:rPr lang="cs-CZ" sz="2800" b="1" dirty="0" smtClean="0">
                <a:solidFill>
                  <a:srgbClr val="FF0000"/>
                </a:solidFill>
              </a:rPr>
              <a:t>KOHO?ČEHO?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684443" y="3104827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pád    </a:t>
            </a:r>
            <a:r>
              <a:rPr lang="cs-CZ" i="1" dirty="0" smtClean="0">
                <a:solidFill>
                  <a:schemeClr val="tx1"/>
                </a:solidFill>
              </a:rPr>
              <a:t>(ke) </a:t>
            </a:r>
            <a:r>
              <a:rPr lang="cs-CZ" sz="2800" b="1" dirty="0" smtClean="0">
                <a:solidFill>
                  <a:srgbClr val="FF0000"/>
                </a:solidFill>
              </a:rPr>
              <a:t>KOMU? ČEMU?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684443" y="3669893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4. </a:t>
            </a:r>
            <a:r>
              <a:rPr lang="cs-CZ" sz="2800" dirty="0" smtClean="0"/>
              <a:t>pád </a:t>
            </a:r>
            <a:r>
              <a:rPr lang="cs-CZ" i="1" dirty="0" smtClean="0">
                <a:solidFill>
                  <a:schemeClr val="tx1"/>
                </a:solidFill>
              </a:rPr>
              <a:t>(vidím) </a:t>
            </a:r>
            <a:r>
              <a:rPr lang="cs-CZ" sz="2800" b="1" dirty="0" smtClean="0">
                <a:solidFill>
                  <a:srgbClr val="FF0000"/>
                </a:solidFill>
              </a:rPr>
              <a:t>KOHO? CO?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684443" y="4216526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5. pád     </a:t>
            </a:r>
            <a:r>
              <a:rPr lang="cs-CZ" sz="2000" b="1" dirty="0" smtClean="0">
                <a:solidFill>
                  <a:srgbClr val="FF0000"/>
                </a:solidFill>
              </a:rPr>
              <a:t>OSLOVUJEME, VOLÁME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684443" y="4797152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6. pád   </a:t>
            </a:r>
            <a:r>
              <a:rPr lang="cs-CZ" sz="2800" b="1" i="1" dirty="0" smtClean="0"/>
              <a:t>   </a:t>
            </a:r>
            <a:r>
              <a:rPr lang="cs-CZ" b="1" i="1" dirty="0" smtClean="0">
                <a:solidFill>
                  <a:srgbClr val="FF0000"/>
                </a:solidFill>
              </a:rPr>
              <a:t>o  </a:t>
            </a:r>
            <a:r>
              <a:rPr lang="cs-CZ" sz="2800" b="1" dirty="0" smtClean="0">
                <a:solidFill>
                  <a:srgbClr val="FF0000"/>
                </a:solidFill>
              </a:rPr>
              <a:t>KOM</a:t>
            </a:r>
            <a:r>
              <a:rPr lang="cs-CZ" sz="2800" b="1" dirty="0">
                <a:solidFill>
                  <a:srgbClr val="FF0000"/>
                </a:solidFill>
              </a:rPr>
              <a:t>?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o  </a:t>
            </a:r>
            <a:r>
              <a:rPr lang="cs-CZ" sz="2800" b="1" dirty="0" smtClean="0">
                <a:solidFill>
                  <a:srgbClr val="FF0000"/>
                </a:solidFill>
              </a:rPr>
              <a:t>ČEM?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684443" y="5387497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r>
              <a:rPr lang="cs-CZ" b="1" i="1" dirty="0" smtClean="0"/>
              <a:t>         </a:t>
            </a:r>
            <a:r>
              <a:rPr lang="cs-CZ" i="1" dirty="0" smtClean="0">
                <a:solidFill>
                  <a:schemeClr val="tx1"/>
                </a:solidFill>
              </a:rPr>
              <a:t>(s) </a:t>
            </a:r>
            <a:r>
              <a:rPr lang="cs-CZ" sz="2800" b="1" dirty="0" smtClean="0">
                <a:solidFill>
                  <a:srgbClr val="FF0000"/>
                </a:solidFill>
              </a:rPr>
              <a:t>KÝM? ČÍM?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6902152" y="2472345"/>
            <a:ext cx="2036590" cy="1444650"/>
          </a:xfrm>
          <a:prstGeom prst="cloudCallout">
            <a:avLst>
              <a:gd name="adj1" fmla="val -20406"/>
              <a:gd name="adj2" fmla="val 71955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Zopakuj si pádové otázky.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1475656" y="5292967"/>
            <a:ext cx="720080" cy="495814"/>
          </a:xfrm>
          <a:prstGeom prst="actionButtonForwardNex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58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flip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1" presetClass="exit" presetSubtype="0" fill="hold" grpId="1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14" grpId="0" animBg="1"/>
      <p:bldP spid="1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724128" y="3923038"/>
            <a:ext cx="1918470" cy="2941005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sp>
        <p:nvSpPr>
          <p:cNvPr id="13" name="Tlačítko akce: Domů 12">
            <a:hlinkClick r:id="" action="ppaction://noaction" highlightClick="1"/>
          </p:cNvPr>
          <p:cNvSpPr/>
          <p:nvPr/>
        </p:nvSpPr>
        <p:spPr>
          <a:xfrm>
            <a:off x="1764207" y="5048079"/>
            <a:ext cx="720080" cy="678836"/>
          </a:xfrm>
          <a:prstGeom prst="actionButtonHome">
            <a:avLst/>
          </a:prstGeom>
          <a:solidFill>
            <a:schemeClr val="accent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1491813" y="3717032"/>
            <a:ext cx="1264868" cy="89711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ZSTREBON\AppData\Local\Microsoft\Windows\Temporary Internet Files\Content.IE5\7A97DH5X\MC90042446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622" y="2492896"/>
            <a:ext cx="1231251" cy="1145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1309445" y="1124744"/>
            <a:ext cx="1349906" cy="1206520"/>
            <a:chOff x="1097877" y="1032314"/>
            <a:chExt cx="1702547" cy="1531444"/>
          </a:xfrm>
        </p:grpSpPr>
        <p:grpSp>
          <p:nvGrpSpPr>
            <p:cNvPr id="17" name="Skupina 16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19" name="Picture 4" descr="C:\Users\Mamka\AppData\Local\Microsoft\Windows\Temporary Internet Files\Content.IE5\R1JWEPWR\MC900437990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18" name="TextovéPole 17"/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051934" y="1718492"/>
            <a:ext cx="4762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Zobraz přehled pádových otázek.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1934" y="2950170"/>
            <a:ext cx="1675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Pokračuj.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51934" y="4106887"/>
            <a:ext cx="16857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Napověz.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87160" y="5242817"/>
            <a:ext cx="2077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Vrať se zpět.</a:t>
            </a:r>
            <a:endParaRPr lang="cs-CZ" sz="2400" dirty="0"/>
          </a:p>
        </p:txBody>
      </p:sp>
      <p:sp>
        <p:nvSpPr>
          <p:cNvPr id="22" name="Obláček 21"/>
          <p:cNvSpPr/>
          <p:nvPr/>
        </p:nvSpPr>
        <p:spPr>
          <a:xfrm>
            <a:off x="5508104" y="2304395"/>
            <a:ext cx="2808312" cy="1595757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Před procvičováním si přečti vysvětlivky.</a:t>
            </a:r>
          </a:p>
        </p:txBody>
      </p:sp>
    </p:spTree>
    <p:extLst>
      <p:ext uri="{BB962C8B-B14F-4D97-AF65-F5344CB8AC3E}">
        <p14:creationId xmlns:p14="http://schemas.microsoft.com/office/powerpoint/2010/main" val="198100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flip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19231" y="1119978"/>
            <a:ext cx="350553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spadla z </a:t>
            </a:r>
            <a:r>
              <a:rPr lang="cs-CZ" sz="4000" dirty="0" smtClean="0">
                <a:solidFill>
                  <a:srgbClr val="FF0000"/>
                </a:solidFill>
              </a:rPr>
              <a:t>višně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91867" y="2147326"/>
            <a:ext cx="2599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spadla z </a:t>
            </a:r>
            <a:r>
              <a:rPr lang="cs-CZ" sz="2000" i="1" dirty="0" smtClean="0">
                <a:solidFill>
                  <a:schemeClr val="bg1"/>
                </a:solidFill>
              </a:rPr>
              <a:t>koho? čeho? 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69121" y="3273652"/>
            <a:ext cx="2339707" cy="2674395"/>
            <a:chOff x="4859277" y="3194683"/>
            <a:chExt cx="2764585" cy="2846746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59277" y="3194683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rgbClr val="FF0000"/>
                </a:solidFill>
              </a:endParaRPr>
            </a:p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spadla z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</a:t>
              </a:r>
            </a:p>
            <a:p>
              <a:pPr algn="ctr"/>
              <a:endParaRPr lang="cs-CZ" sz="2000" i="1" dirty="0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78566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>
        <p:sndAc>
          <p:stSnd>
            <p:snd r:embed="rId3" name="type.wav"/>
          </p:stSnd>
        </p:sndAc>
      </p:transition>
    </mc:Choice>
    <mc:Fallback xmlns="">
      <p:transition advClick="0">
        <p:sndAc>
          <p:stSnd>
            <p:snd r:embed="rId9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9772" y="1064003"/>
            <a:ext cx="4104456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ležet pod </a:t>
            </a:r>
            <a:r>
              <a:rPr lang="cs-CZ" sz="4000" dirty="0" smtClean="0">
                <a:solidFill>
                  <a:srgbClr val="FF0000"/>
                </a:solidFill>
              </a:rPr>
              <a:t>stromy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5612" y="2131472"/>
            <a:ext cx="271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ležet pod </a:t>
            </a:r>
            <a:r>
              <a:rPr lang="cs-CZ" sz="2400" i="1" dirty="0" smtClean="0">
                <a:solidFill>
                  <a:schemeClr val="bg1"/>
                </a:solidFill>
              </a:rPr>
              <a:t>kým? čím?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52734" y="3198135"/>
            <a:ext cx="2340157" cy="2665309"/>
            <a:chOff x="4988887" y="3680081"/>
            <a:chExt cx="2765116" cy="2665309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63097" y="5199904"/>
              <a:ext cx="1454839" cy="11454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88887" y="3680081"/>
              <a:ext cx="2765116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ležet pod </a:t>
              </a:r>
              <a:r>
                <a:rPr lang="cs-CZ" sz="2000" i="1" dirty="0" err="1" smtClean="0">
                  <a:solidFill>
                    <a:srgbClr val="FF0000"/>
                  </a:solidFill>
                </a:rPr>
                <a:t>kým?čím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25" name="Skupina 24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27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8" name="TextovéPole 27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6" name="TextovéPole 25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5529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9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18590" y="1119978"/>
            <a:ext cx="4706820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bez </a:t>
            </a:r>
            <a:r>
              <a:rPr lang="cs-CZ" sz="4000" dirty="0" smtClean="0">
                <a:solidFill>
                  <a:srgbClr val="FF0000"/>
                </a:solidFill>
              </a:rPr>
              <a:t>Hanky</a:t>
            </a:r>
            <a:r>
              <a:rPr lang="cs-CZ" sz="4000" dirty="0" smtClean="0">
                <a:solidFill>
                  <a:schemeClr val="tx1"/>
                </a:solidFill>
              </a:rPr>
              <a:t> nepůjdu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68111" y="2157631"/>
            <a:ext cx="30486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bez </a:t>
            </a:r>
            <a:r>
              <a:rPr lang="cs-CZ" sz="2000" i="1" dirty="0" smtClean="0">
                <a:solidFill>
                  <a:schemeClr val="bg1"/>
                </a:solidFill>
              </a:rPr>
              <a:t>koho? čeho? </a:t>
            </a:r>
            <a:r>
              <a:rPr lang="cs-CZ" sz="2400" i="1" dirty="0" smtClean="0"/>
              <a:t>nepůjdu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21780" y="3276477"/>
            <a:ext cx="2434388" cy="2586109"/>
            <a:chOff x="4897470" y="3149693"/>
            <a:chExt cx="2876459" cy="2752771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16604" y="4755020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97470" y="3149693"/>
              <a:ext cx="2726391" cy="1490389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bez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nepůjdu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 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191450" y="1399736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916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1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98778" y="1119978"/>
            <a:ext cx="5146444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zapomněl domácí  </a:t>
            </a:r>
            <a:r>
              <a:rPr lang="cs-CZ" sz="4000" dirty="0" smtClean="0">
                <a:solidFill>
                  <a:srgbClr val="FF0000"/>
                </a:solidFill>
              </a:rPr>
              <a:t>úkol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52834" y="2202552"/>
            <a:ext cx="23412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zapomněl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6361" y="3464862"/>
            <a:ext cx="2362466" cy="2483186"/>
            <a:chOff x="4832385" y="3398215"/>
            <a:chExt cx="2791477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2385" y="3398215"/>
              <a:ext cx="2601598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zapomněl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187624" y="1558950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81968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79812" y="1064003"/>
            <a:ext cx="3384376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házet </a:t>
            </a:r>
            <a:r>
              <a:rPr lang="cs-CZ" sz="4000" dirty="0" smtClean="0">
                <a:solidFill>
                  <a:srgbClr val="FF0000"/>
                </a:solidFill>
              </a:rPr>
              <a:t>míčem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35052" y="2160406"/>
            <a:ext cx="2250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házet </a:t>
            </a:r>
            <a:r>
              <a:rPr lang="cs-CZ" sz="2400" i="1" dirty="0" smtClean="0">
                <a:solidFill>
                  <a:schemeClr val="bg1"/>
                </a:solidFill>
              </a:rPr>
              <a:t>kým? čím?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22210" y="3147837"/>
            <a:ext cx="2340157" cy="2751154"/>
            <a:chOff x="4952820" y="3618882"/>
            <a:chExt cx="2765116" cy="275115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1379" y="5222592"/>
              <a:ext cx="1457326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52820" y="3618882"/>
              <a:ext cx="2765116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házet </a:t>
              </a:r>
              <a:r>
                <a:rPr lang="cs-CZ" sz="2000" i="1" dirty="0" err="1" smtClean="0">
                  <a:solidFill>
                    <a:srgbClr val="FF0000"/>
                  </a:solidFill>
                </a:rPr>
                <a:t>kým?čím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363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91459" y="1119978"/>
            <a:ext cx="4561082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nebojte se, </a:t>
            </a:r>
            <a:r>
              <a:rPr lang="cs-CZ" sz="4000" dirty="0" smtClean="0">
                <a:solidFill>
                  <a:srgbClr val="FF0000"/>
                </a:solidFill>
              </a:rPr>
              <a:t>chlapci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39925" y="2248981"/>
            <a:ext cx="2240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oslovujeme, voláme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43609" y="3464863"/>
            <a:ext cx="2465220" cy="2483185"/>
            <a:chOff x="4710972" y="3398216"/>
            <a:chExt cx="2912890" cy="264321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10972" y="3398216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oslovujeme, voláme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0544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39752" y="1064003"/>
            <a:ext cx="4464496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hrála si 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panenkou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159020"/>
            <a:ext cx="2648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hrála si s </a:t>
            </a:r>
            <a:r>
              <a:rPr lang="cs-CZ" sz="2400" i="1" dirty="0" smtClean="0">
                <a:solidFill>
                  <a:schemeClr val="bg1"/>
                </a:solidFill>
              </a:rPr>
              <a:t>kým? čím?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22209" y="3118537"/>
            <a:ext cx="2340157" cy="2864735"/>
            <a:chOff x="4952820" y="3304659"/>
            <a:chExt cx="2765116" cy="2864735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06714" y="5021950"/>
              <a:ext cx="1457326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52820" y="3304659"/>
              <a:ext cx="2765116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hrála si 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s </a:t>
              </a:r>
              <a:r>
                <a:rPr lang="cs-CZ" sz="2000" i="1" dirty="0" err="1" smtClean="0">
                  <a:solidFill>
                    <a:srgbClr val="FF0000"/>
                  </a:solidFill>
                </a:rPr>
                <a:t>kým?čím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286400" y="145264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8292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19231" y="1119978"/>
            <a:ext cx="350553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šel do </a:t>
            </a:r>
            <a:r>
              <a:rPr lang="cs-CZ" sz="4000" dirty="0" smtClean="0">
                <a:solidFill>
                  <a:srgbClr val="FF0000"/>
                </a:solidFill>
              </a:rPr>
              <a:t>města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91867" y="2147326"/>
            <a:ext cx="2336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šel do </a:t>
            </a:r>
            <a:r>
              <a:rPr lang="cs-CZ" sz="2000" i="1" dirty="0" smtClean="0">
                <a:solidFill>
                  <a:schemeClr val="bg1"/>
                </a:solidFill>
              </a:rPr>
              <a:t>koho? čeho? 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69121" y="3273652"/>
            <a:ext cx="2339707" cy="2674395"/>
            <a:chOff x="4859277" y="3194683"/>
            <a:chExt cx="2764585" cy="2846746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59277" y="3194683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rgbClr val="FF0000"/>
                </a:solidFill>
              </a:endParaRPr>
            </a:p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šel do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</a:t>
              </a:r>
            </a:p>
            <a:p>
              <a:pPr algn="ctr"/>
              <a:endParaRPr lang="cs-CZ" sz="2000" i="1" dirty="0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3292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07804" y="1064003"/>
            <a:ext cx="3528392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jezdí na</a:t>
            </a:r>
            <a:r>
              <a:rPr lang="cs-CZ" sz="4000" dirty="0" smtClean="0">
                <a:solidFill>
                  <a:srgbClr val="FF0000"/>
                </a:solidFill>
              </a:rPr>
              <a:t> koni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68111" y="2159019"/>
            <a:ext cx="3001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jezdí </a:t>
            </a:r>
            <a:r>
              <a:rPr lang="cs-CZ" sz="2400" i="1" dirty="0" smtClean="0">
                <a:solidFill>
                  <a:schemeClr val="bg1"/>
                </a:solidFill>
              </a:rPr>
              <a:t>na kom? na čem?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4633" y="3094109"/>
            <a:ext cx="2356360" cy="2830406"/>
            <a:chOff x="4828807" y="3332159"/>
            <a:chExt cx="2784262" cy="2830406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0618" y="5015121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28807" y="3332159"/>
              <a:ext cx="2784262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jezdí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na kom?    na čem?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6901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056264" y="1130729"/>
            <a:ext cx="3031472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šel po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cestě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68111" y="2159019"/>
            <a:ext cx="2773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šel </a:t>
            </a:r>
            <a:r>
              <a:rPr lang="cs-CZ" sz="2400" i="1" dirty="0" smtClean="0">
                <a:solidFill>
                  <a:schemeClr val="bg1"/>
                </a:solidFill>
              </a:rPr>
              <a:t>po kom? po čem?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25914" y="3139315"/>
            <a:ext cx="2450455" cy="2764360"/>
            <a:chOff x="4704523" y="3224458"/>
            <a:chExt cx="2895444" cy="2764360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0618" y="4841374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04523" y="3224458"/>
              <a:ext cx="2895444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šel 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po kom?    po čem?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92915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66583" y="1064003"/>
            <a:ext cx="3410835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bojí se </a:t>
            </a:r>
            <a:r>
              <a:rPr lang="cs-CZ" sz="4000" dirty="0" smtClean="0">
                <a:solidFill>
                  <a:srgbClr val="FF0000"/>
                </a:solidFill>
              </a:rPr>
              <a:t>tmy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13036" y="2157632"/>
            <a:ext cx="2685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bojí se </a:t>
            </a:r>
            <a:r>
              <a:rPr lang="cs-CZ" sz="2400" i="1" dirty="0" smtClean="0">
                <a:solidFill>
                  <a:schemeClr val="bg1"/>
                </a:solidFill>
              </a:rPr>
              <a:t>koho? čeho?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4417" y="3243004"/>
            <a:ext cx="2356791" cy="2718357"/>
            <a:chOff x="4830086" y="3162060"/>
            <a:chExt cx="2784771" cy="2893541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5533" y="4908157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0086" y="3162060"/>
              <a:ext cx="2784771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bojí se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 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098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55776" y="1064003"/>
            <a:ext cx="403244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zabývá se </a:t>
            </a:r>
            <a:r>
              <a:rPr lang="cs-CZ" sz="4000" dirty="0" smtClean="0">
                <a:solidFill>
                  <a:srgbClr val="FF0000"/>
                </a:solidFill>
              </a:rPr>
              <a:t>četbou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159020"/>
            <a:ext cx="2863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zabývá se </a:t>
            </a:r>
            <a:r>
              <a:rPr lang="cs-CZ" sz="2400" i="1" dirty="0" smtClean="0">
                <a:solidFill>
                  <a:schemeClr val="bg1"/>
                </a:solidFill>
              </a:rPr>
              <a:t>kým? čím?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22209" y="3118537"/>
            <a:ext cx="2340157" cy="2682043"/>
            <a:chOff x="4952820" y="3304659"/>
            <a:chExt cx="2765116" cy="268204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35579" y="4839258"/>
              <a:ext cx="1457326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52820" y="3304659"/>
              <a:ext cx="2765116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zabývá se </a:t>
              </a:r>
              <a:r>
                <a:rPr lang="cs-CZ" sz="2000" i="1" dirty="0" err="1" smtClean="0">
                  <a:solidFill>
                    <a:srgbClr val="FF0000"/>
                  </a:solidFill>
                </a:rPr>
                <a:t>kým?čím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78655" y="144773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15593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95737" y="1064003"/>
            <a:ext cx="511256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za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vlády</a:t>
            </a:r>
            <a:r>
              <a:rPr lang="cs-CZ" sz="4000" dirty="0" smtClean="0">
                <a:solidFill>
                  <a:srgbClr val="FF0000"/>
                </a:solidFill>
              </a:rPr>
              <a:t> Přemyslovců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13036" y="2157632"/>
            <a:ext cx="2796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 vlády </a:t>
            </a:r>
            <a:r>
              <a:rPr lang="cs-CZ" sz="2400" i="1" dirty="0" smtClean="0">
                <a:solidFill>
                  <a:schemeClr val="bg1"/>
                </a:solidFill>
              </a:rPr>
              <a:t>koho? čeho?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4417" y="3243004"/>
            <a:ext cx="2356791" cy="2718357"/>
            <a:chOff x="4830086" y="3162060"/>
            <a:chExt cx="2784771" cy="2893541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5533" y="4908157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0086" y="3162060"/>
              <a:ext cx="2784771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za vlády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 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144417" y="1483365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5900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63351" y="1119978"/>
            <a:ext cx="3217299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kousek </a:t>
            </a:r>
            <a:r>
              <a:rPr lang="cs-CZ" sz="4000" dirty="0" smtClean="0">
                <a:solidFill>
                  <a:srgbClr val="FF0000"/>
                </a:solidFill>
              </a:rPr>
              <a:t>dortu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13036" y="2157632"/>
            <a:ext cx="2670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kousek </a:t>
            </a:r>
            <a:r>
              <a:rPr lang="cs-CZ" sz="2400" i="1" dirty="0" smtClean="0">
                <a:solidFill>
                  <a:schemeClr val="bg1"/>
                </a:solidFill>
              </a:rPr>
              <a:t>koho? čeho?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4417" y="3243004"/>
            <a:ext cx="2356791" cy="2718357"/>
            <a:chOff x="4830086" y="3162060"/>
            <a:chExt cx="2784771" cy="2893541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5533" y="4908157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0086" y="3162060"/>
              <a:ext cx="2784771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kousek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 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0523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91459" y="1119978"/>
            <a:ext cx="4561082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pejsku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náš, co děláš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39925" y="2248981"/>
            <a:ext cx="2240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oslovujeme, voláme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43609" y="3464863"/>
            <a:ext cx="2465220" cy="2483185"/>
            <a:chOff x="4710972" y="3398216"/>
            <a:chExt cx="2912890" cy="264321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10972" y="3398216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oslovujeme, voláme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7546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1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98778" y="1119978"/>
            <a:ext cx="5146444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těší se na </a:t>
            </a:r>
            <a:r>
              <a:rPr lang="cs-CZ" sz="4000" dirty="0" smtClean="0">
                <a:solidFill>
                  <a:srgbClr val="FF0000"/>
                </a:solidFill>
              </a:rPr>
              <a:t>Vánoce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52834" y="2202552"/>
            <a:ext cx="22981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těší se na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6361" y="3464862"/>
            <a:ext cx="2362466" cy="2483186"/>
            <a:chOff x="4832385" y="3398215"/>
            <a:chExt cx="2791477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2385" y="3398215"/>
              <a:ext cx="2601598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těší se na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187624" y="1558950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17671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91459" y="1119978"/>
            <a:ext cx="4561082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obává se</a:t>
            </a:r>
            <a:r>
              <a:rPr lang="cs-CZ" sz="4000" dirty="0" smtClean="0">
                <a:solidFill>
                  <a:srgbClr val="FF0000"/>
                </a:solidFill>
              </a:rPr>
              <a:t> neúspěchu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91867" y="2147326"/>
            <a:ext cx="2690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obává se </a:t>
            </a:r>
            <a:r>
              <a:rPr lang="cs-CZ" sz="2000" i="1" dirty="0" smtClean="0">
                <a:solidFill>
                  <a:schemeClr val="bg1"/>
                </a:solidFill>
              </a:rPr>
              <a:t>koho? čeho? 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43609" y="3464863"/>
            <a:ext cx="2465220" cy="2483185"/>
            <a:chOff x="4710972" y="3398216"/>
            <a:chExt cx="2912890" cy="264321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10972" y="3398216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rgbClr val="FF0000"/>
                </a:solidFill>
              </a:endParaRPr>
            </a:p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obává se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</a:t>
              </a:r>
            </a:p>
            <a:p>
              <a:pPr algn="ctr"/>
              <a:endParaRPr lang="cs-CZ" sz="2000" i="1" dirty="0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4888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47767" y="1119978"/>
            <a:ext cx="3248466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milá</a:t>
            </a:r>
            <a:r>
              <a:rPr lang="cs-CZ" sz="4000" dirty="0" smtClean="0">
                <a:solidFill>
                  <a:srgbClr val="FF0000"/>
                </a:solidFill>
              </a:rPr>
              <a:t> Evičko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39925" y="2248981"/>
            <a:ext cx="2240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oslovujeme, voláme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43609" y="3464863"/>
            <a:ext cx="2465220" cy="2483185"/>
            <a:chOff x="4710972" y="3398216"/>
            <a:chExt cx="2912890" cy="264321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10972" y="3398216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oslovujeme, voláme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610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71800" y="1064003"/>
            <a:ext cx="3600400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jet </a:t>
            </a:r>
            <a:r>
              <a:rPr lang="cs-CZ" sz="4000" dirty="0" smtClean="0">
                <a:solidFill>
                  <a:srgbClr val="FF0000"/>
                </a:solidFill>
              </a:rPr>
              <a:t>autobusem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5612" y="2131472"/>
            <a:ext cx="1899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jet </a:t>
            </a:r>
            <a:r>
              <a:rPr lang="cs-CZ" sz="2400" i="1" dirty="0" smtClean="0">
                <a:solidFill>
                  <a:schemeClr val="bg1"/>
                </a:solidFill>
              </a:rPr>
              <a:t>kým? čím?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52734" y="3198135"/>
            <a:ext cx="2340157" cy="2740134"/>
            <a:chOff x="4988887" y="3669180"/>
            <a:chExt cx="2765116" cy="274013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8107" y="5261870"/>
              <a:ext cx="1457326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88887" y="3669180"/>
              <a:ext cx="2765116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400" i="1" dirty="0" smtClean="0">
                  <a:solidFill>
                    <a:schemeClr val="tx1"/>
                  </a:solidFill>
                </a:rPr>
                <a:t>jet </a:t>
              </a:r>
              <a:r>
                <a:rPr lang="cs-CZ" sz="2000" i="1" dirty="0" err="1" smtClean="0">
                  <a:solidFill>
                    <a:srgbClr val="FF0000"/>
                  </a:solidFill>
                </a:rPr>
                <a:t>kým?čím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9456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1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54862" y="1119978"/>
            <a:ext cx="3634276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závodí za </a:t>
            </a:r>
            <a:r>
              <a:rPr lang="cs-CZ" sz="4000" dirty="0" smtClean="0">
                <a:solidFill>
                  <a:srgbClr val="FF0000"/>
                </a:solidFill>
              </a:rPr>
              <a:t>školu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52834" y="2202552"/>
            <a:ext cx="22825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závodí za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závodí za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82891" y="1437392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9092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047752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91459" y="1119978"/>
            <a:ext cx="4751944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včera svítilo </a:t>
            </a:r>
            <a:r>
              <a:rPr lang="cs-CZ" sz="4000" dirty="0" smtClean="0">
                <a:solidFill>
                  <a:srgbClr val="FF0000"/>
                </a:solidFill>
              </a:rPr>
              <a:t>sluníčko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43609" y="3464863"/>
            <a:ext cx="2465220" cy="2483185"/>
            <a:chOff x="4710972" y="3398216"/>
            <a:chExt cx="2912890" cy="264321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10972" y="3398216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včera svítilo</a:t>
              </a:r>
            </a:p>
            <a:p>
              <a:pPr algn="ctr"/>
              <a:r>
                <a:rPr lang="cs-CZ" sz="2000" i="1" dirty="0" err="1">
                  <a:solidFill>
                    <a:srgbClr val="FF0000"/>
                  </a:solidFill>
                </a:rPr>
                <a:t>kdo?co</a:t>
              </a:r>
              <a:r>
                <a:rPr lang="cs-CZ" sz="2000" i="1" dirty="0">
                  <a:solidFill>
                    <a:srgbClr val="FF0000"/>
                  </a:solidFill>
                </a:rPr>
                <a:t>?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5539925" y="2248981"/>
            <a:ext cx="2622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včera svítilo </a:t>
            </a:r>
            <a:r>
              <a:rPr lang="cs-CZ" sz="2400" i="1" dirty="0">
                <a:solidFill>
                  <a:schemeClr val="bg1"/>
                </a:solidFill>
              </a:rPr>
              <a:t>kdo? co?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36417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02757" y="1119978"/>
            <a:ext cx="3738487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sedni si ke </a:t>
            </a:r>
            <a:r>
              <a:rPr lang="cs-CZ" sz="4000" dirty="0" smtClean="0">
                <a:solidFill>
                  <a:srgbClr val="FF0000"/>
                </a:solidFill>
              </a:rPr>
              <a:t>krbu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7303" y="2202552"/>
            <a:ext cx="2780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sedni si ke </a:t>
            </a:r>
            <a:r>
              <a:rPr lang="cs-CZ" sz="2000" i="1" dirty="0" smtClean="0">
                <a:solidFill>
                  <a:schemeClr val="bg1"/>
                </a:solidFill>
              </a:rPr>
              <a:t>komu? čemu?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sedni si ke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komu</a:t>
              </a:r>
              <a:r>
                <a:rPr lang="cs-CZ" sz="2000" i="1" dirty="0">
                  <a:solidFill>
                    <a:srgbClr val="FF0000"/>
                  </a:solidFill>
                </a:rPr>
                <a:t>? čemu?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45241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047752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91459" y="1119978"/>
            <a:ext cx="4751944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jahody</a:t>
            </a:r>
            <a:r>
              <a:rPr lang="cs-CZ" sz="4000" dirty="0" smtClean="0">
                <a:solidFill>
                  <a:schemeClr val="tx1"/>
                </a:solidFill>
              </a:rPr>
              <a:t> se červenaly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39925" y="2248981"/>
            <a:ext cx="24160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kdo? co? </a:t>
            </a:r>
            <a:r>
              <a:rPr lang="cs-CZ" sz="2000" i="1" dirty="0" smtClean="0"/>
              <a:t>se červenaly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43609" y="3464863"/>
            <a:ext cx="2465220" cy="2483185"/>
            <a:chOff x="4710972" y="3398216"/>
            <a:chExt cx="2912890" cy="264321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10972" y="3398216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kdo? co? 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se červenaly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16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3204252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847553" y="1119978"/>
            <a:ext cx="5448894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Petrovi</a:t>
            </a:r>
            <a:r>
              <a:rPr lang="cs-CZ" sz="4000" dirty="0" smtClean="0">
                <a:solidFill>
                  <a:schemeClr val="tx1"/>
                </a:solidFill>
              </a:rPr>
              <a:t> nejde násobilka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68101" y="2244814"/>
            <a:ext cx="2979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komu? čemu? </a:t>
            </a:r>
            <a:r>
              <a:rPr lang="cs-CZ" i="1" dirty="0" smtClean="0"/>
              <a:t>nejde násobilka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komu? čemu? 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nejde násobilka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9622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39742" y="1087372"/>
            <a:ext cx="3264517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vaří v </a:t>
            </a:r>
            <a:r>
              <a:rPr lang="cs-CZ" sz="4000" dirty="0" smtClean="0">
                <a:solidFill>
                  <a:srgbClr val="FF0000"/>
                </a:solidFill>
              </a:rPr>
              <a:t>hrnci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13036" y="2157632"/>
            <a:ext cx="2601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vaří </a:t>
            </a:r>
            <a:r>
              <a:rPr lang="cs-CZ" sz="2400" i="1" dirty="0" smtClean="0">
                <a:solidFill>
                  <a:schemeClr val="bg1"/>
                </a:solidFill>
              </a:rPr>
              <a:t>v kom? v čem?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9438" y="3198135"/>
            <a:ext cx="2346750" cy="2705540"/>
            <a:chOff x="4984994" y="3350061"/>
            <a:chExt cx="2772907" cy="2705540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5534" y="4908157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84994" y="3350061"/>
              <a:ext cx="2772907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vaří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v kom?    </a:t>
              </a:r>
              <a:r>
                <a:rPr lang="cs-CZ" sz="2000" i="1" dirty="0">
                  <a:solidFill>
                    <a:srgbClr val="FF0000"/>
                  </a:solidFill>
                </a:rPr>
                <a:t>v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 čem?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4888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19231" y="1119978"/>
            <a:ext cx="350553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stojí u </a:t>
            </a:r>
            <a:r>
              <a:rPr lang="cs-CZ" sz="4000" dirty="0" smtClean="0">
                <a:solidFill>
                  <a:srgbClr val="FF0000"/>
                </a:solidFill>
              </a:rPr>
              <a:t>stolu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91867" y="2147326"/>
            <a:ext cx="2352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stojí u </a:t>
            </a:r>
            <a:r>
              <a:rPr lang="cs-CZ" sz="2000" i="1" dirty="0" smtClean="0">
                <a:solidFill>
                  <a:schemeClr val="bg1"/>
                </a:solidFill>
              </a:rPr>
              <a:t>koho? čeho? 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69121" y="3273652"/>
            <a:ext cx="2339707" cy="2674395"/>
            <a:chOff x="4859277" y="3194683"/>
            <a:chExt cx="2764585" cy="2846746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59277" y="3194683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>
                <a:solidFill>
                  <a:srgbClr val="FF0000"/>
                </a:solidFill>
              </a:endParaRPr>
            </a:p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stojí u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</a:t>
              </a:r>
            </a:p>
            <a:p>
              <a:pPr algn="ctr"/>
              <a:endParaRPr lang="cs-CZ" sz="2000" i="1" dirty="0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8691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1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49892" y="1119978"/>
            <a:ext cx="4244216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dárek pro </a:t>
            </a:r>
            <a:r>
              <a:rPr lang="cs-CZ" sz="4000" dirty="0" smtClean="0">
                <a:solidFill>
                  <a:srgbClr val="FF0000"/>
                </a:solidFill>
              </a:rPr>
              <a:t>babičku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7303" y="2202552"/>
            <a:ext cx="23330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dárek pro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dárek pro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82891" y="1437392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1528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3212000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4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29657" y="1119978"/>
            <a:ext cx="4884687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šel naproti </a:t>
            </a:r>
            <a:r>
              <a:rPr lang="cs-CZ" sz="4000" dirty="0" smtClean="0">
                <a:solidFill>
                  <a:srgbClr val="FF0000"/>
                </a:solidFill>
              </a:rPr>
              <a:t>mamince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7303" y="2202552"/>
            <a:ext cx="28304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šel naproti </a:t>
            </a:r>
            <a:r>
              <a:rPr lang="cs-CZ" sz="2000" i="1" dirty="0" smtClean="0">
                <a:solidFill>
                  <a:schemeClr val="bg1"/>
                </a:solidFill>
              </a:rPr>
              <a:t>komu? čemu?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šel naproti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 </a:t>
              </a:r>
              <a:r>
                <a:rPr lang="cs-CZ" sz="2000" i="1" dirty="0">
                  <a:solidFill>
                    <a:srgbClr val="FF0000"/>
                  </a:solidFill>
                </a:rPr>
                <a:t>komu? čemu?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313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29657" y="1119978"/>
            <a:ext cx="4884687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blíží se k </a:t>
            </a:r>
            <a:r>
              <a:rPr lang="cs-CZ" sz="4000" dirty="0" smtClean="0">
                <a:solidFill>
                  <a:srgbClr val="FF0000"/>
                </a:solidFill>
              </a:rPr>
              <a:t>nádraží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7303" y="2202552"/>
            <a:ext cx="2709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blíží se ke </a:t>
            </a:r>
            <a:r>
              <a:rPr lang="cs-CZ" sz="2000" i="1" dirty="0" smtClean="0">
                <a:solidFill>
                  <a:schemeClr val="bg1"/>
                </a:solidFill>
              </a:rPr>
              <a:t>komu? čemu?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blíží se ke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 </a:t>
              </a:r>
              <a:r>
                <a:rPr lang="cs-CZ" sz="2000" i="1" dirty="0">
                  <a:solidFill>
                    <a:srgbClr val="FF0000"/>
                  </a:solidFill>
                </a:rPr>
                <a:t>komu? čemu?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69765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94745" y="1119978"/>
            <a:ext cx="3954511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dát žrádlo </a:t>
            </a:r>
            <a:r>
              <a:rPr lang="cs-CZ" sz="4000" dirty="0" smtClean="0">
                <a:solidFill>
                  <a:srgbClr val="FF0000"/>
                </a:solidFill>
              </a:rPr>
              <a:t>psovi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7303" y="2202552"/>
            <a:ext cx="27823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dát žrádlo </a:t>
            </a:r>
            <a:r>
              <a:rPr lang="cs-CZ" sz="2000" i="1" dirty="0" smtClean="0">
                <a:solidFill>
                  <a:schemeClr val="bg1"/>
                </a:solidFill>
              </a:rPr>
              <a:t>komu? čemu?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dát žrádlo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komu</a:t>
              </a:r>
              <a:r>
                <a:rPr lang="cs-CZ" sz="2000" i="1" dirty="0">
                  <a:solidFill>
                    <a:srgbClr val="FF0000"/>
                  </a:solidFill>
                </a:rPr>
                <a:t>? čemu?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49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1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223628" y="1119978"/>
            <a:ext cx="6696744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předpověděl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sněhovou</a:t>
            </a:r>
            <a:r>
              <a:rPr lang="cs-CZ" sz="4000" dirty="0" smtClean="0">
                <a:solidFill>
                  <a:srgbClr val="FF0000"/>
                </a:solidFill>
              </a:rPr>
              <a:t> bouři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7303" y="2202552"/>
            <a:ext cx="26171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předpověděl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předpověděl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223628" y="1891375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282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35796" y="1064003"/>
            <a:ext cx="367240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mrská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ocasem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159020"/>
            <a:ext cx="23205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mrská </a:t>
            </a:r>
            <a:r>
              <a:rPr lang="cs-CZ" sz="2400" i="1" dirty="0" smtClean="0">
                <a:solidFill>
                  <a:schemeClr val="bg1"/>
                </a:solidFill>
              </a:rPr>
              <a:t>kým? čím?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81063" y="3023355"/>
            <a:ext cx="2340157" cy="2864735"/>
            <a:chOff x="4952820" y="3304659"/>
            <a:chExt cx="2765116" cy="2864735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2782" y="5021950"/>
              <a:ext cx="1457326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52820" y="3304659"/>
              <a:ext cx="2765116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mrská </a:t>
              </a:r>
              <a:r>
                <a:rPr lang="cs-CZ" sz="2000" i="1" dirty="0" err="1" smtClean="0">
                  <a:solidFill>
                    <a:srgbClr val="FF0000"/>
                  </a:solidFill>
                </a:rPr>
                <a:t>kým?čím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05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1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04048" y="1119978"/>
            <a:ext cx="3735905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vyskočil na</a:t>
            </a:r>
            <a:r>
              <a:rPr lang="cs-CZ" sz="4000" dirty="0" smtClean="0">
                <a:solidFill>
                  <a:srgbClr val="FF0000"/>
                </a:solidFill>
              </a:rPr>
              <a:t> koně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7303" y="2202552"/>
            <a:ext cx="25100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vyskočil na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82009" y="3464862"/>
            <a:ext cx="2523408" cy="2483186"/>
            <a:chOff x="4756346" y="3398215"/>
            <a:chExt cx="2981645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56346" y="3398215"/>
              <a:ext cx="2981645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vyskočil na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495374" y="1387060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16271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0" y="204600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92632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262207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27045" y="1064003"/>
            <a:ext cx="4489910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zacinkal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zvonečkem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159020"/>
            <a:ext cx="2549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zacinkal </a:t>
            </a:r>
            <a:r>
              <a:rPr lang="cs-CZ" sz="2400" i="1" dirty="0" smtClean="0">
                <a:solidFill>
                  <a:schemeClr val="bg1"/>
                </a:solidFill>
              </a:rPr>
              <a:t>kým? čím?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22210" y="3251971"/>
            <a:ext cx="2340157" cy="2684159"/>
            <a:chOff x="4952820" y="3304659"/>
            <a:chExt cx="2765116" cy="2684159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0618" y="4916943"/>
              <a:ext cx="1361348" cy="1071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952820" y="3304659"/>
              <a:ext cx="2765116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zacinkal </a:t>
              </a:r>
              <a:r>
                <a:rPr lang="cs-CZ" sz="2000" i="1" dirty="0" err="1" smtClean="0">
                  <a:solidFill>
                    <a:srgbClr val="FF0000"/>
                  </a:solidFill>
                </a:rPr>
                <a:t>kým?čím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2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3" name="TextovéPole 32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31" name="TextovéPole 30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90620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1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3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2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98778" y="1119978"/>
            <a:ext cx="5146444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vsadil se o </a:t>
            </a:r>
            <a:r>
              <a:rPr lang="cs-CZ" sz="4000" dirty="0" smtClean="0">
                <a:solidFill>
                  <a:srgbClr val="FF0000"/>
                </a:solidFill>
              </a:rPr>
              <a:t>pětikorunu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52834" y="2202552"/>
            <a:ext cx="2395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vsadil se o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6361" y="3464862"/>
            <a:ext cx="2362466" cy="2483186"/>
            <a:chOff x="4832385" y="3398215"/>
            <a:chExt cx="2791477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2385" y="3398215"/>
              <a:ext cx="2601598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vsadil se o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187624" y="1558950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006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4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91459" y="1119978"/>
            <a:ext cx="4561082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utíkej, </a:t>
            </a:r>
            <a:r>
              <a:rPr lang="cs-CZ" sz="4000" dirty="0" smtClean="0">
                <a:solidFill>
                  <a:srgbClr val="FF0000"/>
                </a:solidFill>
              </a:rPr>
              <a:t>Káčo</a:t>
            </a:r>
            <a:r>
              <a:rPr lang="cs-CZ" sz="4000" dirty="0" smtClean="0">
                <a:solidFill>
                  <a:schemeClr val="tx1"/>
                </a:solidFill>
              </a:rPr>
              <a:t>, utíkej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91867" y="2147326"/>
            <a:ext cx="2240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oslovujeme, voláme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43609" y="3464863"/>
            <a:ext cx="2465220" cy="2483185"/>
            <a:chOff x="4710972" y="3398216"/>
            <a:chExt cx="2912890" cy="2643213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710972" y="3398216"/>
              <a:ext cx="2726391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oslovujeme, voláme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2419" y="1508618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7305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904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2621667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6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5" y="2073969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1" y="319813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2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7" y="4350263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66583" y="1064003"/>
            <a:ext cx="3410835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dávat do </a:t>
            </a:r>
            <a:r>
              <a:rPr lang="cs-CZ" sz="4000" dirty="0" smtClean="0">
                <a:solidFill>
                  <a:srgbClr val="FF0000"/>
                </a:solidFill>
              </a:rPr>
              <a:t>koše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13036" y="2157632"/>
            <a:ext cx="2883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dávat do </a:t>
            </a:r>
            <a:r>
              <a:rPr lang="cs-CZ" sz="2400" i="1" dirty="0" smtClean="0">
                <a:solidFill>
                  <a:schemeClr val="bg1"/>
                </a:solidFill>
              </a:rPr>
              <a:t>koho? čeho?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4417" y="3243004"/>
            <a:ext cx="2356791" cy="2718357"/>
            <a:chOff x="4830086" y="3162060"/>
            <a:chExt cx="2784771" cy="2893541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5533" y="4908157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0086" y="3162060"/>
              <a:ext cx="2784771" cy="1256154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dávat do </a:t>
              </a:r>
            </a:p>
            <a:p>
              <a:pPr algn="ctr"/>
              <a:r>
                <a:rPr lang="cs-CZ" sz="2000" i="1" dirty="0" smtClean="0">
                  <a:solidFill>
                    <a:srgbClr val="FF0000"/>
                  </a:solidFill>
                </a:rPr>
                <a:t>koho? čeho? 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319848" y="1196723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8246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07898" y="4941168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707898" y="377591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898" y="55023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07898" y="4350264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5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898" y="2069595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898" y="321278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898" y="2608991"/>
            <a:ext cx="1460207" cy="401284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84168" y="3916995"/>
            <a:ext cx="1918470" cy="294100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940152" y="2649648"/>
            <a:ext cx="1440160" cy="1126266"/>
          </a:xfrm>
          <a:prstGeom prst="cloudCallout">
            <a:avLst>
              <a:gd name="adj1" fmla="val -29148"/>
              <a:gd name="adj2" fmla="val 74098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85389" y="1119978"/>
            <a:ext cx="2573222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mám </a:t>
            </a:r>
            <a:r>
              <a:rPr lang="cs-CZ" sz="4000" dirty="0" smtClean="0">
                <a:solidFill>
                  <a:srgbClr val="FF0000"/>
                </a:solidFill>
              </a:rPr>
              <a:t>hlad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52834" y="2202552"/>
            <a:ext cx="1932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mám </a:t>
            </a:r>
            <a:r>
              <a:rPr lang="cs-CZ" sz="2000" i="1" dirty="0" smtClean="0">
                <a:solidFill>
                  <a:schemeClr val="bg1"/>
                </a:solidFill>
              </a:rPr>
              <a:t>koho? co? </a:t>
            </a:r>
            <a:endParaRPr lang="cs-CZ" sz="20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46361" y="3464862"/>
            <a:ext cx="2362466" cy="2483186"/>
            <a:chOff x="4832385" y="3398215"/>
            <a:chExt cx="2791477" cy="2643214"/>
          </a:xfrm>
        </p:grpSpPr>
        <p:pic>
          <p:nvPicPr>
            <p:cNvPr id="22" name="Picture 2" descr="C:\Users\ZSTREBON\AppData\Local\Microsoft\Windows\Temporary Internet Files\Content.IE5\7A97DH5X\MC900424466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537" y="4893985"/>
              <a:ext cx="1457325" cy="11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ný popisek 22"/>
            <p:cNvSpPr/>
            <p:nvPr/>
          </p:nvSpPr>
          <p:spPr>
            <a:xfrm>
              <a:off x="4832385" y="3398215"/>
              <a:ext cx="2601598" cy="1369605"/>
            </a:xfrm>
            <a:prstGeom prst="wedgeEllipseCallout">
              <a:avLst>
                <a:gd name="adj1" fmla="val -793"/>
                <a:gd name="adj2" fmla="val 82621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VÝBORNĚ!</a:t>
              </a:r>
            </a:p>
            <a:p>
              <a:pPr algn="ctr"/>
              <a:r>
                <a:rPr lang="cs-CZ" sz="2000" i="1" dirty="0" smtClean="0">
                  <a:solidFill>
                    <a:schemeClr val="tx1"/>
                  </a:solidFill>
                </a:rPr>
                <a:t> mám</a:t>
              </a:r>
            </a:p>
            <a:p>
              <a:pPr algn="ctr"/>
              <a:r>
                <a:rPr lang="cs-CZ" sz="2000" i="1" dirty="0">
                  <a:solidFill>
                    <a:srgbClr val="FF0000"/>
                  </a:solidFill>
                </a:rPr>
                <a:t>k</a:t>
              </a:r>
              <a:r>
                <a:rPr lang="cs-CZ" sz="2000" i="1" dirty="0" smtClean="0">
                  <a:solidFill>
                    <a:srgbClr val="FF0000"/>
                  </a:solidFill>
                </a:rPr>
                <a:t>oho? co? </a:t>
              </a:r>
              <a:endParaRPr lang="cs-CZ" sz="2000" i="1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146361" y="1176743"/>
            <a:ext cx="1396776" cy="1422573"/>
            <a:chOff x="1097877" y="1032314"/>
            <a:chExt cx="1702547" cy="1531444"/>
          </a:xfrm>
        </p:grpSpPr>
        <p:grpSp>
          <p:nvGrpSpPr>
            <p:cNvPr id="28" name="Skupina 27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30" name="Picture 4" descr="C:\Users\Mamka\AppData\Local\Microsoft\Windows\Temporary Internet Files\Content.IE5\R1JWEPWR\MC900437990[1].wmf">
                <a:hlinkClick r:id="rId7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9" name="TextovéPole 28">
              <a:hlinkClick r:id="rId7" action="ppaction://hlinksldjump"/>
            </p:cNvPr>
            <p:cNvSpPr txBox="1"/>
            <p:nvPr/>
          </p:nvSpPr>
          <p:spPr>
            <a:xfrm rot="21094354">
              <a:off x="2002143" y="2145983"/>
              <a:ext cx="63652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PÁDY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342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10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339752" y="1340768"/>
            <a:ext cx="4238939" cy="43204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U vody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 sluníčku u vody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vážky s větrem závodí.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Jirka zkouší plachetnici,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Tomáš loví na udici.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Emil velí korábu,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Borek číhá na žábu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 děvčata pro babičky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pečou v písku bábovičky.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56176" y="3849653"/>
            <a:ext cx="1918470" cy="2941005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6792485" y="2348880"/>
            <a:ext cx="2119197" cy="1679339"/>
          </a:xfrm>
          <a:prstGeom prst="cloudCallout">
            <a:avLst>
              <a:gd name="adj1" fmla="val -37880"/>
              <a:gd name="adj2" fmla="val 58894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Podtrhej       podstatná jména a napiš nad ně  číslo pádu.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192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3" name="type.wav"/>
          </p:stSnd>
        </p:sndAc>
      </p:transition>
    </mc:Choice>
    <mc:Fallback xmlns="">
      <p:transition spd="slow" advClick="0">
        <p:sndAc>
          <p:stSnd>
            <p:snd r:embed="rId5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699792" y="1996696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1. pád         </a:t>
            </a:r>
            <a:r>
              <a:rPr lang="cs-CZ" sz="2800" b="1" dirty="0" smtClean="0">
                <a:solidFill>
                  <a:srgbClr val="FF0000"/>
                </a:solidFill>
              </a:rPr>
              <a:t>KDO? CO?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20272" y="3916995"/>
            <a:ext cx="1918470" cy="2941005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1835696" y="1064003"/>
            <a:ext cx="5472608" cy="7772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PÁDOVÉ OTÁZKY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2692626" y="2564904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pád   </a:t>
            </a:r>
            <a:r>
              <a:rPr lang="cs-CZ" i="1" dirty="0" smtClean="0">
                <a:solidFill>
                  <a:schemeClr val="tx1"/>
                </a:solidFill>
              </a:rPr>
              <a:t>(bez) </a:t>
            </a:r>
            <a:r>
              <a:rPr lang="cs-CZ" sz="2800" b="1" dirty="0" smtClean="0">
                <a:solidFill>
                  <a:srgbClr val="FF0000"/>
                </a:solidFill>
              </a:rPr>
              <a:t>KOHO?ČEHO?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669095" y="3104827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pád    </a:t>
            </a:r>
            <a:r>
              <a:rPr lang="cs-CZ" i="1" dirty="0" smtClean="0">
                <a:solidFill>
                  <a:schemeClr val="tx1"/>
                </a:solidFill>
              </a:rPr>
              <a:t>(ke) </a:t>
            </a:r>
            <a:r>
              <a:rPr lang="cs-CZ" sz="2800" b="1" dirty="0" smtClean="0">
                <a:solidFill>
                  <a:srgbClr val="FF0000"/>
                </a:solidFill>
              </a:rPr>
              <a:t>KOMU? ČEMU?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699792" y="3669893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4. </a:t>
            </a:r>
            <a:r>
              <a:rPr lang="cs-CZ" sz="2800" dirty="0" smtClean="0"/>
              <a:t>pád </a:t>
            </a:r>
            <a:r>
              <a:rPr lang="cs-CZ" i="1" dirty="0" smtClean="0">
                <a:solidFill>
                  <a:schemeClr val="tx1"/>
                </a:solidFill>
              </a:rPr>
              <a:t>(vidím) </a:t>
            </a:r>
            <a:r>
              <a:rPr lang="cs-CZ" sz="2800" b="1" dirty="0" smtClean="0">
                <a:solidFill>
                  <a:srgbClr val="FF0000"/>
                </a:solidFill>
              </a:rPr>
              <a:t>KOHO? CO?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691071" y="4216526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5. pád     </a:t>
            </a:r>
            <a:r>
              <a:rPr lang="cs-CZ" sz="2000" b="1" dirty="0" smtClean="0">
                <a:solidFill>
                  <a:srgbClr val="FF0000"/>
                </a:solidFill>
              </a:rPr>
              <a:t>OSLOVUJEME, VOLÁME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669095" y="4797152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/>
              <a:t>6. pád   </a:t>
            </a:r>
            <a:r>
              <a:rPr lang="cs-CZ" sz="2800" b="1" i="1" dirty="0" smtClean="0"/>
              <a:t>   </a:t>
            </a:r>
            <a:r>
              <a:rPr lang="cs-CZ" b="1" i="1" dirty="0" smtClean="0">
                <a:solidFill>
                  <a:srgbClr val="FF0000"/>
                </a:solidFill>
              </a:rPr>
              <a:t>o  </a:t>
            </a:r>
            <a:r>
              <a:rPr lang="cs-CZ" sz="2800" b="1" dirty="0" smtClean="0">
                <a:solidFill>
                  <a:srgbClr val="FF0000"/>
                </a:solidFill>
              </a:rPr>
              <a:t>KOM</a:t>
            </a:r>
            <a:r>
              <a:rPr lang="cs-CZ" sz="2800" b="1" dirty="0">
                <a:solidFill>
                  <a:srgbClr val="FF0000"/>
                </a:solidFill>
              </a:rPr>
              <a:t>?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o  </a:t>
            </a:r>
            <a:r>
              <a:rPr lang="cs-CZ" sz="2800" b="1" dirty="0" smtClean="0">
                <a:solidFill>
                  <a:srgbClr val="FF0000"/>
                </a:solidFill>
              </a:rPr>
              <a:t>ČEM?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669095" y="5387497"/>
            <a:ext cx="4176464" cy="4012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r>
              <a:rPr lang="cs-CZ" b="1" i="1" dirty="0" smtClean="0"/>
              <a:t>         </a:t>
            </a:r>
            <a:r>
              <a:rPr lang="cs-CZ" i="1" dirty="0" smtClean="0">
                <a:solidFill>
                  <a:schemeClr val="tx1"/>
                </a:solidFill>
              </a:rPr>
              <a:t>(s) </a:t>
            </a:r>
            <a:r>
              <a:rPr lang="cs-CZ" sz="2800" b="1" dirty="0" smtClean="0">
                <a:solidFill>
                  <a:srgbClr val="FF0000"/>
                </a:solidFill>
              </a:rPr>
              <a:t>KÝM? ČÍM?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1436912" y="5109945"/>
            <a:ext cx="720080" cy="678836"/>
          </a:xfrm>
          <a:prstGeom prst="actionButtonHome">
            <a:avLst/>
          </a:prstGeom>
          <a:solidFill>
            <a:schemeClr val="accent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54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225487" y="1196752"/>
            <a:ext cx="868898" cy="1332017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4867168" y="54868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i="1" dirty="0"/>
          </a:p>
        </p:txBody>
      </p:sp>
      <p:sp>
        <p:nvSpPr>
          <p:cNvPr id="3" name="Obdélník 2"/>
          <p:cNvSpPr/>
          <p:nvPr/>
        </p:nvSpPr>
        <p:spPr>
          <a:xfrm>
            <a:off x="1908321" y="1340768"/>
            <a:ext cx="6102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httpgrovit.czZABAVNY_majka57GIFpostavickypostavicky518.gif</a:t>
            </a:r>
          </a:p>
        </p:txBody>
      </p:sp>
      <p:pic>
        <p:nvPicPr>
          <p:cNvPr id="14" name="Picture 2" descr="C:\Users\ZSTREBON\AppData\Local\Microsoft\Windows\Temporary Internet Files\Content.IE5\7A97DH5X\MC90042446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841" y="4365104"/>
            <a:ext cx="1002471" cy="87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1345754" y="3141959"/>
            <a:ext cx="1002965" cy="990525"/>
            <a:chOff x="1097877" y="1032314"/>
            <a:chExt cx="1702547" cy="1531444"/>
          </a:xfrm>
        </p:grpSpPr>
        <p:grpSp>
          <p:nvGrpSpPr>
            <p:cNvPr id="16" name="Skupina 15"/>
            <p:cNvGrpSpPr/>
            <p:nvPr/>
          </p:nvGrpSpPr>
          <p:grpSpPr>
            <a:xfrm>
              <a:off x="1097877" y="1032314"/>
              <a:ext cx="1702547" cy="1531444"/>
              <a:chOff x="1699383" y="188640"/>
              <a:chExt cx="5760640" cy="5488722"/>
            </a:xfrm>
          </p:grpSpPr>
          <p:pic>
            <p:nvPicPr>
              <p:cNvPr id="18" name="Picture 4" descr="C:\Users\Mamka\AppData\Local\Microsoft\Windows\Temporary Internet Files\Content.IE5\R1JWEPWR\MC900437990[1].wmf">
                <a:hlinkClick r:id="rId5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9383" y="188640"/>
                <a:ext cx="5760640" cy="54887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9" name="TextovéPole 18"/>
              <p:cNvSpPr txBox="1"/>
              <p:nvPr/>
            </p:nvSpPr>
            <p:spPr>
              <a:xfrm rot="21159512">
                <a:off x="5860320" y="2748335"/>
                <a:ext cx="184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b="1" u="sng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17" name="TextovéPole 16">
              <a:hlinkClick r:id="rId5" action="ppaction://hlinksldjump"/>
            </p:cNvPr>
            <p:cNvSpPr txBox="1"/>
            <p:nvPr/>
          </p:nvSpPr>
          <p:spPr>
            <a:xfrm rot="21094354">
              <a:off x="2207817" y="2133028"/>
              <a:ext cx="225170" cy="3644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5" name="Pravá složená závorka 4"/>
          <p:cNvSpPr/>
          <p:nvPr/>
        </p:nvSpPr>
        <p:spPr>
          <a:xfrm>
            <a:off x="2555776" y="3501008"/>
            <a:ext cx="288032" cy="158417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4108430"/>
            <a:ext cx="251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0258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1772</Words>
  <Application>Microsoft Office PowerPoint</Application>
  <PresentationFormat>Předvádění na obrazovce (4:3)</PresentationFormat>
  <Paragraphs>608</Paragraphs>
  <Slides>44</Slides>
  <Notes>44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56</cp:revision>
  <dcterms:created xsi:type="dcterms:W3CDTF">2013-01-07T16:58:43Z</dcterms:created>
  <dcterms:modified xsi:type="dcterms:W3CDTF">2013-02-12T16:42:40Z</dcterms:modified>
</cp:coreProperties>
</file>