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9" r:id="rId2"/>
    <p:sldId id="290" r:id="rId3"/>
    <p:sldId id="256" r:id="rId4"/>
    <p:sldId id="268" r:id="rId5"/>
    <p:sldId id="269" r:id="rId6"/>
    <p:sldId id="270" r:id="rId7"/>
    <p:sldId id="257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71" r:id="rId17"/>
    <p:sldId id="272" r:id="rId18"/>
    <p:sldId id="267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91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A50021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Tm="30000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 advTm="30000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Tm="30000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 advTm="30000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 advTm="30000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 advTm="30000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Tm="30000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 advTm="30000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0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4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E96F13E-B879-4EC1-B333-EF9631B3EE0A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B0D21AB-7ADB-4B60-B1BC-B86163FF4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Tm="30000">
    <p:split orient="vert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5781"/>
                <a:gridCol w="42850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Anna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Csanádiová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D7 - 18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3. 3. 2011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Dějepis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dějiny ve vrcholném středověku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Vznik města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městská práva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6000" b="1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Tato prezentace slouží </a:t>
            </a:r>
            <a:r>
              <a:rPr lang="cs-CZ" dirty="0" smtClean="0"/>
              <a:t>k </a:t>
            </a:r>
            <a:r>
              <a:rPr lang="cs-CZ" dirty="0" smtClean="0"/>
              <a:t>upevnění pojmů, které se </a:t>
            </a:r>
          </a:p>
          <a:p>
            <a:pPr>
              <a:buNone/>
            </a:pPr>
            <a:r>
              <a:rPr lang="cs-CZ" dirty="0" smtClean="0"/>
              <a:t>používaly ve středověkých městech a </a:t>
            </a:r>
            <a:r>
              <a:rPr lang="cs-CZ" dirty="0" smtClean="0"/>
              <a:t>vesnicích </a:t>
            </a:r>
            <a:r>
              <a:rPr lang="cs-CZ" dirty="0" smtClean="0"/>
              <a:t>– </a:t>
            </a:r>
          </a:p>
          <a:p>
            <a:pPr>
              <a:buNone/>
            </a:pPr>
            <a:r>
              <a:rPr lang="cs-CZ" dirty="0" smtClean="0"/>
              <a:t>purkmistr, konšel, rychtář, krčma.</a:t>
            </a:r>
          </a:p>
          <a:p>
            <a:pPr>
              <a:buNone/>
            </a:pPr>
            <a:r>
              <a:rPr lang="cs-CZ" dirty="0" smtClean="0"/>
              <a:t>V další části jsou </a:t>
            </a:r>
            <a:r>
              <a:rPr lang="cs-CZ" dirty="0" smtClean="0"/>
              <a:t>otázky </a:t>
            </a:r>
            <a:r>
              <a:rPr lang="cs-CZ" dirty="0" smtClean="0"/>
              <a:t>na téma vznik </a:t>
            </a:r>
            <a:r>
              <a:rPr lang="cs-CZ" dirty="0" smtClean="0"/>
              <a:t>měst a</a:t>
            </a:r>
          </a:p>
          <a:p>
            <a:pPr>
              <a:buNone/>
            </a:pPr>
            <a:r>
              <a:rPr lang="cs-CZ" dirty="0" smtClean="0"/>
              <a:t>vesnic</a:t>
            </a:r>
            <a:r>
              <a:rPr lang="cs-CZ" dirty="0" smtClean="0"/>
              <a:t>, hospodářství na vesnici a městská </a:t>
            </a:r>
            <a:r>
              <a:rPr lang="cs-CZ" dirty="0" smtClean="0"/>
              <a:t>práva ve</a:t>
            </a:r>
          </a:p>
          <a:p>
            <a:pPr>
              <a:buNone/>
            </a:pPr>
            <a:r>
              <a:rPr lang="cs-CZ" dirty="0" smtClean="0"/>
              <a:t>městech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30000">
    <p:split orient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Pojmenuj dějepisné období od Přemysla Otakara I. do nástupu Habsburků na český trůn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   </a:t>
            </a:r>
            <a:r>
              <a:rPr lang="cs-CZ" sz="2800" dirty="0" smtClean="0">
                <a:solidFill>
                  <a:schemeClr val="accent3"/>
                </a:solidFill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</a:rPr>
              <a:t>a) </a:t>
            </a:r>
            <a:r>
              <a:rPr lang="cs-CZ" sz="2800" dirty="0" smtClean="0"/>
              <a:t>Raný středověk</a:t>
            </a:r>
          </a:p>
          <a:p>
            <a:pPr marL="514350" indent="-514350"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chemeClr val="accent3"/>
                </a:solidFill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</a:rPr>
              <a:t>b) </a:t>
            </a:r>
            <a:r>
              <a:rPr lang="cs-CZ" sz="2800" dirty="0" smtClean="0"/>
              <a:t>Vrcholný a pozdní starověk	</a:t>
            </a:r>
          </a:p>
          <a:p>
            <a:pPr marL="514350" indent="-514350"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chemeClr val="accent3"/>
                </a:solidFill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</a:rPr>
              <a:t>c) </a:t>
            </a:r>
            <a:r>
              <a:rPr lang="cs-CZ" sz="2800" dirty="0" smtClean="0"/>
              <a:t>Vrcholný a pozdní středověk</a:t>
            </a:r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3"/>
                </a:solidFill>
              </a:rPr>
              <a:t>2.</a:t>
            </a:r>
            <a:endParaRPr lang="cs-CZ" sz="44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Ze kterého panovnického rodu pochází Přemysl Otakar 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chemeClr val="accent3"/>
                </a:solidFill>
              </a:rPr>
              <a:t>a) </a:t>
            </a:r>
            <a:r>
              <a:rPr lang="cs-CZ" sz="2800" dirty="0" err="1" smtClean="0"/>
              <a:t>Slavníkovci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chemeClr val="accent3"/>
                </a:solidFill>
              </a:rPr>
              <a:t>b) </a:t>
            </a:r>
            <a:r>
              <a:rPr lang="cs-CZ" sz="2800" dirty="0" err="1" smtClean="0"/>
              <a:t>Mojmírovci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chemeClr val="accent3"/>
                </a:solidFill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</a:rPr>
              <a:t>c) </a:t>
            </a:r>
            <a:r>
              <a:rPr lang="cs-CZ" sz="2800" dirty="0" smtClean="0"/>
              <a:t>Přemyslovci 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3"/>
                </a:solidFill>
              </a:rPr>
              <a:t>3.</a:t>
            </a:r>
            <a:endParaRPr lang="cs-CZ" sz="44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Jak se jmenoval otec Přemysla Otakara I.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3"/>
                </a:solidFill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</a:rPr>
              <a:t>a) </a:t>
            </a:r>
            <a:r>
              <a:rPr lang="cs-CZ" sz="2800" dirty="0" smtClean="0"/>
              <a:t>Vladislav II.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chemeClr val="accent3"/>
                </a:solidFill>
              </a:rPr>
              <a:t>b) </a:t>
            </a:r>
            <a:r>
              <a:rPr lang="cs-CZ" sz="2800" dirty="0" smtClean="0"/>
              <a:t>Přemysl Otakar II.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0000FF"/>
                </a:solidFill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</a:rPr>
              <a:t>c) </a:t>
            </a:r>
            <a:r>
              <a:rPr lang="cs-CZ" sz="2800" dirty="0" smtClean="0"/>
              <a:t>Václav I.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3"/>
                </a:solidFill>
              </a:rPr>
              <a:t>4. </a:t>
            </a:r>
            <a:endParaRPr lang="cs-CZ" sz="44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Za vlády Přemysla Otakara 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se razili pražské groše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byla vydána Zlatá bula sicilská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vymřel rod Přemyslovců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5.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Jak se nazývá systém, který byl v </a:t>
            </a:r>
          </a:p>
          <a:p>
            <a:pPr>
              <a:buNone/>
            </a:pPr>
            <a:r>
              <a:rPr lang="cs-CZ" sz="2800" b="1" dirty="0" smtClean="0"/>
              <a:t>	11. století zaveden v zemědělství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chomout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	b) </a:t>
            </a:r>
            <a:r>
              <a:rPr lang="cs-CZ" sz="2800" dirty="0" smtClean="0"/>
              <a:t>trojpolní hospodářství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úhor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6.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Jak se rozděluje trojpolní hospodářství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ozim, jařina, úhor</a:t>
            </a:r>
          </a:p>
          <a:p>
            <a:pPr lvl="1"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zimnice, letnice, úhor</a:t>
            </a:r>
          </a:p>
          <a:p>
            <a:pPr lvl="1"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err="1" smtClean="0"/>
              <a:t>oznice</a:t>
            </a:r>
            <a:r>
              <a:rPr lang="cs-CZ" sz="2800" dirty="0" smtClean="0"/>
              <a:t>, </a:t>
            </a:r>
            <a:r>
              <a:rPr lang="cs-CZ" sz="2800" dirty="0" err="1" smtClean="0"/>
              <a:t>jařnice</a:t>
            </a:r>
            <a:r>
              <a:rPr lang="cs-CZ" sz="2800" dirty="0" smtClean="0"/>
              <a:t>, úhor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 7.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352928" cy="4873752"/>
          </a:xfrm>
        </p:spPr>
        <p:txBody>
          <a:bodyPr/>
          <a:lstStyle/>
          <a:p>
            <a:r>
              <a:rPr lang="cs-CZ" sz="2800" b="1" dirty="0" smtClean="0"/>
              <a:t>Kdo je to rychtář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A50021"/>
                </a:solidFill>
              </a:rPr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zemědělec, majitel vodního mlýna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majitel krčmy, kovárny, hlavní člen vesnice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obchodník, vybíral poplatky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8. 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/>
          <a:lstStyle/>
          <a:p>
            <a:r>
              <a:rPr lang="cs-CZ" sz="2800" b="1" dirty="0" smtClean="0"/>
              <a:t>Jak vznikalo město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povýšením osad nebo na volném místě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stavbami domů, hradů, radnic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udělením městského práva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9.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568952" cy="4873752"/>
          </a:xfrm>
        </p:spPr>
        <p:txBody>
          <a:bodyPr/>
          <a:lstStyle/>
          <a:p>
            <a:r>
              <a:rPr lang="cs-CZ" sz="2800" b="1" dirty="0" smtClean="0"/>
              <a:t>Co tvoří město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vodní mlýn, kovárna, kostel, krčma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měšťanské domy, pole, hrad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náměstí s jarmarkem, kašna, kostel, radnice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10.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452596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Co patří do městských práv</a:t>
            </a:r>
          </a:p>
          <a:p>
            <a:pPr lvl="1">
              <a:buNone/>
            </a:pPr>
            <a:endParaRPr lang="cs-CZ" sz="2800" dirty="0" smtClean="0"/>
          </a:p>
          <a:p>
            <a:pPr lvl="1">
              <a:buNone/>
            </a:pPr>
            <a:r>
              <a:rPr lang="cs-CZ" sz="2800" b="1" dirty="0" smtClean="0">
                <a:solidFill>
                  <a:srgbClr val="A50021"/>
                </a:solidFill>
              </a:rPr>
              <a:t>	a)</a:t>
            </a:r>
            <a:r>
              <a:rPr lang="cs-CZ" sz="2800" dirty="0" smtClean="0"/>
              <a:t> pořádat trhy, stavby hradů, vlastnit měšťany</a:t>
            </a:r>
          </a:p>
          <a:p>
            <a:pPr lvl="1"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soudní, hrdelní, mílové, vařit pivo, pořádat trhy</a:t>
            </a:r>
          </a:p>
          <a:p>
            <a:pPr lvl="1">
              <a:buNone/>
            </a:pPr>
            <a:r>
              <a:rPr lang="cs-CZ" sz="2800" b="1" dirty="0" smtClean="0">
                <a:solidFill>
                  <a:srgbClr val="A50021"/>
                </a:solidFill>
              </a:rPr>
              <a:t>	c) </a:t>
            </a:r>
            <a:r>
              <a:rPr lang="cs-CZ" sz="2800" dirty="0" smtClean="0"/>
              <a:t>radní, volební, zemědělské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11.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Kdo je to purkmistr</a:t>
            </a:r>
          </a:p>
          <a:p>
            <a:pPr>
              <a:buNone/>
            </a:pPr>
            <a:r>
              <a:rPr lang="cs-CZ" sz="2800" dirty="0" smtClean="0"/>
              <a:t>	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</a:t>
            </a:r>
            <a:r>
              <a:rPr lang="cs-CZ" sz="2800" dirty="0" smtClean="0"/>
              <a:t> předseda městské rady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předseda vesnice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hostinský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12.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Kdo je to konšel</a:t>
            </a:r>
          </a:p>
          <a:p>
            <a:pPr>
              <a:buNone/>
            </a:pPr>
            <a:r>
              <a:rPr lang="cs-CZ" sz="2800" dirty="0"/>
              <a:t>	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soudce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měš</a:t>
            </a:r>
            <a:r>
              <a:rPr lang="cs-CZ" sz="2800" dirty="0"/>
              <a:t>ť</a:t>
            </a:r>
            <a:r>
              <a:rPr lang="cs-CZ" sz="2800" dirty="0" smtClean="0"/>
              <a:t>an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městský radní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13.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Co to jsou ghetta</a:t>
            </a:r>
          </a:p>
          <a:p>
            <a:pPr>
              <a:buNone/>
            </a:pPr>
            <a:r>
              <a:rPr lang="cs-CZ" sz="2800" dirty="0"/>
              <a:t>	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výrobky řemeslníků 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městské čtvrtě Židů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zákony pro Židy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14.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Urči podle charakteristiky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	</a:t>
            </a:r>
            <a:r>
              <a:rPr lang="cs-CZ" sz="2800" dirty="0" smtClean="0"/>
              <a:t>11</a:t>
            </a:r>
            <a:r>
              <a:rPr lang="cs-CZ" sz="2800" dirty="0" smtClean="0"/>
              <a:t>.- 13. století</a:t>
            </a:r>
          </a:p>
          <a:p>
            <a:r>
              <a:rPr lang="cs-CZ" sz="2800" dirty="0" smtClean="0"/>
              <a:t>	</a:t>
            </a:r>
            <a:r>
              <a:rPr lang="cs-CZ" sz="2800" dirty="0" smtClean="0"/>
              <a:t>silné </a:t>
            </a:r>
            <a:r>
              <a:rPr lang="cs-CZ" sz="2800" dirty="0" smtClean="0"/>
              <a:t>zdi, portály, sdružená okna</a:t>
            </a:r>
          </a:p>
          <a:p>
            <a:r>
              <a:rPr lang="cs-CZ" sz="2800" dirty="0" smtClean="0"/>
              <a:t>	</a:t>
            </a:r>
            <a:r>
              <a:rPr lang="cs-CZ" sz="2800" dirty="0" smtClean="0"/>
              <a:t>rotundy</a:t>
            </a:r>
            <a:r>
              <a:rPr lang="cs-CZ" sz="2800" dirty="0" smtClean="0"/>
              <a:t>, baziliky, hrady</a:t>
            </a:r>
          </a:p>
          <a:p>
            <a:r>
              <a:rPr lang="cs-CZ" sz="2800" dirty="0" smtClean="0"/>
              <a:t>	</a:t>
            </a:r>
            <a:r>
              <a:rPr lang="cs-CZ" sz="2800" dirty="0" smtClean="0"/>
              <a:t>apsida</a:t>
            </a:r>
            <a:endParaRPr lang="cs-CZ" sz="2800" dirty="0" smtClean="0"/>
          </a:p>
          <a:p>
            <a:r>
              <a:rPr lang="cs-CZ" sz="2800" dirty="0" smtClean="0"/>
              <a:t>	</a:t>
            </a:r>
            <a:r>
              <a:rPr lang="cs-CZ" sz="2800" dirty="0" smtClean="0"/>
              <a:t>okna </a:t>
            </a:r>
            <a:r>
              <a:rPr lang="cs-CZ" sz="2800" dirty="0" smtClean="0"/>
              <a:t>s půlkruhovým tvarem	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15.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Urči podle charakteristiky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	rotunda sv. Kateřiny</a:t>
            </a:r>
          </a:p>
          <a:p>
            <a:r>
              <a:rPr lang="cs-CZ" sz="2800" dirty="0" smtClean="0"/>
              <a:t>	povýšení na město královské</a:t>
            </a:r>
          </a:p>
          <a:p>
            <a:r>
              <a:rPr lang="cs-CZ" sz="2800" dirty="0" smtClean="0"/>
              <a:t>	Přemysl Otakar I.</a:t>
            </a:r>
          </a:p>
          <a:p>
            <a:r>
              <a:rPr lang="cs-CZ" sz="2800" dirty="0" smtClean="0"/>
              <a:t>	pohřeb Přemysla Otakara II.</a:t>
            </a:r>
          </a:p>
          <a:p>
            <a:r>
              <a:rPr lang="cs-CZ" sz="2800" dirty="0" smtClean="0"/>
              <a:t>	městské právo vařit pivo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/>
              <a:t>		</a:t>
            </a:r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Řešení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1C				11A</a:t>
            </a:r>
          </a:p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2C				12C</a:t>
            </a:r>
          </a:p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3A				13B</a:t>
            </a:r>
          </a:p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4B				14 ROMÁNSKÝ SLOH</a:t>
            </a:r>
          </a:p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5B				15 MĚSTO ZNOJMO</a:t>
            </a:r>
          </a:p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6A</a:t>
            </a:r>
          </a:p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7B</a:t>
            </a:r>
          </a:p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8A</a:t>
            </a:r>
          </a:p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9C</a:t>
            </a:r>
          </a:p>
          <a:p>
            <a:pPr>
              <a:buNone/>
            </a:pPr>
            <a:r>
              <a:rPr lang="cs-CZ" b="1" dirty="0" smtClean="0">
                <a:solidFill>
                  <a:srgbClr val="A50021"/>
                </a:solidFill>
              </a:rPr>
              <a:t>10B</a:t>
            </a:r>
            <a:endParaRPr lang="cs-CZ" b="1" dirty="0">
              <a:solidFill>
                <a:srgbClr val="A50021"/>
              </a:solidFill>
            </a:endParaRPr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Pojmenuj dějepisné období od Přemysla Otakara I. do nástupu Habsburků na český trůn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   </a:t>
            </a:r>
            <a:r>
              <a:rPr lang="cs-CZ" sz="2800" dirty="0" smtClean="0">
                <a:solidFill>
                  <a:schemeClr val="accent3"/>
                </a:solidFill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</a:rPr>
              <a:t>a) </a:t>
            </a:r>
            <a:r>
              <a:rPr lang="cs-CZ" sz="2800" dirty="0" smtClean="0"/>
              <a:t>Raný středověk</a:t>
            </a:r>
          </a:p>
          <a:p>
            <a:pPr marL="514350" indent="-514350"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chemeClr val="accent3"/>
                </a:solidFill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</a:rPr>
              <a:t>b) </a:t>
            </a:r>
            <a:r>
              <a:rPr lang="cs-CZ" sz="2800" dirty="0" smtClean="0"/>
              <a:t>Vrcholný a pozdní starověk	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00FF00"/>
                </a:solidFill>
              </a:rPr>
              <a:t>		</a:t>
            </a:r>
            <a:r>
              <a:rPr lang="cs-CZ" sz="2800" b="1" dirty="0" smtClean="0">
                <a:solidFill>
                  <a:srgbClr val="00FF00"/>
                </a:solidFill>
              </a:rPr>
              <a:t>c) Vrcholný a pozdní středověk</a:t>
            </a:r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3"/>
                </a:solidFill>
              </a:rPr>
              <a:t>2.</a:t>
            </a:r>
            <a:endParaRPr lang="cs-CZ" sz="44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Ze kterého panovnického rodu pochází Přemysl Otakar 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chemeClr val="accent3"/>
                </a:solidFill>
              </a:rPr>
              <a:t>a) </a:t>
            </a:r>
            <a:r>
              <a:rPr lang="cs-CZ" sz="2800" dirty="0" err="1" smtClean="0"/>
              <a:t>Slavníkovci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chemeClr val="accent3"/>
                </a:solidFill>
              </a:rPr>
              <a:t>b) </a:t>
            </a:r>
            <a:r>
              <a:rPr lang="cs-CZ" sz="2800" dirty="0" err="1" smtClean="0"/>
              <a:t>Mojmírovci</a:t>
            </a:r>
            <a:endParaRPr lang="cs-CZ" sz="28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00FF00"/>
                </a:solidFill>
              </a:rPr>
              <a:t>		c) Přemyslovci </a:t>
            </a:r>
            <a:endParaRPr lang="cs-CZ" sz="2800" b="1" dirty="0">
              <a:solidFill>
                <a:srgbClr val="00FF00"/>
              </a:solidFill>
            </a:endParaRPr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3"/>
                </a:solidFill>
              </a:rPr>
              <a:t>3.</a:t>
            </a:r>
            <a:endParaRPr lang="cs-CZ" sz="44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Jak se jmenoval otec Přemysla Otakara I.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b="1" dirty="0" smtClean="0">
                <a:solidFill>
                  <a:srgbClr val="00FF00"/>
                </a:solidFill>
              </a:rPr>
              <a:t>		</a:t>
            </a:r>
            <a:r>
              <a:rPr lang="cs-CZ" sz="2800" b="1" dirty="0" smtClean="0">
                <a:solidFill>
                  <a:srgbClr val="00FF00"/>
                </a:solidFill>
              </a:rPr>
              <a:t>a) Vladislav II.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chemeClr val="accent3"/>
                </a:solidFill>
              </a:rPr>
              <a:t>b) </a:t>
            </a:r>
            <a:r>
              <a:rPr lang="cs-CZ" sz="2800" dirty="0" smtClean="0"/>
              <a:t>Přemysl Otakar II.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0000FF"/>
                </a:solidFill>
              </a:rPr>
              <a:t>	</a:t>
            </a:r>
            <a:r>
              <a:rPr lang="cs-CZ" sz="2800" b="1" dirty="0" smtClean="0">
                <a:solidFill>
                  <a:schemeClr val="accent3"/>
                </a:solidFill>
              </a:rPr>
              <a:t>c) </a:t>
            </a:r>
            <a:r>
              <a:rPr lang="cs-CZ" sz="2800" dirty="0" smtClean="0"/>
              <a:t>Václav I.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3"/>
                </a:solidFill>
              </a:rPr>
              <a:t>4. </a:t>
            </a:r>
            <a:endParaRPr lang="cs-CZ" sz="44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Za vlády Přemysla Otakara 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se razili pražské groše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00FF00"/>
                </a:solidFill>
              </a:rPr>
              <a:t>	b) byla vydána Zlatá bula sicilská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vymřel rod Přemyslovců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5.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Jak se nazývá systém, který byl v </a:t>
            </a:r>
          </a:p>
          <a:p>
            <a:pPr>
              <a:buNone/>
            </a:pPr>
            <a:r>
              <a:rPr lang="cs-CZ" sz="2800" b="1" dirty="0" smtClean="0"/>
              <a:t>	11. století zaveden v zemědělství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chomout</a:t>
            </a:r>
          </a:p>
          <a:p>
            <a:pPr>
              <a:buNone/>
            </a:pPr>
            <a:r>
              <a:rPr lang="cs-CZ" sz="2800" b="1" dirty="0">
                <a:solidFill>
                  <a:srgbClr val="00FF00"/>
                </a:solidFill>
              </a:rPr>
              <a:t>	</a:t>
            </a:r>
            <a:r>
              <a:rPr lang="cs-CZ" sz="2800" b="1" dirty="0" smtClean="0">
                <a:solidFill>
                  <a:srgbClr val="00FF00"/>
                </a:solidFill>
              </a:rPr>
              <a:t>	b) trojpolní hospodářství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úhor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6.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Jak se rozděluje trojpolní hospodářství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sz="2800" b="1" dirty="0" smtClean="0">
                <a:solidFill>
                  <a:srgbClr val="00FF00"/>
                </a:solidFill>
              </a:rPr>
              <a:t>	a) ozim, jařina, úhor</a:t>
            </a:r>
          </a:p>
          <a:p>
            <a:pPr lvl="1"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zimnice, letnice, úhor</a:t>
            </a:r>
          </a:p>
          <a:p>
            <a:pPr lvl="1"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err="1" smtClean="0"/>
              <a:t>oznice</a:t>
            </a:r>
            <a:r>
              <a:rPr lang="cs-CZ" sz="2800" dirty="0" smtClean="0"/>
              <a:t>, </a:t>
            </a:r>
            <a:r>
              <a:rPr lang="cs-CZ" sz="2800" dirty="0" err="1" smtClean="0"/>
              <a:t>jařnice</a:t>
            </a:r>
            <a:r>
              <a:rPr lang="cs-CZ" sz="2800" dirty="0" smtClean="0"/>
              <a:t>, úhor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 7.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820472" cy="4873752"/>
          </a:xfrm>
        </p:spPr>
        <p:txBody>
          <a:bodyPr/>
          <a:lstStyle/>
          <a:p>
            <a:r>
              <a:rPr lang="cs-CZ" sz="2800" b="1" dirty="0" smtClean="0"/>
              <a:t>Kdo je to rychtář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A50021"/>
                </a:solidFill>
              </a:rPr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zemědělec, majitel vodního mlýna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00FF00"/>
                </a:solidFill>
              </a:rPr>
              <a:t>b) majitel krčmy, kovárny, hlavní člen vesnice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obchodník, vybíral poplatky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8. 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873752"/>
          </a:xfrm>
        </p:spPr>
        <p:txBody>
          <a:bodyPr/>
          <a:lstStyle/>
          <a:p>
            <a:r>
              <a:rPr lang="cs-CZ" sz="2800" b="1" dirty="0" smtClean="0"/>
              <a:t>Jak vznikalo město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rgbClr val="00FF00"/>
                </a:solidFill>
              </a:rPr>
              <a:t>a) povýšením osad nebo na volném místě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stavbami domů, hradů, radnic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udělením městského práva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9.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964488" cy="4873752"/>
          </a:xfrm>
        </p:spPr>
        <p:txBody>
          <a:bodyPr/>
          <a:lstStyle/>
          <a:p>
            <a:r>
              <a:rPr lang="cs-CZ" sz="2800" b="1" dirty="0" smtClean="0"/>
              <a:t>Co tvoří město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vodní mlýn, kovárna, kostel, krčma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měšťanské domy, pole, hrad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00FF00"/>
                </a:solidFill>
              </a:rPr>
              <a:t>c) náměstí s jarmarkem, kašna, kostel, radnice</a:t>
            </a:r>
            <a:endParaRPr lang="cs-CZ" sz="2800" b="1" dirty="0">
              <a:solidFill>
                <a:srgbClr val="00FF00"/>
              </a:solidFill>
            </a:endParaRPr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10.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452596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Co patří do městských práv</a:t>
            </a:r>
          </a:p>
          <a:p>
            <a:pPr lvl="1">
              <a:buNone/>
            </a:pPr>
            <a:endParaRPr lang="cs-CZ" sz="2800" dirty="0" smtClean="0"/>
          </a:p>
          <a:p>
            <a:pPr lvl="1">
              <a:buNone/>
            </a:pPr>
            <a:r>
              <a:rPr lang="cs-CZ" sz="2800" b="1" dirty="0" smtClean="0">
                <a:solidFill>
                  <a:srgbClr val="A50021"/>
                </a:solidFill>
              </a:rPr>
              <a:t>	a)</a:t>
            </a:r>
            <a:r>
              <a:rPr lang="cs-CZ" sz="2800" dirty="0" smtClean="0"/>
              <a:t> pořádat trhy, stavby hradů, vlastnit měšťany</a:t>
            </a:r>
          </a:p>
          <a:p>
            <a:pPr lvl="1">
              <a:buNone/>
            </a:pPr>
            <a:r>
              <a:rPr lang="cs-CZ" sz="2800" b="1" dirty="0" smtClean="0">
                <a:solidFill>
                  <a:srgbClr val="00FF00"/>
                </a:solidFill>
              </a:rPr>
              <a:t>	b) soudní, hrdelní, mílové, vařit pivo, pořádat </a:t>
            </a:r>
          </a:p>
          <a:p>
            <a:pPr lvl="1">
              <a:buNone/>
            </a:pPr>
            <a:r>
              <a:rPr lang="cs-CZ" sz="2800" b="1" dirty="0" smtClean="0">
                <a:solidFill>
                  <a:srgbClr val="00FF00"/>
                </a:solidFill>
              </a:rPr>
              <a:t>		trhy</a:t>
            </a:r>
          </a:p>
          <a:p>
            <a:pPr lvl="1">
              <a:buNone/>
            </a:pPr>
            <a:r>
              <a:rPr lang="cs-CZ" sz="2800" b="1" dirty="0" smtClean="0">
                <a:solidFill>
                  <a:srgbClr val="A50021"/>
                </a:solidFill>
              </a:rPr>
              <a:t>	c) </a:t>
            </a:r>
            <a:r>
              <a:rPr lang="cs-CZ" sz="2800" dirty="0" smtClean="0"/>
              <a:t>radní, volební, zemědělské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11.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Kdo je to purkmistr</a:t>
            </a:r>
          </a:p>
          <a:p>
            <a:pPr>
              <a:buNone/>
            </a:pPr>
            <a:r>
              <a:rPr lang="cs-CZ" sz="2800" dirty="0" smtClean="0"/>
              <a:t>	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00FF00"/>
                </a:solidFill>
              </a:rPr>
              <a:t>	a) předseda městské rady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předseda vesnice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hostinský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12.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Kdo je to konšel</a:t>
            </a:r>
          </a:p>
          <a:p>
            <a:pPr>
              <a:buNone/>
            </a:pPr>
            <a:r>
              <a:rPr lang="cs-CZ" sz="2800" dirty="0"/>
              <a:t>	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soudce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b) </a:t>
            </a:r>
            <a:r>
              <a:rPr lang="cs-CZ" sz="2800" dirty="0" smtClean="0"/>
              <a:t>měš</a:t>
            </a:r>
            <a:r>
              <a:rPr lang="cs-CZ" sz="2800" dirty="0"/>
              <a:t>ť</a:t>
            </a:r>
            <a:r>
              <a:rPr lang="cs-CZ" sz="2800" dirty="0" smtClean="0"/>
              <a:t>an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b="1" dirty="0" smtClean="0">
                <a:solidFill>
                  <a:srgbClr val="00FF00"/>
                </a:solidFill>
              </a:rPr>
              <a:t>	c) městský radní</a:t>
            </a:r>
            <a:endParaRPr lang="cs-CZ" sz="2800" b="1" dirty="0">
              <a:solidFill>
                <a:srgbClr val="00FF00"/>
              </a:solidFill>
            </a:endParaRPr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13.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Co to jsou ghetta</a:t>
            </a:r>
          </a:p>
          <a:p>
            <a:pPr>
              <a:buNone/>
            </a:pPr>
            <a:r>
              <a:rPr lang="cs-CZ" sz="2800" dirty="0"/>
              <a:t>	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A50021"/>
                </a:solidFill>
              </a:rPr>
              <a:t>a) </a:t>
            </a:r>
            <a:r>
              <a:rPr lang="cs-CZ" sz="2800" dirty="0" smtClean="0"/>
              <a:t>výrobky řemeslníků 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dirty="0">
                <a:solidFill>
                  <a:srgbClr val="00FF00"/>
                </a:solidFill>
              </a:rPr>
              <a:t>	</a:t>
            </a:r>
            <a:r>
              <a:rPr lang="cs-CZ" sz="2800" b="1" dirty="0" smtClean="0">
                <a:solidFill>
                  <a:srgbClr val="00FF00"/>
                </a:solidFill>
              </a:rPr>
              <a:t>b) městské čtvrtě Židů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A50021"/>
                </a:solidFill>
              </a:rPr>
              <a:t>c) </a:t>
            </a:r>
            <a:r>
              <a:rPr lang="cs-CZ" sz="2800" dirty="0" smtClean="0"/>
              <a:t>zákony pro Židy</a:t>
            </a:r>
            <a:endParaRPr lang="cs-CZ" sz="2800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14.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Urči podle charakteristiky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	</a:t>
            </a:r>
            <a:r>
              <a:rPr lang="cs-CZ" sz="2800" dirty="0" smtClean="0"/>
              <a:t>11</a:t>
            </a:r>
            <a:r>
              <a:rPr lang="cs-CZ" sz="2800" dirty="0" smtClean="0"/>
              <a:t>.- 13. století</a:t>
            </a:r>
          </a:p>
          <a:p>
            <a:r>
              <a:rPr lang="cs-CZ" sz="2800" dirty="0" smtClean="0"/>
              <a:t>	silné zdi, portály, sdružená okna</a:t>
            </a:r>
          </a:p>
          <a:p>
            <a:r>
              <a:rPr lang="cs-CZ" sz="2800" dirty="0" smtClean="0"/>
              <a:t>	rotundy, baziliky, hrady</a:t>
            </a:r>
          </a:p>
          <a:p>
            <a:r>
              <a:rPr lang="cs-CZ" sz="2800" dirty="0" smtClean="0"/>
              <a:t>	apsida</a:t>
            </a:r>
          </a:p>
          <a:p>
            <a:r>
              <a:rPr lang="cs-CZ" sz="2800" dirty="0" smtClean="0"/>
              <a:t>	okna s půlkruhovým tvarem	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00FF00"/>
                </a:solidFill>
              </a:rPr>
              <a:t>	ROMÁNSKÝ SLOH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A50021"/>
                </a:solidFill>
              </a:rPr>
              <a:t>15. </a:t>
            </a:r>
            <a:endParaRPr lang="cs-CZ" sz="4400" b="1" dirty="0">
              <a:solidFill>
                <a:srgbClr val="A50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Urči podle charakteristiky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	rotunda sv. Kateřiny</a:t>
            </a:r>
          </a:p>
          <a:p>
            <a:r>
              <a:rPr lang="cs-CZ" sz="2800" dirty="0" smtClean="0"/>
              <a:t>	povýšení na město královské</a:t>
            </a:r>
          </a:p>
          <a:p>
            <a:r>
              <a:rPr lang="cs-CZ" sz="2800" dirty="0" smtClean="0"/>
              <a:t>	Přemysl Otakar I.</a:t>
            </a:r>
          </a:p>
          <a:p>
            <a:r>
              <a:rPr lang="cs-CZ" sz="2800" dirty="0" smtClean="0"/>
              <a:t>	pohřeb Přemysla Otakara II.</a:t>
            </a:r>
          </a:p>
          <a:p>
            <a:r>
              <a:rPr lang="cs-CZ" sz="2800" dirty="0" smtClean="0"/>
              <a:t>	městské právo vařit pivo</a:t>
            </a:r>
          </a:p>
          <a:p>
            <a:pPr>
              <a:buNone/>
            </a:pPr>
            <a:r>
              <a:rPr lang="cs-CZ" sz="2800" dirty="0" smtClean="0"/>
              <a:t>			</a:t>
            </a:r>
            <a:r>
              <a:rPr lang="cs-CZ" sz="2800" b="1" dirty="0" smtClean="0">
                <a:solidFill>
                  <a:srgbClr val="00FF00"/>
                </a:solidFill>
              </a:rPr>
              <a:t>ZNOJMO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/>
              <a:t>		</a:t>
            </a:r>
          </a:p>
        </p:txBody>
      </p:sp>
    </p:spTree>
  </p:cSld>
  <p:clrMapOvr>
    <a:masterClrMapping/>
  </p:clrMapOvr>
  <p:transition spd="slow" advTm="30000">
    <p:split orient="vert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000" b="1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Parkan František a kolektiv; Dějepis 7 – pracovní sešit, SPN Praha 2007</a:t>
            </a:r>
          </a:p>
          <a:p>
            <a:pPr>
              <a:buNone/>
            </a:pPr>
            <a:r>
              <a:rPr lang="cs-CZ" dirty="0" smtClean="0"/>
              <a:t>2. Válková Veronika; Dějepis 7 – učebnice; SPN Praha 2009</a:t>
            </a:r>
          </a:p>
          <a:p>
            <a:pPr>
              <a:buNone/>
            </a:pPr>
            <a:r>
              <a:rPr lang="cs-CZ" dirty="0" smtClean="0"/>
              <a:t>3. Vykoupil Libor; Antonín Robert;  </a:t>
            </a:r>
            <a:r>
              <a:rPr lang="cs-CZ" dirty="0" err="1" smtClean="0"/>
              <a:t>Fejfušová</a:t>
            </a:r>
            <a:r>
              <a:rPr lang="cs-CZ" dirty="0" smtClean="0"/>
              <a:t> </a:t>
            </a:r>
            <a:r>
              <a:rPr lang="cs-CZ" dirty="0" err="1" smtClean="0"/>
              <a:t>Marei</a:t>
            </a:r>
            <a:r>
              <a:rPr lang="cs-CZ" dirty="0" smtClean="0"/>
              <a:t> – Dějepis – Středověk a počátky novověku (učebnice), nakladatelství Nová škola 2008</a:t>
            </a:r>
          </a:p>
          <a:p>
            <a:pPr>
              <a:buNone/>
            </a:pPr>
            <a:r>
              <a:rPr lang="cs-CZ" dirty="0" smtClean="0"/>
              <a:t>4. Čapka František; </a:t>
            </a:r>
            <a:r>
              <a:rPr lang="cs-CZ" dirty="0" err="1" smtClean="0"/>
              <a:t>Lunerová</a:t>
            </a:r>
            <a:r>
              <a:rPr lang="cs-CZ" dirty="0" smtClean="0"/>
              <a:t> Jitka; Dějepis I. – Člověk a společnost - pracovní sešit, </a:t>
            </a:r>
            <a:r>
              <a:rPr lang="cs-CZ" dirty="0" err="1" smtClean="0"/>
              <a:t>Scientia</a:t>
            </a:r>
            <a:r>
              <a:rPr lang="cs-CZ" dirty="0" smtClean="0"/>
              <a:t>, Praha 2008</a:t>
            </a:r>
          </a:p>
          <a:p>
            <a:endParaRPr lang="cs-CZ" dirty="0"/>
          </a:p>
        </p:txBody>
      </p:sp>
    </p:spTree>
  </p:cSld>
  <p:clrMapOvr>
    <a:masterClrMapping/>
  </p:clrMapOvr>
  <p:transition spd="slow" advTm="30000">
    <p:split orient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203</TotalTime>
  <Words>415</Words>
  <Application>Microsoft Office PowerPoint</Application>
  <PresentationFormat>Předvádění na obrazovce (4:3)</PresentationFormat>
  <Paragraphs>242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Arkýř</vt:lpstr>
      <vt:lpstr>Snímek 1</vt:lpstr>
      <vt:lpstr>ANOTACE</vt:lpstr>
      <vt:lpstr>1.</vt:lpstr>
      <vt:lpstr>2.</vt:lpstr>
      <vt:lpstr>3.</vt:lpstr>
      <vt:lpstr>4. </vt:lpstr>
      <vt:lpstr>5. </vt:lpstr>
      <vt:lpstr>6.</vt:lpstr>
      <vt:lpstr> 7.</vt:lpstr>
      <vt:lpstr>8.  </vt:lpstr>
      <vt:lpstr>9.</vt:lpstr>
      <vt:lpstr>10. </vt:lpstr>
      <vt:lpstr>11. </vt:lpstr>
      <vt:lpstr>12. </vt:lpstr>
      <vt:lpstr>13. </vt:lpstr>
      <vt:lpstr>14.</vt:lpstr>
      <vt:lpstr>15. </vt:lpstr>
      <vt:lpstr>Řešení</vt:lpstr>
      <vt:lpstr>1.</vt:lpstr>
      <vt:lpstr>2.</vt:lpstr>
      <vt:lpstr>3.</vt:lpstr>
      <vt:lpstr>4. </vt:lpstr>
      <vt:lpstr>5. </vt:lpstr>
      <vt:lpstr>6.</vt:lpstr>
      <vt:lpstr> 7.</vt:lpstr>
      <vt:lpstr>8.  </vt:lpstr>
      <vt:lpstr>9.</vt:lpstr>
      <vt:lpstr>10. </vt:lpstr>
      <vt:lpstr>11. </vt:lpstr>
      <vt:lpstr>12. </vt:lpstr>
      <vt:lpstr>13. </vt:lpstr>
      <vt:lpstr>14.</vt:lpstr>
      <vt:lpstr>15. </vt:lpstr>
      <vt:lpstr>POUŽITÉ ZDROJE</vt:lpstr>
    </vt:vector>
  </TitlesOfParts>
  <Company>Tasovice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</dc:title>
  <dc:creator>Anna Majorová</dc:creator>
  <cp:lastModifiedBy>U1</cp:lastModifiedBy>
  <cp:revision>28</cp:revision>
  <dcterms:created xsi:type="dcterms:W3CDTF">2011-02-28T18:59:27Z</dcterms:created>
  <dcterms:modified xsi:type="dcterms:W3CDTF">2013-02-13T16:03:53Z</dcterms:modified>
</cp:coreProperties>
</file>