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9" r:id="rId4"/>
    <p:sldId id="260" r:id="rId5"/>
    <p:sldId id="261" r:id="rId6"/>
    <p:sldId id="258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  </a:t>
          </a:r>
          <a:r>
            <a:rPr lang="cs-CZ" dirty="0" smtClean="0"/>
            <a:t>Základní škola Dobříč</a:t>
          </a:r>
          <a:r>
            <a:rPr lang="cs-CZ" smtClean="0"/>
            <a:t>, </a:t>
          </a:r>
          <a:br>
            <a:rPr lang="cs-CZ" smtClean="0"/>
          </a:br>
          <a:r>
            <a:rPr lang="cs-CZ" smtClean="0"/>
            <a:t>okres </a:t>
          </a:r>
          <a:r>
            <a:rPr lang="cs-CZ" dirty="0" smtClean="0"/>
            <a:t>Plzeň - sever, příspěvková organizace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 smtClean="0"/>
            <a:t>Auto: </a:t>
          </a:r>
          <a:r>
            <a:rPr lang="cs-CZ" dirty="0" smtClean="0"/>
            <a:t>Mgr. Anna </a:t>
          </a:r>
          <a:r>
            <a:rPr lang="cs-CZ" dirty="0" err="1" smtClean="0"/>
            <a:t>Dyková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VY_12_INOVACE_30_Opačný význam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Opačný význam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CZ.1.07/1.4.00/21.2649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školy:   </a:t>
          </a:r>
          <a:r>
            <a:rPr lang="cs-CZ" sz="1800" kern="1200" dirty="0" smtClean="0"/>
            <a:t>Základní škola Dobříč</a:t>
          </a:r>
          <a:r>
            <a:rPr lang="cs-CZ" sz="1800" kern="1200" smtClean="0"/>
            <a:t>, </a:t>
          </a:r>
          <a:br>
            <a:rPr lang="cs-CZ" sz="1800" kern="1200" smtClean="0"/>
          </a:br>
          <a:r>
            <a:rPr lang="cs-CZ" sz="1800" kern="1200" smtClean="0"/>
            <a:t>okres </a:t>
          </a:r>
          <a:r>
            <a:rPr lang="cs-CZ" sz="1800" kern="1200" dirty="0" smtClean="0"/>
            <a:t>Plzeň - sever, příspěvková organizace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Auto: </a:t>
          </a:r>
          <a:r>
            <a:rPr lang="cs-CZ" sz="1800" kern="1200" dirty="0" smtClean="0"/>
            <a:t>Mgr. Anna </a:t>
          </a:r>
          <a:r>
            <a:rPr lang="cs-CZ" sz="1800" kern="1200" dirty="0" err="1" smtClean="0"/>
            <a:t>Dyková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kern="1200" dirty="0" smtClean="0"/>
            <a:t>VY_12_INOVACE_30_Opačný význam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Opačný význam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</a:t>
          </a:r>
          <a:r>
            <a:rPr lang="cs-CZ" sz="1800" kern="1200" dirty="0" smtClean="0"/>
            <a:t>: CZ.1.07/1.4.00/21.2649</a:t>
          </a:r>
          <a:endParaRPr lang="cs-CZ" sz="1800" kern="1200" dirty="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C782D1-35AE-4BFD-BD5C-BDEC332A6463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9AE7DD-FD53-46B1-BD21-819C1E9E1D3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27194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Žáci píší podle pokynu.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9AE7DD-FD53-46B1-BD21-819C1E9E1D3D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01620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Žáci píší podle pokynu.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9AE7DD-FD53-46B1-BD21-819C1E9E1D3D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31303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Žáci píší podle pokynu.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9AE7DD-FD53-46B1-BD21-819C1E9E1D3D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656112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1298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9999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8596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5932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9451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2633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1801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1903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9137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3531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7018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883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81360802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 fontAlgn="auto" hangingPunct="0"/>
            <a:r>
              <a:rPr lang="cs-CZ" sz="2400" dirty="0"/>
              <a:t>Materiál je určený pro žáky 2. ročníku, pro výuku </a:t>
            </a:r>
            <a:r>
              <a:rPr lang="cs-CZ" sz="2400" dirty="0" smtClean="0"/>
              <a:t>prvouky.</a:t>
            </a:r>
            <a:endParaRPr lang="cs-CZ" sz="2400" dirty="0"/>
          </a:p>
          <a:p>
            <a:pPr lvl="0" fontAlgn="auto" hangingPunct="0"/>
            <a:r>
              <a:rPr lang="cs-CZ" sz="2400" dirty="0"/>
              <a:t>Prezentace na interaktivní </a:t>
            </a:r>
            <a:r>
              <a:rPr lang="cs-CZ" sz="2400" dirty="0" smtClean="0"/>
              <a:t>tabuli.   </a:t>
            </a:r>
            <a:endParaRPr lang="cs-CZ" sz="2400" dirty="0"/>
          </a:p>
          <a:p>
            <a:pPr lvl="0" fontAlgn="auto" hangingPunct="0"/>
            <a:r>
              <a:rPr lang="cs-CZ" sz="2400" dirty="0" smtClean="0"/>
              <a:t>Možno </a:t>
            </a:r>
            <a:r>
              <a:rPr lang="cs-CZ" sz="2400" dirty="0"/>
              <a:t>využít i tištěnou podobu jako pracovní listy a pracovat zároveň s tabulí nebo zadat jako samostatnou </a:t>
            </a:r>
            <a:r>
              <a:rPr lang="cs-CZ" sz="2400" dirty="0" smtClean="0"/>
              <a:t>práci, </a:t>
            </a:r>
            <a:r>
              <a:rPr lang="cs-CZ" sz="2400" dirty="0"/>
              <a:t>rozvoj čtenářské gramotnosti – </a:t>
            </a:r>
            <a:r>
              <a:rPr lang="cs-CZ" sz="2400" dirty="0" smtClean="0"/>
              <a:t> žáci píší slova opačného významu, žáci </a:t>
            </a:r>
            <a:r>
              <a:rPr lang="cs-CZ" sz="2400" dirty="0"/>
              <a:t>si musí </a:t>
            </a:r>
            <a:r>
              <a:rPr lang="cs-CZ" sz="2400" dirty="0" smtClean="0"/>
              <a:t>uvědomit, co právě přečetli a napsali a potvrdit nebo vyvrátit </a:t>
            </a:r>
            <a:r>
              <a:rPr lang="cs-CZ" sz="2400" dirty="0" smtClean="0"/>
              <a:t>pravdivost.</a:t>
            </a:r>
            <a:endParaRPr lang="cs-CZ" sz="2400" dirty="0"/>
          </a:p>
          <a:p>
            <a:pPr lvl="0" fontAlgn="auto" hangingPunct="0"/>
            <a:r>
              <a:rPr lang="cs-CZ" sz="2400" dirty="0" smtClean="0"/>
              <a:t>Pomůcky</a:t>
            </a:r>
            <a:r>
              <a:rPr lang="cs-CZ" sz="2400" dirty="0"/>
              <a:t>: interaktivní pero, fixy na interaktivní tabuli</a:t>
            </a:r>
          </a:p>
          <a:p>
            <a:pPr lvl="0" fontAlgn="auto" hangingPunct="0"/>
            <a:r>
              <a:rPr lang="cs-CZ" sz="2400" dirty="0"/>
              <a:t>Inovace: </a:t>
            </a:r>
            <a:r>
              <a:rPr lang="cs-CZ" sz="2400" dirty="0" smtClean="0"/>
              <a:t>Interaktivní </a:t>
            </a:r>
            <a:r>
              <a:rPr lang="cs-CZ" sz="2400" dirty="0"/>
              <a:t>způsob </a:t>
            </a:r>
            <a:r>
              <a:rPr lang="cs-CZ" sz="2400" dirty="0" smtClean="0"/>
              <a:t>učení.</a:t>
            </a:r>
            <a:endParaRPr lang="cs-CZ" sz="2400" dirty="0"/>
          </a:p>
          <a:p>
            <a:pPr lvl="0" fontAlgn="auto" hangingPunct="0"/>
            <a:r>
              <a:rPr lang="cs-CZ" sz="2400" dirty="0"/>
              <a:t>Metodické pokyny: </a:t>
            </a:r>
            <a:r>
              <a:rPr lang="cs-CZ" sz="2400" dirty="0" smtClean="0"/>
              <a:t>Pozorně </a:t>
            </a:r>
            <a:r>
              <a:rPr lang="cs-CZ" sz="2400" dirty="0"/>
              <a:t>čti a </a:t>
            </a:r>
            <a:r>
              <a:rPr lang="cs-CZ" sz="2400" dirty="0" smtClean="0"/>
              <a:t>doplň slovo opačného významu, </a:t>
            </a:r>
            <a:r>
              <a:rPr lang="cs-CZ" sz="2400" dirty="0"/>
              <a:t>čti </a:t>
            </a:r>
            <a:r>
              <a:rPr lang="cs-CZ" sz="2400" dirty="0" smtClean="0"/>
              <a:t>věty </a:t>
            </a:r>
            <a:r>
              <a:rPr lang="cs-CZ" sz="2400" dirty="0"/>
              <a:t>a zakroužkuj, zda je věta pravdivá či </a:t>
            </a:r>
            <a:r>
              <a:rPr lang="cs-CZ" sz="2400" dirty="0" smtClean="0"/>
              <a:t>nikoliv.</a:t>
            </a:r>
            <a:endParaRPr lang="cs-CZ" sz="2400" dirty="0"/>
          </a:p>
          <a:p>
            <a:endParaRPr lang="cs-CZ" sz="2400" dirty="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91022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2400" dirty="0" smtClean="0"/>
              <a:t>Tvoř z podtržených slov opačná, věty přepiš a zakroužkuj pravdivé tvrzení.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r>
              <a:rPr lang="cs-CZ" sz="2800" dirty="0" smtClean="0"/>
              <a:t>Park máme </a:t>
            </a:r>
            <a:r>
              <a:rPr lang="cs-CZ" sz="2800" u="sng" dirty="0" smtClean="0"/>
              <a:t>za </a:t>
            </a:r>
            <a:r>
              <a:rPr lang="cs-CZ" sz="2800" dirty="0" smtClean="0"/>
              <a:t>školou.</a:t>
            </a:r>
          </a:p>
          <a:p>
            <a:r>
              <a:rPr lang="cs-CZ" sz="2800" dirty="0" smtClean="0"/>
              <a:t>…………………………………………………………………..……..ANO –NE</a:t>
            </a:r>
          </a:p>
          <a:p>
            <a:r>
              <a:rPr lang="cs-CZ" sz="2800" dirty="0" smtClean="0"/>
              <a:t>Les je </a:t>
            </a:r>
            <a:r>
              <a:rPr lang="cs-CZ" sz="2800" u="sng" dirty="0" smtClean="0"/>
              <a:t>před</a:t>
            </a:r>
            <a:r>
              <a:rPr lang="cs-CZ" sz="2800" dirty="0" smtClean="0"/>
              <a:t> školou.</a:t>
            </a:r>
          </a:p>
          <a:p>
            <a:r>
              <a:rPr lang="cs-CZ" sz="2800" dirty="0" smtClean="0"/>
              <a:t>………………………………………………………………..………..</a:t>
            </a:r>
            <a:r>
              <a:rPr lang="cs-CZ" sz="2800" dirty="0"/>
              <a:t>ANO -NE</a:t>
            </a:r>
          </a:p>
          <a:p>
            <a:r>
              <a:rPr lang="cs-CZ" sz="2800" dirty="0" smtClean="0"/>
              <a:t>Tabule je </a:t>
            </a:r>
            <a:r>
              <a:rPr lang="cs-CZ" sz="2800" u="sng" dirty="0" smtClean="0"/>
              <a:t>vpředu.</a:t>
            </a:r>
          </a:p>
          <a:p>
            <a:r>
              <a:rPr lang="cs-CZ" sz="2800" dirty="0" smtClean="0"/>
              <a:t>……………………………………………………………………..…..</a:t>
            </a:r>
            <a:r>
              <a:rPr lang="cs-CZ" sz="2800" dirty="0"/>
              <a:t>ANO </a:t>
            </a:r>
            <a:r>
              <a:rPr lang="cs-CZ" sz="2800" dirty="0" smtClean="0"/>
              <a:t>–NE</a:t>
            </a:r>
          </a:p>
          <a:p>
            <a:r>
              <a:rPr lang="cs-CZ" sz="2800" dirty="0" smtClean="0"/>
              <a:t>Dveře ve třídě jsou </a:t>
            </a:r>
            <a:r>
              <a:rPr lang="cs-CZ" sz="2800" u="sng" dirty="0" smtClean="0"/>
              <a:t>vlevo.</a:t>
            </a:r>
          </a:p>
          <a:p>
            <a:r>
              <a:rPr lang="cs-CZ" sz="2800" dirty="0" smtClean="0"/>
              <a:t>…………………………………………………………………………..</a:t>
            </a:r>
            <a:r>
              <a:rPr lang="cs-CZ" sz="2800" dirty="0"/>
              <a:t>ANO -NE</a:t>
            </a:r>
          </a:p>
          <a:p>
            <a:r>
              <a:rPr lang="cs-CZ" sz="2800" dirty="0" smtClean="0"/>
              <a:t>Cesta dnes byla </a:t>
            </a:r>
            <a:r>
              <a:rPr lang="cs-CZ" sz="2800" u="sng" dirty="0" smtClean="0"/>
              <a:t>suchá.</a:t>
            </a:r>
          </a:p>
          <a:p>
            <a:r>
              <a:rPr lang="cs-CZ" sz="2800" dirty="0" smtClean="0"/>
              <a:t>…………………………………………………………………………..</a:t>
            </a:r>
            <a:r>
              <a:rPr lang="cs-CZ" sz="2800" dirty="0"/>
              <a:t>ANO -NE</a:t>
            </a:r>
          </a:p>
          <a:p>
            <a:r>
              <a:rPr lang="cs-CZ" sz="2800" dirty="0" smtClean="0"/>
              <a:t>Dveře ve vchodu do školy jsou </a:t>
            </a:r>
            <a:r>
              <a:rPr lang="cs-CZ" sz="2800" u="sng" dirty="0" smtClean="0"/>
              <a:t>úzké.</a:t>
            </a:r>
          </a:p>
          <a:p>
            <a:r>
              <a:rPr lang="cs-CZ" sz="2800" dirty="0" smtClean="0"/>
              <a:t>…………………………………………………………………………..</a:t>
            </a:r>
            <a:r>
              <a:rPr lang="cs-CZ" sz="2800" dirty="0"/>
              <a:t>ANO -NE</a:t>
            </a:r>
          </a:p>
          <a:p>
            <a:endParaRPr lang="cs-CZ" sz="2800" u="sng" dirty="0"/>
          </a:p>
          <a:p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2974904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3200" dirty="0" smtClean="0"/>
              <a:t>Pokračuj.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r>
              <a:rPr lang="cs-CZ" sz="2800" dirty="0" smtClean="0"/>
              <a:t>Paní učitelka právě </a:t>
            </a:r>
            <a:r>
              <a:rPr lang="cs-CZ" sz="2800" u="sng" dirty="0" smtClean="0"/>
              <a:t>brečí.</a:t>
            </a:r>
          </a:p>
          <a:p>
            <a:r>
              <a:rPr lang="cs-CZ" sz="2800" dirty="0"/>
              <a:t>…………………………………………………………………..ANO -NE</a:t>
            </a:r>
          </a:p>
          <a:p>
            <a:r>
              <a:rPr lang="cs-CZ" sz="2800" dirty="0" smtClean="0"/>
              <a:t>Martin teď </a:t>
            </a:r>
            <a:r>
              <a:rPr lang="cs-CZ" sz="2800" u="sng" dirty="0" smtClean="0"/>
              <a:t>přišel.</a:t>
            </a:r>
          </a:p>
          <a:p>
            <a:r>
              <a:rPr lang="cs-CZ" sz="2800" dirty="0"/>
              <a:t>…………………………………………………………………..ANO -NE</a:t>
            </a:r>
          </a:p>
          <a:p>
            <a:r>
              <a:rPr lang="cs-CZ" sz="2800" dirty="0" smtClean="0"/>
              <a:t>Před školou stojí </a:t>
            </a:r>
            <a:r>
              <a:rPr lang="cs-CZ" sz="2800" u="sng" dirty="0" smtClean="0"/>
              <a:t>vysoký</a:t>
            </a:r>
            <a:r>
              <a:rPr lang="cs-CZ" sz="2800" dirty="0" smtClean="0"/>
              <a:t> smrk.</a:t>
            </a:r>
          </a:p>
          <a:p>
            <a:r>
              <a:rPr lang="cs-CZ" sz="2800" dirty="0"/>
              <a:t>…………………………………………………………………..ANO -NE</a:t>
            </a:r>
          </a:p>
          <a:p>
            <a:r>
              <a:rPr lang="cs-CZ" sz="2800" dirty="0" smtClean="0"/>
              <a:t>Ondra je dnes </a:t>
            </a:r>
            <a:r>
              <a:rPr lang="cs-CZ" sz="2800" u="sng" dirty="0" smtClean="0"/>
              <a:t>nemocný.</a:t>
            </a:r>
          </a:p>
          <a:p>
            <a:r>
              <a:rPr lang="cs-CZ" sz="2800" dirty="0"/>
              <a:t>…………………………………………………………………..ANO -NE</a:t>
            </a:r>
          </a:p>
          <a:p>
            <a:r>
              <a:rPr lang="cs-CZ" sz="2800" dirty="0" smtClean="0"/>
              <a:t>Včera </a:t>
            </a:r>
            <a:r>
              <a:rPr lang="cs-CZ" sz="2800" u="sng" dirty="0" smtClean="0"/>
              <a:t>málo</a:t>
            </a:r>
            <a:r>
              <a:rPr lang="cs-CZ" sz="2800" dirty="0" smtClean="0"/>
              <a:t> pršelo.</a:t>
            </a:r>
          </a:p>
          <a:p>
            <a:r>
              <a:rPr lang="cs-CZ" sz="2800" dirty="0"/>
              <a:t>…………………………………………………………………..ANO -NE</a:t>
            </a:r>
          </a:p>
          <a:p>
            <a:r>
              <a:rPr lang="cs-CZ" sz="2800" dirty="0" smtClean="0"/>
              <a:t>Sluníčko vychází na </a:t>
            </a:r>
            <a:r>
              <a:rPr lang="cs-CZ" sz="2800" u="sng" dirty="0" smtClean="0"/>
              <a:t>západě.</a:t>
            </a:r>
          </a:p>
          <a:p>
            <a:r>
              <a:rPr lang="cs-CZ" sz="2800" dirty="0"/>
              <a:t>…………………………………………………………………..ANO -NE</a:t>
            </a:r>
          </a:p>
          <a:p>
            <a:endParaRPr lang="cs-CZ" sz="2800" u="sng" dirty="0"/>
          </a:p>
        </p:txBody>
      </p:sp>
    </p:spTree>
    <p:extLst>
      <p:ext uri="{BB962C8B-B14F-4D97-AF65-F5344CB8AC3E}">
        <p14:creationId xmlns:p14="http://schemas.microsoft.com/office/powerpoint/2010/main" val="42081593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3200" b="1" dirty="0" smtClean="0"/>
              <a:t>Doplň slovo opačného významu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Suchá utěrka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Dlouhý kabel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Úzká cesta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Černá noc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Drzá dívka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Rychlý zajíc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Ospalý děda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Začátek hodiny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Přílet letadla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………….. </a:t>
            </a:r>
            <a:r>
              <a:rPr lang="cs-CZ" dirty="0"/>
              <a:t>utěrka </a:t>
            </a:r>
            <a:endParaRPr lang="cs-CZ" dirty="0" smtClean="0"/>
          </a:p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…………… </a:t>
            </a:r>
            <a:r>
              <a:rPr lang="cs-CZ" dirty="0"/>
              <a:t>kabel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…………… </a:t>
            </a:r>
            <a:r>
              <a:rPr lang="cs-CZ" dirty="0"/>
              <a:t>cesta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…………… den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…………… dívka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…………… šnek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…………… syn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…………...hodiny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…………….letadla</a:t>
            </a:r>
            <a:endParaRPr lang="cs-CZ" dirty="0"/>
          </a:p>
        </p:txBody>
      </p:sp>
      <p:pic>
        <p:nvPicPr>
          <p:cNvPr id="1026" name="Picture 2" descr="C:\Users\DykovaA\AppData\Local\Microsoft\Windows\Temporary Internet Files\Content.IE5\K0O7W0UI\MP900423712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2564904"/>
            <a:ext cx="1656184" cy="1080120"/>
          </a:xfrm>
          <a:prstGeom prst="plaqu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DykovaA\AppData\Local\Microsoft\Windows\Temporary Internet Files\Content.IE5\DE4CGPLA\MC900441707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5057800"/>
            <a:ext cx="2043608" cy="2043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59226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http://microsoft.com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243</Words>
  <Application>Microsoft Office PowerPoint</Application>
  <PresentationFormat>Předvádění na obrazovce (4:3)</PresentationFormat>
  <Paragraphs>65</Paragraphs>
  <Slides>6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Anotace</vt:lpstr>
      <vt:lpstr>Tvoř z podtržených slov opačná, věty přepiš a zakroužkuj pravdivé tvrzení.</vt:lpstr>
      <vt:lpstr>Pokračuj.</vt:lpstr>
      <vt:lpstr>Doplň slovo opačného významu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Učitel</cp:lastModifiedBy>
  <cp:revision>16</cp:revision>
  <dcterms:created xsi:type="dcterms:W3CDTF">2011-08-21T15:31:45Z</dcterms:created>
  <dcterms:modified xsi:type="dcterms:W3CDTF">2012-03-12T04:59:02Z</dcterms:modified>
</cp:coreProperties>
</file>