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notesMasterIdLst>
    <p:notesMasterId r:id="rId7"/>
  </p:notesMasterIdLst>
  <p:sldIdLst>
    <p:sldId id="259" r:id="rId2"/>
    <p:sldId id="260" r:id="rId3"/>
    <p:sldId id="266" r:id="rId4"/>
    <p:sldId id="265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F341D-5D9C-44C6-8CBC-47F0CC01924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D160CE-5877-408D-97DD-363652BE98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86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E4773A-3B2F-48F3-B4AC-92855F2BF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830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AA0C5D-E8A8-4DE3-AFE2-7696FEBFD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05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7B5A0-693C-421F-B4B6-5CB51AC8E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449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62D6C9-A6B8-42A1-8632-6E71940A6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639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41E8F4-B4E9-41D4-AB9E-D0E80ADF2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832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2B5B58-9E3D-4A3A-8AA4-F4F328DB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4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DF349-CAB4-4444-9CB3-0E6B118F5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987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75239-CFA8-4CD7-A7EE-8649280BB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104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5EC7EC-7234-4FFF-914A-31E3153DA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109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97245-1AE4-4767-B6DB-349728356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85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31AE4-9F6E-4794-B8AD-978672572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183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21E1D0DE-5F7B-457D-83E7-12DC5C305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err="1" smtClean="0">
                <a:solidFill>
                  <a:schemeClr val="tx2"/>
                </a:solidFill>
              </a:rPr>
              <a:t>Mgr.Věra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</a:rPr>
              <a:t>Oupická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VY_32_INOVACE_01_M9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Násobení lomených výrazů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vysvětlení učiva o násobení 		lomených výrazů a zároveň jako zápis do sešitů.             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2000" dirty="0" smtClean="0">
                <a:solidFill>
                  <a:schemeClr val="tx2"/>
                </a:solidFill>
              </a:rPr>
              <a:t>	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6707088" cy="1143000"/>
          </a:xfrm>
        </p:spPr>
        <p:txBody>
          <a:bodyPr/>
          <a:lstStyle/>
          <a:p>
            <a:r>
              <a:rPr lang="cs-CZ" sz="3200" dirty="0" smtClean="0"/>
              <a:t>Něco málo na připomenutí: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4294967295"/>
              </p:nvPr>
            </p:nvSpPr>
            <p:spPr>
              <a:xfrm>
                <a:off x="2652713" y="1600200"/>
                <a:ext cx="6491287" cy="4525963"/>
              </a:xfrm>
            </p:spPr>
            <p:txBody>
              <a:bodyPr/>
              <a:lstStyle/>
              <a:p>
                <a:r>
                  <a:rPr lang="cs-CZ" dirty="0" smtClean="0"/>
                  <a:t>Násobte: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.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5.4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3.7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</m:den>
                    </m:f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:pPr lvl="4"/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25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.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3200" dirty="0" smtClean="0"/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1.9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5.2</m:t>
                        </m:r>
                      </m:den>
                    </m:f>
                    <m:r>
                      <a:rPr lang="cs-CZ" sz="3200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3200" b="0" dirty="0" smtClean="0"/>
              </a:p>
              <a:p>
                <a:pPr lvl="4"/>
                <a:endParaRPr lang="cs-CZ" sz="3200" dirty="0"/>
              </a:p>
              <a:p>
                <a:pPr lvl="4"/>
                <a14:m>
                  <m:oMath xmlns:m="http://schemas.openxmlformats.org/officeDocument/2006/math">
                    <m:d>
                      <m:d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4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</a:rPr>
                              <m:t>15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3200" b="0" dirty="0" smtClean="0"/>
                  <a:t>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35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3200" b="0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2 .7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3.3</m:t>
                        </m:r>
                      </m:den>
                    </m:f>
                  </m:oMath>
                </a14:m>
                <a:r>
                  <a:rPr lang="cs-CZ" sz="3200" b="0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sz="3200" b="0" dirty="0" smtClean="0"/>
              </a:p>
              <a:p>
                <a:pPr lvl="4"/>
                <a:endParaRPr lang="cs-CZ" dirty="0" smtClean="0"/>
              </a:p>
              <a:p>
                <a:pPr lvl="4"/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652713" y="1600200"/>
                <a:ext cx="6491287" cy="4525963"/>
              </a:xfrm>
              <a:blipFill rotWithShape="1">
                <a:blip r:embed="rId2"/>
                <a:stretch>
                  <a:fillRect l="-2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1512168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222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Násobení lomeného výrazu výrazem celistvým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83568" y="1412776"/>
                <a:ext cx="103855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12776"/>
                <a:ext cx="1038554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722122" y="1412776"/>
                <a:ext cx="964816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122" y="1412776"/>
                <a:ext cx="964816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64093" y="1537265"/>
                <a:ext cx="5109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4093" y="1537265"/>
                <a:ext cx="51090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444208" y="1537265"/>
                <a:ext cx="6783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1537265"/>
                <a:ext cx="678391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720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568" y="2492896"/>
                <a:ext cx="1775935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492896"/>
                <a:ext cx="1775935" cy="61831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59503" y="2492896"/>
                <a:ext cx="138948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9503" y="2492896"/>
                <a:ext cx="1389483" cy="6481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07216" y="2524507"/>
                <a:ext cx="615168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07216" y="2524507"/>
                <a:ext cx="615168" cy="61651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460270" y="2736013"/>
                <a:ext cx="13246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0270" y="2736013"/>
                <a:ext cx="132465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414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3568" y="3485093"/>
                <a:ext cx="1751442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3485093"/>
                <a:ext cx="1751442" cy="61734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435010" y="3490955"/>
                <a:ext cx="2050498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𝑚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5010" y="3490955"/>
                <a:ext cx="2050498" cy="66909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 bwMode="auto">
          <a:xfrm flipV="1">
            <a:off x="2686938" y="3573016"/>
            <a:ext cx="773321" cy="220751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Přímá spojnice 16"/>
          <p:cNvCxnSpPr/>
          <p:nvPr/>
        </p:nvCxnSpPr>
        <p:spPr bwMode="auto">
          <a:xfrm flipV="1">
            <a:off x="3019547" y="3933057"/>
            <a:ext cx="544341" cy="16938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422384" y="3640836"/>
                <a:ext cx="3770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2384" y="3640836"/>
                <a:ext cx="37702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75820" y="3639039"/>
                <a:ext cx="17635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820" y="3639039"/>
                <a:ext cx="176356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9378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0070C0"/>
                </a:solidFill>
              </a:rPr>
              <a:t>Násobení lomených výrazů</a:t>
            </a:r>
            <a:endParaRPr lang="cs-CZ" sz="32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27584" y="1268760"/>
                <a:ext cx="1416734" cy="64819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1268760"/>
                <a:ext cx="1416734" cy="6481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215972" y="1268760"/>
                <a:ext cx="878830" cy="665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5972" y="1268760"/>
                <a:ext cx="878830" cy="66505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084168" y="1547619"/>
                <a:ext cx="13220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168" y="1547619"/>
                <a:ext cx="1322093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368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09074" y="2270491"/>
                <a:ext cx="2385910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−16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074" y="2270491"/>
                <a:ext cx="2385910" cy="69544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123220" y="2294627"/>
                <a:ext cx="1324209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−8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.5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3220" y="2294627"/>
                <a:ext cx="1324209" cy="6771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413929" y="2311748"/>
                <a:ext cx="808811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−40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929" y="2311748"/>
                <a:ext cx="808811" cy="6600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80756" y="2457108"/>
                <a:ext cx="19749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0756" y="2457108"/>
                <a:ext cx="1974964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24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55966" y="3319523"/>
                <a:ext cx="2465675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966" y="3319523"/>
                <a:ext cx="2465675" cy="6954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Skupina 14"/>
          <p:cNvGrpSpPr/>
          <p:nvPr/>
        </p:nvGrpSpPr>
        <p:grpSpPr>
          <a:xfrm>
            <a:off x="2483768" y="2996099"/>
            <a:ext cx="4922493" cy="369332"/>
            <a:chOff x="2483768" y="2996099"/>
            <a:chExt cx="4922493" cy="369332"/>
          </a:xfrm>
        </p:grpSpPr>
        <p:sp>
          <p:nvSpPr>
            <p:cNvPr id="12" name="TextovéPole 11"/>
            <p:cNvSpPr txBox="1"/>
            <p:nvPr/>
          </p:nvSpPr>
          <p:spPr>
            <a:xfrm>
              <a:off x="3764470" y="2996099"/>
              <a:ext cx="36417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>
                  <a:solidFill>
                    <a:srgbClr val="FF0000"/>
                  </a:solidFill>
                </a:rPr>
                <a:t>Výrazy upravíme na součin</a:t>
              </a:r>
              <a:endParaRPr lang="cs-CZ" i="1" dirty="0">
                <a:solidFill>
                  <a:srgbClr val="FF0000"/>
                </a:solidFill>
              </a:endParaRPr>
            </a:p>
          </p:txBody>
        </p:sp>
        <p:cxnSp>
          <p:nvCxnSpPr>
            <p:cNvPr id="14" name="Přímá spojnice se šipkou 13"/>
            <p:cNvCxnSpPr>
              <a:stCxn id="12" idx="1"/>
            </p:cNvCxnSpPr>
            <p:nvPr/>
          </p:nvCxnSpPr>
          <p:spPr bwMode="auto">
            <a:xfrm flipH="1">
              <a:off x="2483768" y="3180765"/>
              <a:ext cx="1280702" cy="184666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arrow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369231" y="3349851"/>
                <a:ext cx="1309718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9231" y="3349851"/>
                <a:ext cx="1309718" cy="67717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66790" y="3367323"/>
                <a:ext cx="1566198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6790" y="3367323"/>
                <a:ext cx="1566198" cy="67717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 bwMode="auto">
          <a:xfrm flipV="1">
            <a:off x="3764470" y="3789040"/>
            <a:ext cx="649459" cy="22593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" name="Přímá spojnice 20"/>
          <p:cNvCxnSpPr/>
          <p:nvPr/>
        </p:nvCxnSpPr>
        <p:spPr bwMode="auto">
          <a:xfrm flipV="1">
            <a:off x="5004048" y="3501008"/>
            <a:ext cx="581317" cy="16623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ovéPole 21"/>
          <p:cNvSpPr txBox="1"/>
          <p:nvPr/>
        </p:nvSpPr>
        <p:spPr>
          <a:xfrm>
            <a:off x="4024090" y="4044496"/>
            <a:ext cx="542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(-1)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119192" y="3354857"/>
                <a:ext cx="683200" cy="712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9192" y="3354857"/>
                <a:ext cx="683200" cy="71231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068238" y="3584127"/>
                <a:ext cx="149085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y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8238" y="3584127"/>
                <a:ext cx="1490857" cy="369332"/>
              </a:xfrm>
              <a:prstGeom prst="rect">
                <a:avLst/>
              </a:prstGeom>
              <a:blipFill rotWithShape="1">
                <a:blip r:embed="rId13"/>
                <a:stretch>
                  <a:fillRect l="-326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 bwMode="auto">
          <a:xfrm flipV="1">
            <a:off x="3785324" y="3501008"/>
            <a:ext cx="510116" cy="831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Přímá spojnice 19"/>
          <p:cNvCxnSpPr/>
          <p:nvPr/>
        </p:nvCxnSpPr>
        <p:spPr bwMode="auto">
          <a:xfrm flipV="1">
            <a:off x="5148064" y="3789040"/>
            <a:ext cx="504056" cy="1644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8063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6" grpId="0"/>
      <p:bldP spid="17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323528" y="1340768"/>
            <a:ext cx="4040188" cy="936104"/>
          </a:xfrm>
        </p:spPr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Násobení LV celistvým výrazem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102225" y="1412776"/>
            <a:ext cx="4041775" cy="936104"/>
          </a:xfrm>
        </p:spPr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Násobení lomených výrazů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5102225" y="2174875"/>
            <a:ext cx="4041775" cy="3951288"/>
          </a:xfrm>
        </p:spPr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Lomené výrazy násobíme tak, že vynásobíme mezi sebou čitatele a jmenovatele.</a:t>
            </a:r>
          </a:p>
          <a:p>
            <a:endParaRPr lang="cs-CZ" dirty="0" smtClean="0"/>
          </a:p>
          <a:p>
            <a:r>
              <a:rPr lang="cs-CZ" sz="2400" dirty="0" smtClean="0"/>
              <a:t>Pokud lze výrazy krátit, nejprve krátíme a poté vynásobíme.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395536" y="2276872"/>
            <a:ext cx="4040188" cy="3951288"/>
          </a:xfrm>
        </p:spPr>
        <p:txBody>
          <a:bodyPr/>
          <a:lstStyle/>
          <a:p>
            <a:pPr marL="0" lvl="4" indent="0">
              <a:buNone/>
              <a:tabLst>
                <a:tab pos="2695575" algn="l"/>
              </a:tabLst>
            </a:pPr>
            <a:endParaRPr lang="cs-CZ" sz="2400" dirty="0" smtClean="0">
              <a:sym typeface="Symbol"/>
            </a:endParaRPr>
          </a:p>
          <a:p>
            <a:pPr marL="0" lvl="4" indent="0">
              <a:buNone/>
              <a:tabLst>
                <a:tab pos="2695575" algn="l"/>
              </a:tabLst>
            </a:pPr>
            <a:r>
              <a:rPr lang="cs-CZ" sz="2400" dirty="0" smtClean="0">
                <a:sym typeface="Symbol"/>
              </a:rPr>
              <a:t>Celistvým výrazem násobíme pouze čitatele lomeného výrazu,  jmenovatele opisujeme.</a:t>
            </a:r>
          </a:p>
          <a:p>
            <a:pPr marL="0" lvl="4" indent="0">
              <a:buNone/>
              <a:tabLst>
                <a:tab pos="2695575" algn="l"/>
              </a:tabLst>
            </a:pPr>
            <a:endParaRPr lang="cs-CZ" sz="2400" dirty="0">
              <a:sym typeface="Symbol"/>
            </a:endParaRPr>
          </a:p>
          <a:p>
            <a:pPr marL="0" lvl="4" indent="0">
              <a:buNone/>
              <a:tabLst>
                <a:tab pos="2695575" algn="l"/>
              </a:tabLst>
            </a:pPr>
            <a:r>
              <a:rPr lang="cs-CZ" sz="2400" dirty="0" smtClean="0">
                <a:sym typeface="Symbol"/>
              </a:rPr>
              <a:t>Můžeme-li jmenovatele zkrátit s celistvým výrazem, nejprve upravíme krácením, poté násobíme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lvl="4" indent="0">
              <a:tabLst>
                <a:tab pos="2695575" algn="l"/>
              </a:tabLst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914400" y="333375"/>
            <a:ext cx="8229600" cy="863600"/>
          </a:xfrm>
        </p:spPr>
        <p:txBody>
          <a:bodyPr/>
          <a:lstStyle/>
          <a:p>
            <a:r>
              <a:rPr lang="cs-CZ" sz="3200" dirty="0" smtClean="0">
                <a:solidFill>
                  <a:srgbClr val="7030A0"/>
                </a:solidFill>
              </a:rPr>
              <a:t>Násobení lomených výrazů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7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441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Prezentace aplikace PowerPoint</vt:lpstr>
      <vt:lpstr>Něco málo na připomenutí:</vt:lpstr>
      <vt:lpstr>Násobení lomeného výrazu výrazem celistvým</vt:lpstr>
      <vt:lpstr>Násobení lomených výrazů</vt:lpstr>
      <vt:lpstr>Násobení lomených výrazů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mokry</dc:creator>
  <cp:lastModifiedBy>ov</cp:lastModifiedBy>
  <cp:revision>29</cp:revision>
  <dcterms:created xsi:type="dcterms:W3CDTF">2011-10-04T09:03:37Z</dcterms:created>
  <dcterms:modified xsi:type="dcterms:W3CDTF">2013-02-12T20:11:46Z</dcterms:modified>
</cp:coreProperties>
</file>