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2" r:id="rId3"/>
    <p:sldId id="273" r:id="rId4"/>
    <p:sldId id="274" r:id="rId5"/>
    <p:sldId id="256" r:id="rId6"/>
    <p:sldId id="263" r:id="rId7"/>
    <p:sldId id="266" r:id="rId8"/>
    <p:sldId id="268" r:id="rId9"/>
    <p:sldId id="264" r:id="rId10"/>
    <p:sldId id="267" r:id="rId11"/>
    <p:sldId id="270" r:id="rId12"/>
    <p:sldId id="27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35" autoAdjust="0"/>
    <p:restoredTop sz="94624" autoAdjust="0"/>
  </p:normalViewPr>
  <p:slideViewPr>
    <p:cSldViewPr>
      <p:cViewPr>
        <p:scale>
          <a:sx n="60" d="100"/>
          <a:sy n="60" d="100"/>
        </p:scale>
        <p:origin x="-98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93F9D-C241-41E0-980C-69FDAA994F2F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A9094-AB8C-4444-A345-9205B5579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B332B9-5890-4A49-8A96-63A851966CE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524DB-34B0-4707-B6B1-423F6B4C1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B8024-2B9C-4E5A-A163-3C9B8C4E8F0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D4A0C-C07A-458E-AA8A-D4FB9A3E9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2A4D4-25B0-49BE-B4BF-F5B93F83447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A8CB6-1F5D-4247-B3CA-E730E0CA6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49C19-95C1-4AD5-B70F-69A7E2F1194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E65D8-6C03-4FF0-B511-92FF346261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313CA-BAFA-4E81-958F-71A3342E2AC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B6D1D-E03D-4830-B6B8-18AE39C9BC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43D2C4-6A99-40DB-BF38-FED8E241E13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15533-B5AA-4E59-B25C-4D61E8724C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F43F5-A99C-481A-BEC0-0243215A3AD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250C9-99B2-4DEF-9578-B66D0BDACF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F8F1-15FB-4A30-8853-9AE21507113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17629-F70B-42CE-B15E-5EDC678FB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80A17-8D5E-4E4F-9B8C-138DE933F7D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164F1-6ED3-46C5-B6D9-702B0D7B8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C331D-8804-436E-8FE4-1E9DB642CE8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50BF23-840D-4134-9820-7BBBC8DF47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6D2C176-A4D9-45F2-83E8-668B7AA0E57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43AB3B-C7E3-4323-9B15-B00B3B7B4D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598877"/>
              </p:ext>
            </p:extLst>
          </p:nvPr>
        </p:nvGraphicFramePr>
        <p:xfrm>
          <a:off x="611188" y="2276475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Jana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Kuhnová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VY_32_INOVACE_08_ČESKÝ</a:t>
                      </a:r>
                      <a:r>
                        <a:rPr lang="cs-CZ" sz="2400" baseline="0" dirty="0" smtClean="0"/>
                        <a:t>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Vyjmenovaná</a:t>
                      </a:r>
                      <a:r>
                        <a:rPr lang="cs-CZ" sz="2400" b="0" baseline="0" dirty="0" smtClean="0"/>
                        <a:t> slova po P</a:t>
                      </a:r>
                      <a:r>
                        <a:rPr lang="cs-CZ" sz="2400" baseline="0" dirty="0" smtClean="0"/>
                        <a:t>  </a:t>
                      </a: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3.-4.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Anotace</a:t>
            </a:r>
          </a:p>
        </p:txBody>
      </p:sp>
      <p:sp>
        <p:nvSpPr>
          <p:cNvPr id="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Obsah:</a:t>
            </a:r>
            <a:r>
              <a:rPr lang="cs-CZ" dirty="0" smtClean="0"/>
              <a:t> Vyjmenovaná slova po P – prezentace</a:t>
            </a:r>
          </a:p>
          <a:p>
            <a:r>
              <a:rPr lang="cs-CZ" b="1" dirty="0" smtClean="0"/>
              <a:t>Téma hodiny: </a:t>
            </a:r>
            <a:r>
              <a:rPr lang="cs-CZ" dirty="0" smtClean="0"/>
              <a:t>Vyjmenovaná slova po P – procvičování řady vyjmenovaných slov a slov příbuzných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b="1" dirty="0" smtClean="0"/>
              <a:t>Metodický postup práce s materiálem: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400" dirty="0" smtClean="0"/>
              <a:t>Výukový materiál je určen ke společné práci (žáci – učitel) v počáteční fázi výuky vyjmenovaných slov. Žáci jsou již seznámeni s řadou vyjmenovaných slov, tuto řadu procvičují a následně procvičují pravopis slov příbuzných.</a:t>
            </a:r>
          </a:p>
          <a:p>
            <a:pPr algn="just"/>
            <a:r>
              <a:rPr lang="cs-CZ" sz="2400" dirty="0" smtClean="0"/>
              <a:t>Jednotlivé úkoly učitel vysvětlí, žáci odpovídají na </a:t>
            </a:r>
            <a:r>
              <a:rPr lang="cs-CZ" sz="2400" dirty="0" err="1" smtClean="0"/>
              <a:t>návodné</a:t>
            </a:r>
            <a:r>
              <a:rPr lang="cs-CZ" sz="2400" dirty="0" smtClean="0"/>
              <a:t> otázky, v prezentaci následně učitel ukáže správné řešení.</a:t>
            </a:r>
          </a:p>
          <a:p>
            <a:pPr algn="just"/>
            <a:r>
              <a:rPr lang="cs-CZ" sz="2400" dirty="0" smtClean="0"/>
              <a:t>Mezi jednotlivými úkoly může učitel zařazovat další  úkoly jako např. opakování řady </a:t>
            </a:r>
            <a:r>
              <a:rPr lang="cs-CZ" sz="2400" dirty="0" smtClean="0"/>
              <a:t>vyjmenovaných slov</a:t>
            </a:r>
            <a:r>
              <a:rPr lang="cs-CZ" sz="2400" dirty="0" smtClean="0"/>
              <a:t>, tvoření vět, zápis do sešitů apod.</a:t>
            </a:r>
          </a:p>
          <a:p>
            <a:pPr algn="just"/>
            <a:r>
              <a:rPr lang="cs-CZ" sz="2400" dirty="0" smtClean="0"/>
              <a:t>Některé úkoly může využít jako soutěžní či k práci ve skupinách.</a:t>
            </a:r>
          </a:p>
          <a:p>
            <a:pPr>
              <a:buFont typeface="Arial" charset="0"/>
              <a:buNone/>
            </a:pPr>
            <a:endParaRPr lang="cs-CZ" sz="24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Úkol č. 1</a:t>
            </a:r>
          </a:p>
          <a:p>
            <a:pPr algn="just"/>
            <a:r>
              <a:rPr lang="cs-CZ" sz="2400" dirty="0" smtClean="0"/>
              <a:t>Doplnit chybějící vyjmenované slovo, po dokončení je vhodné zopakovat celou řadu vyjmenovaných slov.</a:t>
            </a:r>
          </a:p>
          <a:p>
            <a:pPr algn="just"/>
            <a:r>
              <a:rPr lang="cs-CZ" sz="2400" b="1" dirty="0" smtClean="0"/>
              <a:t>Úkol č. 2</a:t>
            </a:r>
          </a:p>
          <a:p>
            <a:r>
              <a:rPr lang="cs-CZ" sz="2400" dirty="0" smtClean="0"/>
              <a:t>Žáci dosazují do křížovky správné vyjmenované slovo. V počáteční fázi výuky je dobré používat názor - např. žáci mají na lavici před sebou na kartičkách řadu vyjmenovaných slov, použité vyjmenované slovo vyřadí.</a:t>
            </a:r>
          </a:p>
          <a:p>
            <a:pPr algn="just"/>
            <a:r>
              <a:rPr lang="cs-CZ" sz="2400" b="1" dirty="0" smtClean="0"/>
              <a:t>Úkol č.  3</a:t>
            </a:r>
          </a:p>
          <a:p>
            <a:pPr algn="just"/>
            <a:r>
              <a:rPr lang="cs-CZ" sz="2400" dirty="0" smtClean="0"/>
              <a:t>Žáci doplňují do vět nejprve slovo vyjmenované a potom slovo k němu příbuzné.Po dokončení lze věty napsat do sešitů.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B0F0"/>
                </a:solidFill>
              </a:rPr>
              <a:t>Vyjmenovaná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9112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>Vyjmenovaná slova po 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tě.JPG"/>
          <p:cNvPicPr>
            <a:picLocks noChangeAspect="1"/>
          </p:cNvPicPr>
          <p:nvPr/>
        </p:nvPicPr>
        <p:blipFill>
          <a:blip r:embed="rId2" cstate="print"/>
          <a:srcRect r="14893" b="23913"/>
          <a:stretch>
            <a:fillRect/>
          </a:stretch>
        </p:blipFill>
        <p:spPr>
          <a:xfrm>
            <a:off x="395536" y="1916832"/>
            <a:ext cx="6696744" cy="4608512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isometricOffAxis1Righ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sp>
        <p:nvSpPr>
          <p:cNvPr id="3" name="Oválný popisek 2"/>
          <p:cNvSpPr/>
          <p:nvPr/>
        </p:nvSpPr>
        <p:spPr>
          <a:xfrm>
            <a:off x="5148263" y="0"/>
            <a:ext cx="3995737" cy="3213100"/>
          </a:xfrm>
          <a:prstGeom prst="wedgeEllipseCallout">
            <a:avLst>
              <a:gd name="adj1" fmla="val -45595"/>
              <a:gd name="adj2" fmla="val 7273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Ahoj kamarádi!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Pojďte si  se mnou hrát s vyjmenovanými slovy po P!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Tak hurá do toho!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Úkol č. 1</a:t>
            </a:r>
            <a:br>
              <a:rPr lang="cs-CZ" sz="2400" dirty="0" smtClean="0"/>
            </a:br>
            <a:r>
              <a:rPr lang="cs-CZ" sz="2400" dirty="0" smtClean="0"/>
              <a:t>Některá vyjmenovaná slova se rozkutálela, víte která?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" name="Elipsa 3"/>
          <p:cNvSpPr/>
          <p:nvPr/>
        </p:nvSpPr>
        <p:spPr>
          <a:xfrm>
            <a:off x="900113" y="1989138"/>
            <a:ext cx="1201737" cy="11303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pýcha</a:t>
            </a:r>
          </a:p>
        </p:txBody>
      </p:sp>
      <p:sp>
        <p:nvSpPr>
          <p:cNvPr id="11" name="Elipsa 10"/>
          <p:cNvSpPr/>
          <p:nvPr/>
        </p:nvSpPr>
        <p:spPr>
          <a:xfrm>
            <a:off x="1042988" y="3357563"/>
            <a:ext cx="1203325" cy="11303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pytel</a:t>
            </a:r>
          </a:p>
        </p:txBody>
      </p:sp>
      <p:sp>
        <p:nvSpPr>
          <p:cNvPr id="12" name="Elipsa 11"/>
          <p:cNvSpPr/>
          <p:nvPr/>
        </p:nvSpPr>
        <p:spPr>
          <a:xfrm>
            <a:off x="1692275" y="4508500"/>
            <a:ext cx="1201738" cy="11303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7092950" y="3716338"/>
            <a:ext cx="1201738" cy="1131887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132138" y="4724400"/>
            <a:ext cx="1295400" cy="12255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2000" b="1" dirty="0"/>
          </a:p>
        </p:txBody>
      </p:sp>
      <p:sp>
        <p:nvSpPr>
          <p:cNvPr id="15" name="Elipsa 14"/>
          <p:cNvSpPr/>
          <p:nvPr/>
        </p:nvSpPr>
        <p:spPr>
          <a:xfrm>
            <a:off x="3419475" y="3429000"/>
            <a:ext cx="1203325" cy="11303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slepýš</a:t>
            </a:r>
          </a:p>
        </p:txBody>
      </p:sp>
      <p:sp>
        <p:nvSpPr>
          <p:cNvPr id="16" name="Elipsa 15"/>
          <p:cNvSpPr/>
          <p:nvPr/>
        </p:nvSpPr>
        <p:spPr>
          <a:xfrm>
            <a:off x="6300788" y="4941888"/>
            <a:ext cx="1201737" cy="11303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pýr</a:t>
            </a:r>
          </a:p>
        </p:txBody>
      </p:sp>
      <p:sp>
        <p:nvSpPr>
          <p:cNvPr id="17" name="Elipsa 16"/>
          <p:cNvSpPr/>
          <p:nvPr/>
        </p:nvSpPr>
        <p:spPr>
          <a:xfrm>
            <a:off x="4067175" y="2133600"/>
            <a:ext cx="1203325" cy="11303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580063" y="1844675"/>
            <a:ext cx="1295400" cy="1203325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kopyto</a:t>
            </a:r>
          </a:p>
        </p:txBody>
      </p:sp>
      <p:sp>
        <p:nvSpPr>
          <p:cNvPr id="21" name="Elipsa 20"/>
          <p:cNvSpPr/>
          <p:nvPr/>
        </p:nvSpPr>
        <p:spPr>
          <a:xfrm>
            <a:off x="6948488" y="2349500"/>
            <a:ext cx="1201737" cy="11303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louk 21"/>
          <p:cNvSpPr/>
          <p:nvPr/>
        </p:nvSpPr>
        <p:spPr>
          <a:xfrm>
            <a:off x="1476375" y="3068638"/>
            <a:ext cx="719138" cy="1058862"/>
          </a:xfrm>
          <a:prstGeom prst="arc">
            <a:avLst>
              <a:gd name="adj1" fmla="val 15465738"/>
              <a:gd name="adj2" fmla="val 1016335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louk 23"/>
          <p:cNvSpPr/>
          <p:nvPr/>
        </p:nvSpPr>
        <p:spPr>
          <a:xfrm rot="15271700">
            <a:off x="1227931" y="4833144"/>
            <a:ext cx="1401763" cy="581025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louk 24"/>
          <p:cNvSpPr/>
          <p:nvPr/>
        </p:nvSpPr>
        <p:spPr>
          <a:xfrm>
            <a:off x="2484438" y="4724400"/>
            <a:ext cx="647700" cy="1368425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3779838" y="4508500"/>
            <a:ext cx="647700" cy="1584325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louk 27"/>
          <p:cNvSpPr/>
          <p:nvPr/>
        </p:nvSpPr>
        <p:spPr>
          <a:xfrm flipH="1">
            <a:off x="3779838" y="2852738"/>
            <a:ext cx="504825" cy="1223962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louk 28"/>
          <p:cNvSpPr/>
          <p:nvPr/>
        </p:nvSpPr>
        <p:spPr>
          <a:xfrm rot="1799635" flipV="1">
            <a:off x="4373563" y="2284413"/>
            <a:ext cx="1836737" cy="561975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louk 29"/>
          <p:cNvSpPr/>
          <p:nvPr/>
        </p:nvSpPr>
        <p:spPr>
          <a:xfrm>
            <a:off x="5292725" y="1989138"/>
            <a:ext cx="2735263" cy="1079500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louk 30"/>
          <p:cNvSpPr/>
          <p:nvPr/>
        </p:nvSpPr>
        <p:spPr>
          <a:xfrm flipH="1" flipV="1">
            <a:off x="8007350" y="4487863"/>
            <a:ext cx="44450" cy="4603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louk 31"/>
          <p:cNvSpPr/>
          <p:nvPr/>
        </p:nvSpPr>
        <p:spPr>
          <a:xfrm>
            <a:off x="7380288" y="3357563"/>
            <a:ext cx="863600" cy="1366837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louk 34"/>
          <p:cNvSpPr/>
          <p:nvPr/>
        </p:nvSpPr>
        <p:spPr>
          <a:xfrm rot="17298195">
            <a:off x="5680075" y="4886325"/>
            <a:ext cx="2252663" cy="614363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louk 35"/>
          <p:cNvSpPr/>
          <p:nvPr/>
        </p:nvSpPr>
        <p:spPr>
          <a:xfrm flipV="1">
            <a:off x="611188" y="1557338"/>
            <a:ext cx="2665412" cy="576262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7" name="Oblouk 36"/>
          <p:cNvSpPr/>
          <p:nvPr/>
        </p:nvSpPr>
        <p:spPr>
          <a:xfrm flipV="1">
            <a:off x="4140200" y="5157788"/>
            <a:ext cx="2160588" cy="647700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Vlna 39"/>
          <p:cNvSpPr/>
          <p:nvPr/>
        </p:nvSpPr>
        <p:spPr>
          <a:xfrm>
            <a:off x="827088" y="5229225"/>
            <a:ext cx="1223962" cy="792163"/>
          </a:xfrm>
          <a:prstGeom prst="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pysk</a:t>
            </a:r>
          </a:p>
        </p:txBody>
      </p:sp>
      <p:sp>
        <p:nvSpPr>
          <p:cNvPr id="41" name="Vlna 40"/>
          <p:cNvSpPr/>
          <p:nvPr/>
        </p:nvSpPr>
        <p:spPr>
          <a:xfrm>
            <a:off x="4211638" y="4724400"/>
            <a:ext cx="1296987" cy="865188"/>
          </a:xfrm>
          <a:prstGeom prst="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netopýr</a:t>
            </a:r>
          </a:p>
        </p:txBody>
      </p:sp>
      <p:sp>
        <p:nvSpPr>
          <p:cNvPr id="42" name="Vlna 41"/>
          <p:cNvSpPr/>
          <p:nvPr/>
        </p:nvSpPr>
        <p:spPr>
          <a:xfrm>
            <a:off x="3276600" y="1989138"/>
            <a:ext cx="1079500" cy="792162"/>
          </a:xfrm>
          <a:prstGeom prst="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pyl</a:t>
            </a:r>
          </a:p>
        </p:txBody>
      </p:sp>
      <p:sp>
        <p:nvSpPr>
          <p:cNvPr id="43" name="Vlna 42"/>
          <p:cNvSpPr/>
          <p:nvPr/>
        </p:nvSpPr>
        <p:spPr>
          <a:xfrm>
            <a:off x="6300788" y="3068638"/>
            <a:ext cx="1366837" cy="576262"/>
          </a:xfrm>
          <a:prstGeom prst="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klopýtat</a:t>
            </a:r>
          </a:p>
        </p:txBody>
      </p:sp>
      <p:sp>
        <p:nvSpPr>
          <p:cNvPr id="44" name="Vlna 43"/>
          <p:cNvSpPr/>
          <p:nvPr/>
        </p:nvSpPr>
        <p:spPr>
          <a:xfrm>
            <a:off x="7451725" y="4292600"/>
            <a:ext cx="1223963" cy="792163"/>
          </a:xfrm>
          <a:prstGeom prst="wav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b="1" dirty="0">
                <a:solidFill>
                  <a:schemeClr val="tx1"/>
                </a:solidFill>
              </a:rPr>
              <a:t>třpytit 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r>
              <a:rPr lang="cs-CZ" sz="2400" dirty="0" smtClean="0"/>
              <a:t>Úkol č. 2</a:t>
            </a:r>
            <a:br>
              <a:rPr lang="cs-CZ" sz="2400" dirty="0" smtClean="0"/>
            </a:br>
            <a:r>
              <a:rPr lang="cs-CZ" sz="2400" dirty="0" smtClean="0"/>
              <a:t>Do křížovky doplňujte vyjmenovaná slova po P.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95288" y="1557338"/>
          <a:ext cx="4755467" cy="3528392"/>
        </p:xfrm>
        <a:graphic>
          <a:graphicData uri="http://schemas.openxmlformats.org/drawingml/2006/table">
            <a:tbl>
              <a:tblPr firstRow="1" bandRow="1"/>
              <a:tblGrid>
                <a:gridCol w="437919"/>
                <a:gridCol w="437919"/>
                <a:gridCol w="437919"/>
                <a:gridCol w="437919"/>
                <a:gridCol w="429113"/>
                <a:gridCol w="429113"/>
                <a:gridCol w="429113"/>
                <a:gridCol w="429113"/>
                <a:gridCol w="429113"/>
                <a:gridCol w="429113"/>
                <a:gridCol w="429113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ý</a:t>
                      </a:r>
                      <a:endParaRPr lang="cs-CZ" sz="1800" dirty="0"/>
                    </a:p>
                  </a:txBody>
                  <a:tcPr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</a:t>
                      </a:r>
                      <a:endParaRPr lang="cs-CZ" sz="1800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Elipsa 5"/>
          <p:cNvSpPr/>
          <p:nvPr/>
        </p:nvSpPr>
        <p:spPr>
          <a:xfrm>
            <a:off x="3059113" y="1557338"/>
            <a:ext cx="288925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7" name="Elipsa 6"/>
          <p:cNvSpPr/>
          <p:nvPr/>
        </p:nvSpPr>
        <p:spPr>
          <a:xfrm>
            <a:off x="3563938" y="1557338"/>
            <a:ext cx="215900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8" name="Elipsa 7"/>
          <p:cNvSpPr/>
          <p:nvPr/>
        </p:nvSpPr>
        <p:spPr>
          <a:xfrm>
            <a:off x="3132138" y="2060575"/>
            <a:ext cx="215900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ý</a:t>
            </a:r>
          </a:p>
        </p:txBody>
      </p:sp>
      <p:sp>
        <p:nvSpPr>
          <p:cNvPr id="9" name="Elipsa 8"/>
          <p:cNvSpPr/>
          <p:nvPr/>
        </p:nvSpPr>
        <p:spPr>
          <a:xfrm>
            <a:off x="2268538" y="2636838"/>
            <a:ext cx="215900" cy="4318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10" name="Elipsa 9"/>
          <p:cNvSpPr/>
          <p:nvPr/>
        </p:nvSpPr>
        <p:spPr>
          <a:xfrm>
            <a:off x="2916238" y="2636838"/>
            <a:ext cx="576262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ch</a:t>
            </a:r>
          </a:p>
        </p:txBody>
      </p:sp>
      <p:sp>
        <p:nvSpPr>
          <p:cNvPr id="11" name="Elipsa 10"/>
          <p:cNvSpPr/>
          <p:nvPr/>
        </p:nvSpPr>
        <p:spPr>
          <a:xfrm>
            <a:off x="2627313" y="3068638"/>
            <a:ext cx="288925" cy="504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12" name="Elipsa 11"/>
          <p:cNvSpPr/>
          <p:nvPr/>
        </p:nvSpPr>
        <p:spPr>
          <a:xfrm>
            <a:off x="3059113" y="3068638"/>
            <a:ext cx="360362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3" name="Elipsa 12"/>
          <p:cNvSpPr/>
          <p:nvPr/>
        </p:nvSpPr>
        <p:spPr>
          <a:xfrm>
            <a:off x="3492500" y="3068638"/>
            <a:ext cx="287338" cy="5048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4" name="Elipsa 13"/>
          <p:cNvSpPr/>
          <p:nvPr/>
        </p:nvSpPr>
        <p:spPr>
          <a:xfrm>
            <a:off x="1331913" y="3573463"/>
            <a:ext cx="287337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15" name="Elipsa 14"/>
          <p:cNvSpPr/>
          <p:nvPr/>
        </p:nvSpPr>
        <p:spPr>
          <a:xfrm>
            <a:off x="1763713" y="3573463"/>
            <a:ext cx="287337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16" name="Elipsa 15"/>
          <p:cNvSpPr/>
          <p:nvPr/>
        </p:nvSpPr>
        <p:spPr>
          <a:xfrm>
            <a:off x="3132138" y="3573463"/>
            <a:ext cx="215900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v</a:t>
            </a:r>
          </a:p>
        </p:txBody>
      </p:sp>
      <p:sp>
        <p:nvSpPr>
          <p:cNvPr id="17" name="Elipsa 16"/>
          <p:cNvSpPr/>
          <p:nvPr/>
        </p:nvSpPr>
        <p:spPr>
          <a:xfrm>
            <a:off x="2195513" y="4149725"/>
            <a:ext cx="288925" cy="3381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18" name="Elipsa 17"/>
          <p:cNvSpPr/>
          <p:nvPr/>
        </p:nvSpPr>
        <p:spPr>
          <a:xfrm>
            <a:off x="3059113" y="4149725"/>
            <a:ext cx="288925" cy="35877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19" name="Elipsa 18"/>
          <p:cNvSpPr/>
          <p:nvPr/>
        </p:nvSpPr>
        <p:spPr>
          <a:xfrm>
            <a:off x="1331913" y="4581525"/>
            <a:ext cx="287337" cy="3603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20" name="Elipsa 19"/>
          <p:cNvSpPr/>
          <p:nvPr/>
        </p:nvSpPr>
        <p:spPr>
          <a:xfrm>
            <a:off x="2195513" y="4581525"/>
            <a:ext cx="288925" cy="431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ý</a:t>
            </a:r>
          </a:p>
        </p:txBody>
      </p:sp>
      <p:sp>
        <p:nvSpPr>
          <p:cNvPr id="21" name="Elipsa 20"/>
          <p:cNvSpPr/>
          <p:nvPr/>
        </p:nvSpPr>
        <p:spPr>
          <a:xfrm>
            <a:off x="3059113" y="4581525"/>
            <a:ext cx="288925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tx1"/>
                </a:solidFill>
              </a:rPr>
              <a:t>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tě.JPG"/>
          <p:cNvPicPr>
            <a:picLocks noChangeAspect="1"/>
          </p:cNvPicPr>
          <p:nvPr/>
        </p:nvPicPr>
        <p:blipFill>
          <a:blip r:embed="rId2" cstate="print"/>
          <a:srcRect r="14893" b="23913"/>
          <a:stretch>
            <a:fillRect/>
          </a:stretch>
        </p:blipFill>
        <p:spPr>
          <a:xfrm>
            <a:off x="395536" y="1916832"/>
            <a:ext cx="6696744" cy="4608512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isometricOffAxis1Righ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sp>
        <p:nvSpPr>
          <p:cNvPr id="3" name="Oválný popisek 2"/>
          <p:cNvSpPr/>
          <p:nvPr/>
        </p:nvSpPr>
        <p:spPr>
          <a:xfrm>
            <a:off x="5148263" y="0"/>
            <a:ext cx="3995737" cy="3213100"/>
          </a:xfrm>
          <a:prstGeom prst="wedgeEllipseCallout">
            <a:avLst>
              <a:gd name="adj1" fmla="val -45595"/>
              <a:gd name="adj2" fmla="val 7273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Kamarádi, křížovku jste vyluštili výborně!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Víte, co je to pýchavka?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Úkol č. 3</a:t>
            </a:r>
            <a:br>
              <a:rPr lang="cs-CZ" sz="2400" dirty="0" smtClean="0"/>
            </a:br>
            <a:r>
              <a:rPr lang="cs-CZ" sz="2400" dirty="0" smtClean="0"/>
              <a:t>Doplňte do dvojice vět nejprve slovo vyjmenované a potom slovo</a:t>
            </a:r>
            <a:br>
              <a:rPr lang="cs-CZ" sz="2400" dirty="0" smtClean="0"/>
            </a:br>
            <a:r>
              <a:rPr lang="cs-CZ" sz="2400" dirty="0" smtClean="0"/>
              <a:t> s ním příbuzné</a:t>
            </a:r>
          </a:p>
        </p:txBody>
      </p:sp>
      <p:graphicFrame>
        <p:nvGraphicFramePr>
          <p:cNvPr id="17" name="Zástupný symbol pro obsah 1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Kobyla má velké ………..  .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Hříbě má malé ………..  .</a:t>
                      </a:r>
                      <a:endParaRPr lang="cs-CZ" sz="2800" b="1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Koupili jsme ………..       brambor.</a:t>
                      </a:r>
                      <a:endParaRPr lang="cs-CZ" sz="2800" b="1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V lese se nesmí ……….  .</a:t>
                      </a:r>
                      <a:endParaRPr lang="cs-CZ" sz="2800" b="1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Na nebi</a:t>
                      </a:r>
                      <a:r>
                        <a:rPr lang="cs-CZ" sz="2800" b="1" baseline="0" dirty="0" smtClean="0"/>
                        <a:t> se ……….    hvězdy.</a:t>
                      </a:r>
                      <a:endParaRPr lang="cs-CZ" sz="2800" b="1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Maminka si koupila ………..    náušnice.</a:t>
                      </a:r>
                      <a:endParaRPr lang="cs-CZ" sz="2800" b="1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……….. je žlutý prášek na květinách.</a:t>
                      </a:r>
                      <a:endParaRPr lang="cs-CZ" sz="2800" b="1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Včely</a:t>
                      </a:r>
                      <a:r>
                        <a:rPr lang="cs-CZ" sz="2800" b="1" baseline="0" dirty="0" smtClean="0"/>
                        <a:t> na jaře ……….    květiny.</a:t>
                      </a:r>
                      <a:endParaRPr lang="cs-CZ" sz="2800" b="1" dirty="0"/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4" name="Oválný popisek 3"/>
          <p:cNvSpPr/>
          <p:nvPr/>
        </p:nvSpPr>
        <p:spPr>
          <a:xfrm>
            <a:off x="3635375" y="1412875"/>
            <a:ext cx="1296988" cy="503238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kopyto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2700338" y="1989138"/>
            <a:ext cx="1439862" cy="503237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kopýtko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2771775" y="2565400"/>
            <a:ext cx="1058863" cy="468313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pytel</a:t>
            </a:r>
          </a:p>
        </p:txBody>
      </p:sp>
      <p:sp>
        <p:nvSpPr>
          <p:cNvPr id="7" name="Oválný popisek 6"/>
          <p:cNvSpPr/>
          <p:nvPr/>
        </p:nvSpPr>
        <p:spPr>
          <a:xfrm>
            <a:off x="3203575" y="3068638"/>
            <a:ext cx="1296988" cy="468312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pytlačit</a:t>
            </a:r>
          </a:p>
        </p:txBody>
      </p:sp>
      <p:sp>
        <p:nvSpPr>
          <p:cNvPr id="8" name="Oválný popisek 7"/>
          <p:cNvSpPr/>
          <p:nvPr/>
        </p:nvSpPr>
        <p:spPr>
          <a:xfrm>
            <a:off x="2195513" y="3644900"/>
            <a:ext cx="987425" cy="431800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třpytí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3419475" y="4149725"/>
            <a:ext cx="1296988" cy="468313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třpytivé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611188" y="4652963"/>
            <a:ext cx="914400" cy="431800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Pyl</a:t>
            </a:r>
          </a:p>
        </p:txBody>
      </p:sp>
      <p:sp>
        <p:nvSpPr>
          <p:cNvPr id="11" name="Oválný popisek 10"/>
          <p:cNvSpPr/>
          <p:nvPr/>
        </p:nvSpPr>
        <p:spPr>
          <a:xfrm>
            <a:off x="2484438" y="5229225"/>
            <a:ext cx="1150937" cy="431800"/>
          </a:xfrm>
          <a:prstGeom prst="wedgeEllipse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opylují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Kotě.JPG"/>
          <p:cNvPicPr>
            <a:picLocks noChangeAspect="1"/>
          </p:cNvPicPr>
          <p:nvPr/>
        </p:nvPicPr>
        <p:blipFill>
          <a:blip r:embed="rId3" cstate="print"/>
          <a:srcRect r="14893" b="23913"/>
          <a:stretch>
            <a:fillRect/>
          </a:stretch>
        </p:blipFill>
        <p:spPr>
          <a:xfrm>
            <a:off x="395536" y="1916832"/>
            <a:ext cx="6696744" cy="4608512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isometricOffAxis1Righ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sp>
        <p:nvSpPr>
          <p:cNvPr id="3" name="Oválný popisek 2"/>
          <p:cNvSpPr/>
          <p:nvPr/>
        </p:nvSpPr>
        <p:spPr>
          <a:xfrm>
            <a:off x="5148263" y="0"/>
            <a:ext cx="3995737" cy="3860800"/>
          </a:xfrm>
          <a:prstGeom prst="wedgeEllipseCallout">
            <a:avLst>
              <a:gd name="adj1" fmla="val -45595"/>
              <a:gd name="adj2" fmla="val 7273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Dobrá práce!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tx1"/>
                </a:solidFill>
              </a:rPr>
              <a:t>Teď můžete napsat věty do sešitů!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dirty="0" smtClean="0"/>
              <a:t>Zdroj</a:t>
            </a: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Vlastní tvorba</a:t>
            </a:r>
          </a:p>
          <a:p>
            <a:r>
              <a:rPr lang="cs-CZ" sz="2400" dirty="0" smtClean="0"/>
              <a:t>Fotografie – vlastní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</TotalTime>
  <Words>287</Words>
  <Application>Microsoft Office PowerPoint</Application>
  <PresentationFormat>Předvádění na obrazovce (4:3)</PresentationFormat>
  <Paragraphs>99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 Metodický postup práce s materiálem: </vt:lpstr>
      <vt:lpstr>Prezentace aplikace PowerPoint</vt:lpstr>
      <vt:lpstr>Vyjmenovaná slova</vt:lpstr>
      <vt:lpstr>Prezentace aplikace PowerPoint</vt:lpstr>
      <vt:lpstr>Úkol č. 1 Některá vyjmenovaná slova se rozkutálela, víte která?</vt:lpstr>
      <vt:lpstr>Úkol č. 2 Do křížovky doplňujte vyjmenovaná slova po P.</vt:lpstr>
      <vt:lpstr>Prezentace aplikace PowerPoint</vt:lpstr>
      <vt:lpstr>Úkol č. 3 Doplňte do dvojice vět nejprve slovo vyjmenované a potom slovo  s ním příbuzné</vt:lpstr>
      <vt:lpstr>Prezentace aplikace PowerPoint</vt:lpstr>
      <vt:lpstr>Zdroj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Jana</dc:creator>
  <cp:lastModifiedBy>NB</cp:lastModifiedBy>
  <cp:revision>65</cp:revision>
  <dcterms:created xsi:type="dcterms:W3CDTF">2011-10-23T18:29:46Z</dcterms:created>
  <dcterms:modified xsi:type="dcterms:W3CDTF">2012-03-11T19:15:25Z</dcterms:modified>
</cp:coreProperties>
</file>