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5" r:id="rId3"/>
    <p:sldId id="256" r:id="rId4"/>
    <p:sldId id="257" r:id="rId5"/>
    <p:sldId id="258" r:id="rId6"/>
    <p:sldId id="259" r:id="rId7"/>
    <p:sldId id="265" r:id="rId8"/>
    <p:sldId id="266" r:id="rId9"/>
    <p:sldId id="276" r:id="rId10"/>
    <p:sldId id="260" r:id="rId11"/>
    <p:sldId id="267" r:id="rId12"/>
    <p:sldId id="261" r:id="rId13"/>
    <p:sldId id="269" r:id="rId14"/>
    <p:sldId id="262" r:id="rId15"/>
    <p:sldId id="263" r:id="rId16"/>
    <p:sldId id="264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61B-A98C-4B23-AE27-FF2C6B0382B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DF8E-A298-435E-9C53-A4A81AFAF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61B-A98C-4B23-AE27-FF2C6B0382B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DF8E-A298-435E-9C53-A4A81AFAF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61B-A98C-4B23-AE27-FF2C6B0382B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DF8E-A298-435E-9C53-A4A81AFAF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61B-A98C-4B23-AE27-FF2C6B0382B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DF8E-A298-435E-9C53-A4A81AFAF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61B-A98C-4B23-AE27-FF2C6B0382B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DF8E-A298-435E-9C53-A4A81AFAF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61B-A98C-4B23-AE27-FF2C6B0382B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DF8E-A298-435E-9C53-A4A81AFAF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61B-A98C-4B23-AE27-FF2C6B0382B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DF8E-A298-435E-9C53-A4A81AFAF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61B-A98C-4B23-AE27-FF2C6B0382B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DF8E-A298-435E-9C53-A4A81AFAF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61B-A98C-4B23-AE27-FF2C6B0382B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DF8E-A298-435E-9C53-A4A81AFAF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61B-A98C-4B23-AE27-FF2C6B0382B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DF8E-A298-435E-9C53-A4A81AFAF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61B-A98C-4B23-AE27-FF2C6B0382B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DF8E-A298-435E-9C53-A4A81AFAF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EEA61B-A98C-4B23-AE27-FF2C6B0382B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CDF8E-A298-435E-9C53-A4A81AFAF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uskaty.cz/mnozeni-muskatu-semeny/" TargetMode="External"/><Relationship Id="rId2" Type="http://schemas.openxmlformats.org/officeDocument/2006/relationships/hyperlink" Target="http://www.celysvet.cz/mnozeni-rostlin.php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Kl%C3%AD%C4%8Den%C3%AD_semene" TargetMode="External"/><Relationship Id="rId5" Type="http://schemas.openxmlformats.org/officeDocument/2006/relationships/hyperlink" Target="http://www.saintpaulia-africkefialky.websnadno.cz/MNOZENI-AFRICKYCH-FIALEK.html" TargetMode="External"/><Relationship Id="rId4" Type="http://schemas.openxmlformats.org/officeDocument/2006/relationships/hyperlink" Target="http://cs.wikipedia.org/wiki/Mno%C5%BEen%C3%AD_rostli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1143"/>
                <a:gridCol w="4709697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Alena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Přibíková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Pě9 - 12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23.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.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svět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práce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Pěstitelství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Pokojové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rostliny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Množení rostlin semeny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Výkladová prezentace seznamuje žáky s množením rostlin semeny</a:t>
            </a:r>
          </a:p>
          <a:p>
            <a:r>
              <a:rPr lang="cs-CZ" sz="2800" dirty="0" smtClean="0"/>
              <a:t>Sběr semen, výsev, ošetřování </a:t>
            </a:r>
            <a:r>
              <a:rPr lang="cs-CZ" sz="2800" dirty="0" smtClean="0"/>
              <a:t>semen, pikýrování</a:t>
            </a:r>
            <a:endParaRPr lang="cs-CZ" sz="28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357166"/>
            <a:ext cx="7772400" cy="4084657"/>
          </a:xfrm>
        </p:spPr>
        <p:txBody>
          <a:bodyPr>
            <a:noAutofit/>
          </a:bodyPr>
          <a:lstStyle/>
          <a:p>
            <a:pPr algn="l"/>
            <a:r>
              <a:rPr lang="cs-CZ" sz="7200" dirty="0" smtClean="0"/>
              <a:t>Množení </a:t>
            </a:r>
            <a:r>
              <a:rPr lang="cs-CZ" sz="7200" dirty="0" smtClean="0"/>
              <a:t>rostlin </a:t>
            </a:r>
            <a:r>
              <a:rPr lang="cs-CZ" sz="7200" dirty="0" smtClean="0"/>
              <a:t>semeny</a:t>
            </a:r>
            <a:endParaRPr lang="cs-CZ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4338" name="Picture 2" descr="http://upload.wikimedia.org/wikipedia/commons/thumb/7/75/Sunflower_seedlings.jpg/250px-Sunflower_seedling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3" y="2348871"/>
            <a:ext cx="5000628" cy="4380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Množení semeny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Nejpřirozenější</a:t>
            </a:r>
          </a:p>
          <a:p>
            <a:r>
              <a:rPr lang="cs-CZ" dirty="0" smtClean="0"/>
              <a:t>Nejvydatnější</a:t>
            </a:r>
          </a:p>
          <a:p>
            <a:r>
              <a:rPr lang="cs-CZ" dirty="0" smtClean="0"/>
              <a:t>Nejobtížnější</a:t>
            </a:r>
          </a:p>
          <a:p>
            <a:r>
              <a:rPr lang="cs-CZ" dirty="0" smtClean="0"/>
              <a:t>Vyžaduje mnoho                                           zkušeností</a:t>
            </a:r>
          </a:p>
          <a:p>
            <a:r>
              <a:rPr lang="cs-CZ" dirty="0" smtClean="0"/>
              <a:t>Odpovídá způsobu                                                   množení v přírodě</a:t>
            </a:r>
          </a:p>
          <a:p>
            <a:r>
              <a:rPr lang="cs-CZ" dirty="0" smtClean="0"/>
              <a:t>Vzešlé rostliny mají                                                                                                      větší odolnost                      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4338" name="Picture 2" descr="http://upload.wikimedia.org/wikipedia/commons/thumb/e/e7/GrowingAvocadoFromSeed.JPG/220px-GrowingAvocadoFromSe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2143116"/>
            <a:ext cx="4517277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Různá semena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 l="49840" t="34216" r="2744" b="16853"/>
          <a:stretch>
            <a:fillRect/>
          </a:stretch>
        </p:blipFill>
        <p:spPr>
          <a:xfrm rot="5400000">
            <a:off x="2000231" y="71414"/>
            <a:ext cx="5214975" cy="7929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Vybraná semena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 zahradnictvích se používají semena z kontrolovaného množení</a:t>
            </a:r>
          </a:p>
          <a:p>
            <a:r>
              <a:rPr lang="cs-CZ" dirty="0" smtClean="0"/>
              <a:t>Pravost znamená, že rostliny budou co nejpodobnější rostlině mateřské</a:t>
            </a:r>
          </a:p>
          <a:p>
            <a:r>
              <a:rPr lang="cs-CZ" dirty="0" smtClean="0"/>
              <a:t>Dalším kritériem                                                  je klíčivost semen</a:t>
            </a:r>
          </a:p>
          <a:p>
            <a:r>
              <a:rPr lang="cs-CZ" dirty="0" smtClean="0"/>
              <a:t>Klíčivost bývá                                                                 ovlivněna teplotou,                                                                vlhkostí, stavem                                                                        půdy,…</a:t>
            </a:r>
            <a:endParaRPr lang="cs-CZ" dirty="0"/>
          </a:p>
        </p:txBody>
      </p:sp>
      <p:pic>
        <p:nvPicPr>
          <p:cNvPr id="12290" name="Picture 2" descr="http://saintpaulia-africkefialky.websnadno.cz/semenace_4_tydny_sta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3357562"/>
            <a:ext cx="4505309" cy="3380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Ošetřování semen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Některá semena se musí před výsevem ošetřit</a:t>
            </a:r>
          </a:p>
          <a:p>
            <a:r>
              <a:rPr lang="cs-CZ" dirty="0" smtClean="0"/>
              <a:t>Některá mají tvrdá osemení a často stačí namočit je na určitou dobu do teplé </a:t>
            </a:r>
            <a:r>
              <a:rPr lang="cs-CZ" dirty="0" smtClean="0"/>
              <a:t>vody, někdy musíme osemení opatrně narušit</a:t>
            </a:r>
            <a:endParaRPr lang="cs-CZ" dirty="0" smtClean="0"/>
          </a:p>
          <a:p>
            <a:r>
              <a:rPr lang="cs-CZ" dirty="0" smtClean="0"/>
              <a:t>Drobná semena</a:t>
            </a:r>
            <a:r>
              <a:rPr lang="cs-CZ" dirty="0" smtClean="0"/>
              <a:t> </a:t>
            </a:r>
            <a:r>
              <a:rPr lang="cs-CZ" dirty="0" smtClean="0"/>
              <a:t>se musí před vysetím namořit </a:t>
            </a:r>
            <a:r>
              <a:rPr lang="cs-CZ" dirty="0" err="1" smtClean="0"/>
              <a:t>protihoubovým</a:t>
            </a:r>
            <a:r>
              <a:rPr lang="cs-CZ" dirty="0" smtClean="0"/>
              <a:t> </a:t>
            </a:r>
            <a:r>
              <a:rPr lang="cs-CZ" dirty="0" smtClean="0"/>
              <a:t>prostředkem nebo insekticidem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Setí do květináče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000" dirty="0" smtClean="0"/>
              <a:t>Na dno květináče položíme pár střepů a trochu </a:t>
            </a:r>
            <a:r>
              <a:rPr lang="cs-CZ" sz="3000" dirty="0" smtClean="0"/>
              <a:t>hrubozrnného </a:t>
            </a:r>
            <a:r>
              <a:rPr lang="cs-CZ" sz="3000" dirty="0" smtClean="0"/>
              <a:t>písku </a:t>
            </a:r>
          </a:p>
          <a:p>
            <a:r>
              <a:rPr lang="cs-CZ" sz="3000" dirty="0"/>
              <a:t>K</a:t>
            </a:r>
            <a:r>
              <a:rPr lang="cs-CZ" sz="3000" dirty="0" smtClean="0"/>
              <a:t>větináč naplníme směsí zeminy pro semena a mírně upěchujeme</a:t>
            </a:r>
          </a:p>
          <a:p>
            <a:r>
              <a:rPr lang="cs-CZ" sz="3000" dirty="0" smtClean="0"/>
              <a:t>Zasejeme velice jemně semínka </a:t>
            </a:r>
          </a:p>
          <a:p>
            <a:r>
              <a:rPr lang="cs-CZ" sz="3000" dirty="0" smtClean="0"/>
              <a:t>Zasypeme je zeminou</a:t>
            </a:r>
          </a:p>
          <a:p>
            <a:r>
              <a:rPr lang="cs-CZ" sz="3000" dirty="0" smtClean="0"/>
              <a:t>Velice opatrně zalijeme nebo pokropíme</a:t>
            </a:r>
          </a:p>
          <a:p>
            <a:r>
              <a:rPr lang="cs-CZ" sz="3000" dirty="0" smtClean="0"/>
              <a:t>Umístíme květináč do tepla, zakryjeme sklem nebo polyetylenem</a:t>
            </a:r>
            <a:endParaRPr lang="cs-CZ" sz="30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Výsev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 výsevu platí obecné pravidlo, že vyseté semeno zasypáváme takovou vrstvou zeminy, jaký je průměr semene</a:t>
            </a:r>
          </a:p>
          <a:p>
            <a:r>
              <a:rPr lang="cs-CZ" dirty="0" smtClean="0"/>
              <a:t>Zcela jemná semena se po vysetí pouze lehce přitisknou prkénkem, nezasypávají se</a:t>
            </a:r>
          </a:p>
          <a:p>
            <a:r>
              <a:rPr lang="cs-CZ" dirty="0" smtClean="0"/>
              <a:t>Oseté misky nejlépe zavlažíme, jestliže je ponoříme do větší nádoby s vodou a pak je přikryjeme, např. tabulkou skla</a:t>
            </a:r>
            <a:endParaRPr lang="cs-CZ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785949"/>
          </a:xfrm>
        </p:spPr>
        <p:txBody>
          <a:bodyPr/>
          <a:lstStyle/>
          <a:p>
            <a:r>
              <a:rPr lang="cs-CZ" dirty="0" smtClean="0"/>
              <a:t>Semenáčky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71472" y="1643050"/>
            <a:ext cx="8001056" cy="857256"/>
          </a:xfrm>
        </p:spPr>
        <p:txBody>
          <a:bodyPr>
            <a:no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s</a:t>
            </a:r>
            <a:r>
              <a:rPr lang="cs-CZ" dirty="0" smtClean="0">
                <a:solidFill>
                  <a:schemeClr val="tx1"/>
                </a:solidFill>
              </a:rPr>
              <a:t>e musí později přesadit z velkých nádob do jednotlivých květináčů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Zástupný symbol pro obsah 3"/>
          <p:cNvPicPr>
            <a:picLocks noGrp="1"/>
          </p:cNvPicPr>
          <p:nvPr>
            <p:ph idx="4294967295"/>
          </p:nvPr>
        </p:nvPicPr>
        <p:blipFill>
          <a:blip r:embed="rId2"/>
          <a:srcRect l="30743" t="1069" r="41914" b="67362"/>
          <a:stretch>
            <a:fillRect/>
          </a:stretch>
        </p:blipFill>
        <p:spPr>
          <a:xfrm rot="5400000">
            <a:off x="2750330" y="1821646"/>
            <a:ext cx="4000529" cy="5786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Pikýrování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Protože jsou rostlinky po vzejití velice jemné a husté, mají jemný kořenový systém, je potřeba rostliny protrhávat </a:t>
            </a:r>
            <a:endParaRPr lang="cs-CZ" dirty="0" smtClean="0"/>
          </a:p>
          <a:p>
            <a:r>
              <a:rPr lang="cs-CZ" dirty="0" smtClean="0"/>
              <a:t>Jejich kořenová soustava zesílí a nebudou se vytahovat za světlem</a:t>
            </a:r>
            <a:endParaRPr lang="cs-CZ" dirty="0" smtClean="0"/>
          </a:p>
          <a:p>
            <a:r>
              <a:rPr lang="cs-CZ" dirty="0" smtClean="0"/>
              <a:t>Pikýrování se opakuje 2 - 3 krát</a:t>
            </a:r>
          </a:p>
          <a:p>
            <a:r>
              <a:rPr lang="cs-CZ" dirty="0" smtClean="0"/>
              <a:t>Při pikýrování používáme tenký kolíček či tužku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Přesazené semenáčky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 l="3964" t="33783" r="69077" b="33146"/>
          <a:stretch>
            <a:fillRect/>
          </a:stretch>
        </p:blipFill>
        <p:spPr>
          <a:xfrm rot="5400000">
            <a:off x="2214546" y="500042"/>
            <a:ext cx="4857784" cy="7143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Muškáty množené semeny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643050"/>
            <a:ext cx="6955213" cy="47891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Semenáčky malých rostlinek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 l="4446" t="2648" r="50160" b="66554"/>
          <a:stretch>
            <a:fillRect/>
          </a:stretch>
        </p:blipFill>
        <p:spPr>
          <a:xfrm rot="5400000">
            <a:off x="1428740" y="1285848"/>
            <a:ext cx="5429262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Vlastní sběr semen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Semena rostlin sbíráme pouze ze zdravých a dobře vyvinutých rostlin</a:t>
            </a:r>
          </a:p>
          <a:p>
            <a:r>
              <a:rPr lang="cs-CZ" dirty="0" smtClean="0"/>
              <a:t>Nejdříve </a:t>
            </a:r>
            <a:r>
              <a:rPr lang="cs-CZ" dirty="0" smtClean="0"/>
              <a:t>je necháme </a:t>
            </a:r>
            <a:r>
              <a:rPr lang="cs-CZ" dirty="0" smtClean="0"/>
              <a:t>usušit v dobře větrané místnosti</a:t>
            </a:r>
            <a:endParaRPr lang="cs-CZ" dirty="0" smtClean="0"/>
          </a:p>
          <a:p>
            <a:r>
              <a:rPr lang="cs-CZ" dirty="0" smtClean="0"/>
              <a:t>Vlhká semena snadno napadají houby</a:t>
            </a:r>
          </a:p>
          <a:p>
            <a:r>
              <a:rPr lang="cs-CZ" dirty="0" smtClean="0"/>
              <a:t>Uskladníme je na chladném, suchém, ale vzdušném místě</a:t>
            </a:r>
            <a:endParaRPr lang="cs-CZ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600200"/>
            <a:ext cx="8401080" cy="4525963"/>
          </a:xfrm>
        </p:spPr>
        <p:txBody>
          <a:bodyPr/>
          <a:lstStyle/>
          <a:p>
            <a:r>
              <a:rPr lang="cs-CZ" sz="1800" dirty="0" smtClean="0"/>
              <a:t>Tisíc dobrých rad mladým ovocnářům, květinářům, zelinářům, pěstitelům a pokusníkům, R. Šrot a kol., nakladatelství Mladá fronta Praha</a:t>
            </a:r>
          </a:p>
          <a:p>
            <a:r>
              <a:rPr lang="cs-CZ" sz="1800" dirty="0" smtClean="0"/>
              <a:t>Pokojové </a:t>
            </a:r>
            <a:r>
              <a:rPr lang="cs-CZ" sz="1800" dirty="0" smtClean="0"/>
              <a:t>květina od A do Z, </a:t>
            </a:r>
            <a:r>
              <a:rPr lang="cs-CZ" sz="1800" dirty="0" smtClean="0"/>
              <a:t>Praktické rady, IMP, </a:t>
            </a:r>
            <a:r>
              <a:rPr lang="cs-CZ" sz="1800" dirty="0" smtClean="0"/>
              <a:t>s.r.o</a:t>
            </a:r>
            <a:r>
              <a:rPr lang="cs-CZ" sz="1800" dirty="0" smtClean="0"/>
              <a:t>.</a:t>
            </a:r>
          </a:p>
          <a:p>
            <a:r>
              <a:rPr lang="cs-CZ" sz="1800" dirty="0" smtClean="0"/>
              <a:t>Naskenované obrázky str. 893 - 894</a:t>
            </a:r>
            <a:endParaRPr lang="cs-CZ" sz="1800" dirty="0" smtClean="0"/>
          </a:p>
          <a:p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celysvet.cz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mnozeni</a:t>
            </a:r>
            <a:r>
              <a:rPr lang="cs-CZ" sz="1800" dirty="0" smtClean="0">
                <a:hlinkClick r:id="rId2"/>
              </a:rPr>
              <a:t>-rostlin.</a:t>
            </a:r>
            <a:r>
              <a:rPr lang="cs-CZ" sz="1800" dirty="0" err="1" smtClean="0">
                <a:hlinkClick r:id="rId2"/>
              </a:rPr>
              <a:t>php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muskaty.cz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mnozeni</a:t>
            </a:r>
            <a:r>
              <a:rPr lang="cs-CZ" sz="1800" dirty="0" smtClean="0">
                <a:hlinkClick r:id="rId3"/>
              </a:rPr>
              <a:t>-</a:t>
            </a:r>
            <a:r>
              <a:rPr lang="cs-CZ" sz="1800" dirty="0" err="1" smtClean="0">
                <a:hlinkClick r:id="rId3"/>
              </a:rPr>
              <a:t>muskatu</a:t>
            </a:r>
            <a:r>
              <a:rPr lang="cs-CZ" sz="1800" dirty="0" smtClean="0">
                <a:hlinkClick r:id="rId3"/>
              </a:rPr>
              <a:t>-semeny/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http://cs.wikipedia.org/wiki/Mno%C5%BEen%C3%AD_rostlin</a:t>
            </a:r>
            <a:endParaRPr lang="cs-CZ" sz="1800" dirty="0" smtClean="0"/>
          </a:p>
          <a:p>
            <a:r>
              <a:rPr lang="cs-CZ" sz="1800" dirty="0" smtClean="0">
                <a:hlinkClick r:id="rId5"/>
              </a:rPr>
              <a:t>http://www.</a:t>
            </a:r>
            <a:r>
              <a:rPr lang="cs-CZ" sz="1800" dirty="0" err="1" smtClean="0">
                <a:hlinkClick r:id="rId5"/>
              </a:rPr>
              <a:t>saintpaulia</a:t>
            </a:r>
            <a:r>
              <a:rPr lang="cs-CZ" sz="1800" dirty="0" smtClean="0">
                <a:hlinkClick r:id="rId5"/>
              </a:rPr>
              <a:t>-</a:t>
            </a:r>
            <a:r>
              <a:rPr lang="cs-CZ" sz="1800" dirty="0" err="1" smtClean="0">
                <a:hlinkClick r:id="rId5"/>
              </a:rPr>
              <a:t>africkefialky.websnadno.cz</a:t>
            </a:r>
            <a:r>
              <a:rPr lang="cs-CZ" sz="1800" dirty="0" smtClean="0">
                <a:hlinkClick r:id="rId5"/>
              </a:rPr>
              <a:t>/MNOZENI-AFRICKYCH-</a:t>
            </a:r>
            <a:r>
              <a:rPr lang="cs-CZ" sz="1800" dirty="0" err="1" smtClean="0">
                <a:hlinkClick r:id="rId5"/>
              </a:rPr>
              <a:t>FIALEK</a:t>
            </a:r>
            <a:r>
              <a:rPr lang="cs-CZ" sz="1800" dirty="0" smtClean="0">
                <a:hlinkClick r:id="rId5"/>
              </a:rPr>
              <a:t>.</a:t>
            </a:r>
            <a:r>
              <a:rPr lang="cs-CZ" sz="1800" dirty="0" err="1" smtClean="0">
                <a:hlinkClick r:id="rId5"/>
              </a:rPr>
              <a:t>html</a:t>
            </a:r>
            <a:endParaRPr lang="cs-CZ" sz="1800" dirty="0" smtClean="0"/>
          </a:p>
          <a:p>
            <a:r>
              <a:rPr lang="cs-CZ" sz="2000" dirty="0" smtClean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cs.wikipedia.org/wiki/Kl%C3%AD%C4%8Den%C3%AD_semene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432</Words>
  <Application>Microsoft Office PowerPoint</Application>
  <PresentationFormat>Předvádění na obrazovce (4:3)</PresentationFormat>
  <Paragraphs>80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Anotace</vt:lpstr>
      <vt:lpstr>Množení rostlin semeny</vt:lpstr>
      <vt:lpstr>Množení semeny</vt:lpstr>
      <vt:lpstr>Různá semena</vt:lpstr>
      <vt:lpstr>Vybraná semena</vt:lpstr>
      <vt:lpstr>Ošetřování semen</vt:lpstr>
      <vt:lpstr>Setí do květináče</vt:lpstr>
      <vt:lpstr>Výsev </vt:lpstr>
      <vt:lpstr>Semenáčky</vt:lpstr>
      <vt:lpstr>Pikýrování</vt:lpstr>
      <vt:lpstr>Přesazené semenáčky</vt:lpstr>
      <vt:lpstr>Muškáty množené semeny</vt:lpstr>
      <vt:lpstr>Semenáčky malých rostlinek</vt:lpstr>
      <vt:lpstr>Vlastní sběr semen</vt:lpstr>
      <vt:lpstr>Zdroje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Množení pokojových rostlin semeny</dc:title>
  <dc:subject>Pěstitelství 9</dc:subject>
  <dc:creator>Přibíková</dc:creator>
  <cp:lastModifiedBy>Aleš</cp:lastModifiedBy>
  <cp:revision>21</cp:revision>
  <dcterms:created xsi:type="dcterms:W3CDTF">2011-04-22T18:02:12Z</dcterms:created>
  <dcterms:modified xsi:type="dcterms:W3CDTF">2013-02-13T08:15:48Z</dcterms:modified>
</cp:coreProperties>
</file>