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77" r:id="rId3"/>
    <p:sldId id="256" r:id="rId4"/>
    <p:sldId id="257" r:id="rId5"/>
    <p:sldId id="264" r:id="rId6"/>
    <p:sldId id="258" r:id="rId7"/>
    <p:sldId id="266" r:id="rId8"/>
    <p:sldId id="259" r:id="rId9"/>
    <p:sldId id="268" r:id="rId10"/>
    <p:sldId id="260" r:id="rId11"/>
    <p:sldId id="270" r:id="rId12"/>
    <p:sldId id="272" r:id="rId13"/>
    <p:sldId id="262" r:id="rId14"/>
    <p:sldId id="273" r:id="rId15"/>
    <p:sldId id="27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6BAFEA01-662F-4FD7-A35A-DF5246F8464D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A91BFC2-B596-4A83-A21B-CF7C05CDB9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EA01-662F-4FD7-A35A-DF5246F8464D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1BFC2-B596-4A83-A21B-CF7C05CDB9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EA01-662F-4FD7-A35A-DF5246F8464D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1BFC2-B596-4A83-A21B-CF7C05CDB9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EA01-662F-4FD7-A35A-DF5246F8464D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1BFC2-B596-4A83-A21B-CF7C05CDB9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BAFEA01-662F-4FD7-A35A-DF5246F8464D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91BFC2-B596-4A83-A21B-CF7C05CDB9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6BAFEA01-662F-4FD7-A35A-DF5246F8464D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A91BFC2-B596-4A83-A21B-CF7C05CDB9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EA01-662F-4FD7-A35A-DF5246F8464D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1BFC2-B596-4A83-A21B-CF7C05CDB9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EA01-662F-4FD7-A35A-DF5246F8464D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1BFC2-B596-4A83-A21B-CF7C05CDB9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EA01-662F-4FD7-A35A-DF5246F8464D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1BFC2-B596-4A83-A21B-CF7C05CDB9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EA01-662F-4FD7-A35A-DF5246F8464D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1BFC2-B596-4A83-A21B-CF7C05CDB9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FEA01-662F-4FD7-A35A-DF5246F8464D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1BFC2-B596-4A83-A21B-CF7C05CDB9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6BAFEA01-662F-4FD7-A35A-DF5246F8464D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A91BFC2-B596-4A83-A21B-CF7C05CDB9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wedg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lflor.cz/cs/viewpress/9/" TargetMode="External"/><Relationship Id="rId2" Type="http://schemas.openxmlformats.org/officeDocument/2006/relationships/hyperlink" Target="http://www.skudci.com/abecedne-cz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hovatelka.cz/choroby-rostlin-clanek/7-nejcastejsich-skudcu-pokojovych-rostlin-10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581"/>
                <a:gridCol w="46382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Pě9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23.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3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Pokojové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rostliny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Škůdci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Výkladová prezentace seznamuje žáky s nejznámějšími škůdci pokojových rostlin</a:t>
            </a:r>
          </a:p>
          <a:p>
            <a:r>
              <a:rPr lang="cs-CZ" sz="2400" dirty="0" smtClean="0"/>
              <a:t>Svilušky, mšice, molice, třásněnky a štítenky</a:t>
            </a:r>
            <a:endParaRPr lang="cs-CZ" sz="24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1571613"/>
            <a:ext cx="8458200" cy="1857387"/>
          </a:xfrm>
        </p:spPr>
        <p:txBody>
          <a:bodyPr>
            <a:noAutofit/>
          </a:bodyPr>
          <a:lstStyle/>
          <a:p>
            <a:r>
              <a:rPr lang="cs-CZ" sz="6000" dirty="0" smtClean="0"/>
              <a:t>Škůdci pokojových rostlin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14356"/>
            <a:ext cx="8229600" cy="1000132"/>
          </a:xfrm>
        </p:spPr>
        <p:txBody>
          <a:bodyPr/>
          <a:lstStyle/>
          <a:p>
            <a:r>
              <a:rPr lang="cs-CZ" dirty="0" smtClean="0"/>
              <a:t>Svilušky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4488"/>
            <a:ext cx="4400552" cy="5060899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měří</a:t>
            </a:r>
            <a:r>
              <a:rPr lang="cs-CZ" sz="2800" b="1" dirty="0" smtClean="0"/>
              <a:t> </a:t>
            </a:r>
            <a:r>
              <a:rPr lang="cs-CZ" sz="2800" b="1" dirty="0" smtClean="0"/>
              <a:t>0,4 až 0,7 mm- </a:t>
            </a:r>
            <a:r>
              <a:rPr lang="cs-CZ" sz="2800" dirty="0" smtClean="0"/>
              <a:t>jsou</a:t>
            </a:r>
            <a:r>
              <a:rPr lang="cs-CZ" sz="2800" b="1" dirty="0" smtClean="0"/>
              <a:t> </a:t>
            </a:r>
            <a:r>
              <a:rPr lang="cs-CZ" sz="2800" dirty="0" smtClean="0"/>
              <a:t>pouhým </a:t>
            </a:r>
            <a:r>
              <a:rPr lang="cs-CZ" sz="2800" dirty="0" smtClean="0"/>
              <a:t>okem neviditelným škůdcem</a:t>
            </a:r>
          </a:p>
          <a:p>
            <a:r>
              <a:rPr lang="cs-CZ" sz="2800" b="1" dirty="0" smtClean="0"/>
              <a:t>žijí na spodní straně listů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silněji napadené listy postupně hnědnou a předčasně </a:t>
            </a:r>
            <a:r>
              <a:rPr lang="cs-CZ" sz="2800" dirty="0" smtClean="0"/>
              <a:t>zasychají</a:t>
            </a:r>
          </a:p>
          <a:p>
            <a:r>
              <a:rPr lang="cs-CZ" sz="2800" dirty="0" smtClean="0"/>
              <a:t>n</a:t>
            </a:r>
            <a:r>
              <a:rPr lang="cs-CZ" sz="2800" dirty="0" smtClean="0"/>
              <a:t>a napadených rostlinách se objevují pavučinky</a:t>
            </a:r>
            <a:endParaRPr lang="cs-CZ" sz="2800" dirty="0" smtClean="0"/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4107" t="32810" r="59923" b="33765"/>
          <a:stretch>
            <a:fillRect/>
          </a:stretch>
        </p:blipFill>
        <p:spPr>
          <a:xfrm rot="5400000">
            <a:off x="5107769" y="3464735"/>
            <a:ext cx="3286148" cy="30718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skenovat0005.jpg"/>
          <p:cNvPicPr>
            <a:picLocks noChangeAspect="1"/>
          </p:cNvPicPr>
          <p:nvPr/>
        </p:nvPicPr>
        <p:blipFill>
          <a:blip r:embed="rId3"/>
          <a:srcRect l="25230" t="18313" r="7593" b="12561"/>
          <a:stretch>
            <a:fillRect/>
          </a:stretch>
        </p:blipFill>
        <p:spPr>
          <a:xfrm rot="5400000">
            <a:off x="5572133" y="142854"/>
            <a:ext cx="2643204" cy="35004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214446"/>
          </a:xfrm>
        </p:spPr>
        <p:txBody>
          <a:bodyPr/>
          <a:lstStyle/>
          <a:p>
            <a:r>
              <a:rPr lang="cs-CZ" dirty="0" smtClean="0"/>
              <a:t>Svilušky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717172"/>
          </a:xfrm>
        </p:spPr>
        <p:txBody>
          <a:bodyPr>
            <a:normAutofit/>
          </a:bodyPr>
          <a:lstStyle/>
          <a:p>
            <a:r>
              <a:rPr lang="cs-CZ" sz="3000" b="1" dirty="0" smtClean="0"/>
              <a:t>nemají rády vlhký vzduch</a:t>
            </a:r>
            <a:r>
              <a:rPr lang="cs-CZ" sz="3000" dirty="0" smtClean="0"/>
              <a:t>, proto rostliny sprchujeme  </a:t>
            </a:r>
          </a:p>
          <a:p>
            <a:r>
              <a:rPr lang="cs-CZ" sz="3000" b="1" dirty="0" smtClean="0"/>
              <a:t>pravidelným zaléváním </a:t>
            </a:r>
            <a:r>
              <a:rPr lang="cs-CZ" sz="3000" dirty="0" smtClean="0"/>
              <a:t>rostlin se svilušky </a:t>
            </a:r>
            <a:r>
              <a:rPr lang="cs-CZ" sz="3000" dirty="0" smtClean="0"/>
              <a:t>přestanou rozmnožovat a brzy zahynou </a:t>
            </a:r>
          </a:p>
          <a:p>
            <a:r>
              <a:rPr lang="cs-CZ" sz="3000" dirty="0" smtClean="0"/>
              <a:t>při boji proti sviluškám mohou pomoci i draví roztoči, které lze zakoupit ve specializovaných prodejnách 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skenovat0001.jpg"/>
          <p:cNvPicPr>
            <a:picLocks noChangeAspect="1"/>
          </p:cNvPicPr>
          <p:nvPr/>
        </p:nvPicPr>
        <p:blipFill>
          <a:blip r:embed="rId2"/>
          <a:srcRect l="19198" t="62429" r="13597" b="9162"/>
          <a:stretch>
            <a:fillRect/>
          </a:stretch>
        </p:blipFill>
        <p:spPr>
          <a:xfrm rot="5400000">
            <a:off x="4572000" y="2285992"/>
            <a:ext cx="5500726" cy="30718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000132"/>
          </a:xfrm>
        </p:spPr>
        <p:txBody>
          <a:bodyPr/>
          <a:lstStyle/>
          <a:p>
            <a:r>
              <a:rPr lang="cs-CZ" dirty="0" smtClean="0"/>
              <a:t>Mšice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3050"/>
            <a:ext cx="5329246" cy="4931486"/>
          </a:xfrm>
        </p:spPr>
        <p:txBody>
          <a:bodyPr>
            <a:normAutofit/>
          </a:bodyPr>
          <a:lstStyle/>
          <a:p>
            <a:r>
              <a:rPr lang="cs-CZ" sz="3000" dirty="0" smtClean="0"/>
              <a:t>m</a:t>
            </a:r>
            <a:r>
              <a:rPr lang="cs-CZ" sz="3000" dirty="0" smtClean="0"/>
              <a:t>ěří 4 – 6 mm</a:t>
            </a:r>
          </a:p>
          <a:p>
            <a:r>
              <a:rPr lang="cs-CZ" sz="3000" dirty="0" smtClean="0"/>
              <a:t>v</a:t>
            </a:r>
            <a:r>
              <a:rPr lang="cs-CZ" sz="3000" dirty="0" smtClean="0"/>
              <a:t>elmi rychle se množí</a:t>
            </a:r>
            <a:endParaRPr lang="cs-CZ" sz="3000" dirty="0" smtClean="0"/>
          </a:p>
          <a:p>
            <a:r>
              <a:rPr lang="cs-CZ" sz="3000" dirty="0" smtClean="0"/>
              <a:t>n</a:t>
            </a:r>
            <a:r>
              <a:rPr lang="cs-CZ" sz="3000" dirty="0" smtClean="0"/>
              <a:t>ejčastěji mají zelené zbarvení</a:t>
            </a:r>
          </a:p>
          <a:p>
            <a:r>
              <a:rPr lang="cs-CZ" sz="3000" dirty="0" smtClean="0"/>
              <a:t>po </a:t>
            </a:r>
            <a:r>
              <a:rPr lang="cs-CZ" sz="3000" dirty="0" smtClean="0"/>
              <a:t>jejich napadení se    </a:t>
            </a:r>
            <a:r>
              <a:rPr lang="cs-CZ" sz="3000" dirty="0" smtClean="0"/>
              <a:t>    </a:t>
            </a:r>
            <a:r>
              <a:rPr lang="cs-CZ" sz="3000" dirty="0" smtClean="0"/>
              <a:t> </a:t>
            </a:r>
            <a:r>
              <a:rPr lang="cs-CZ" sz="3000" dirty="0" smtClean="0"/>
              <a:t>                                              </a:t>
            </a:r>
            <a:r>
              <a:rPr lang="cs-CZ" sz="3000" dirty="0" smtClean="0"/>
              <a:t>na pokojových </a:t>
            </a:r>
            <a:r>
              <a:rPr lang="cs-CZ" sz="3000" dirty="0" smtClean="0"/>
              <a:t>rostlinách                                        objevují </a:t>
            </a:r>
            <a:r>
              <a:rPr lang="cs-CZ" sz="3000" b="1" dirty="0" smtClean="0"/>
              <a:t>lepkavé části</a:t>
            </a:r>
            <a:r>
              <a:rPr lang="cs-CZ" sz="3000" dirty="0" smtClean="0"/>
              <a:t>,                                           na kterých se následně                                              usazují plísně a listy                                                                   se zbarvují do černa 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428760"/>
          </a:xfrm>
        </p:spPr>
        <p:txBody>
          <a:bodyPr/>
          <a:lstStyle/>
          <a:p>
            <a:r>
              <a:rPr lang="cs-CZ" dirty="0" smtClean="0"/>
              <a:t>Mšice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785926"/>
            <a:ext cx="8229600" cy="4682302"/>
          </a:xfrm>
        </p:spPr>
        <p:txBody>
          <a:bodyPr/>
          <a:lstStyle/>
          <a:p>
            <a:r>
              <a:rPr lang="cs-CZ" sz="3200" dirty="0" smtClean="0"/>
              <a:t>p</a:t>
            </a:r>
            <a:r>
              <a:rPr lang="cs-CZ" sz="3200" dirty="0" smtClean="0"/>
              <a:t>ři malém výskytu mšic stačí</a:t>
            </a:r>
            <a:r>
              <a:rPr lang="cs-CZ" sz="3200" dirty="0" smtClean="0"/>
              <a:t> </a:t>
            </a:r>
            <a:r>
              <a:rPr lang="cs-CZ" sz="3200" b="1" dirty="0" smtClean="0"/>
              <a:t>častější sprchování </a:t>
            </a:r>
            <a:endParaRPr lang="cs-CZ" sz="3200" b="1" dirty="0" smtClean="0"/>
          </a:p>
          <a:p>
            <a:r>
              <a:rPr lang="cs-CZ" sz="3200" dirty="0" smtClean="0"/>
              <a:t>silně napadené vrcholky                                                                             bychom měli ihned                                             </a:t>
            </a:r>
            <a:r>
              <a:rPr lang="cs-CZ" sz="3200" b="1" dirty="0" smtClean="0"/>
              <a:t>odstřihnout a zničit</a:t>
            </a:r>
          </a:p>
          <a:p>
            <a:r>
              <a:rPr lang="cs-CZ" sz="3200" dirty="0" smtClean="0"/>
              <a:t>likvidovat mšice umí                                                         také slunéčko                                                                   sedmitečné, larva                                      zlatoočky a bejlomorky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7" name="Obrázek 6"/>
          <p:cNvPicPr/>
          <p:nvPr/>
        </p:nvPicPr>
        <p:blipFill>
          <a:blip r:embed="rId2" cstate="print"/>
          <a:srcRect l="14030" t="52890" r="22712"/>
          <a:stretch>
            <a:fillRect/>
          </a:stretch>
        </p:blipFill>
        <p:spPr>
          <a:xfrm rot="5400000">
            <a:off x="5426069" y="3146435"/>
            <a:ext cx="3643336" cy="34940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skenovat0001.jpg"/>
          <p:cNvPicPr>
            <a:picLocks noChangeAspect="1"/>
          </p:cNvPicPr>
          <p:nvPr/>
        </p:nvPicPr>
        <p:blipFill>
          <a:blip r:embed="rId2"/>
          <a:srcRect l="19198" t="12713" r="10797" b="58878"/>
          <a:stretch>
            <a:fillRect/>
          </a:stretch>
        </p:blipFill>
        <p:spPr>
          <a:xfrm rot="5400000">
            <a:off x="4433589" y="2219019"/>
            <a:ext cx="5134606" cy="32861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8"/>
          </a:xfrm>
        </p:spPr>
        <p:txBody>
          <a:bodyPr/>
          <a:lstStyle/>
          <a:p>
            <a:r>
              <a:rPr lang="cs-CZ" dirty="0" smtClean="0"/>
              <a:t>Molice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5186370" cy="4429156"/>
          </a:xfrm>
        </p:spPr>
        <p:txBody>
          <a:bodyPr>
            <a:normAutofit lnSpcReduction="10000"/>
          </a:bodyPr>
          <a:lstStyle/>
          <a:p>
            <a:r>
              <a:rPr lang="cs-CZ" sz="3000" b="1" dirty="0" smtClean="0"/>
              <a:t>b</a:t>
            </a:r>
            <a:r>
              <a:rPr lang="cs-CZ" sz="3000" b="1" dirty="0" smtClean="0"/>
              <a:t>ílý o</a:t>
            </a:r>
            <a:r>
              <a:rPr lang="cs-CZ" sz="3000" b="1" dirty="0" smtClean="0"/>
              <a:t>křídlený hmyz o velikosti 1,5 - 2 mm</a:t>
            </a:r>
            <a:endParaRPr lang="cs-CZ" sz="3000" b="1" dirty="0" smtClean="0"/>
          </a:p>
          <a:p>
            <a:r>
              <a:rPr lang="cs-CZ" sz="3000" dirty="0" smtClean="0"/>
              <a:t>usazuje se </a:t>
            </a:r>
            <a:r>
              <a:rPr lang="cs-CZ" sz="3000" b="1" dirty="0" smtClean="0"/>
              <a:t>na </a:t>
            </a:r>
            <a:r>
              <a:rPr lang="cs-CZ" sz="3000" b="1" dirty="0" smtClean="0"/>
              <a:t>spodní straně listů</a:t>
            </a:r>
            <a:r>
              <a:rPr lang="cs-CZ" sz="3000" dirty="0" smtClean="0"/>
              <a:t> </a:t>
            </a:r>
          </a:p>
          <a:p>
            <a:r>
              <a:rPr lang="cs-CZ" sz="3000" dirty="0" smtClean="0"/>
              <a:t>napadené rostliny jsou potřísněny lepkavým medovitým výměškem</a:t>
            </a:r>
          </a:p>
          <a:p>
            <a:r>
              <a:rPr lang="cs-CZ" sz="3000" dirty="0" smtClean="0"/>
              <a:t>d</a:t>
            </a:r>
            <a:r>
              <a:rPr lang="cs-CZ" sz="3000" dirty="0" smtClean="0"/>
              <a:t>otkneme-li se rostliny,</a:t>
            </a:r>
            <a:r>
              <a:rPr lang="cs-CZ" sz="3000" dirty="0" smtClean="0"/>
              <a:t> </a:t>
            </a:r>
            <a:r>
              <a:rPr lang="cs-CZ" sz="3000" dirty="0" smtClean="0"/>
              <a:t>molice okamžitě                               vzlétnou </a:t>
            </a:r>
          </a:p>
          <a:p>
            <a:endParaRPr lang="cs-CZ" sz="32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kenovat0002.jpg"/>
          <p:cNvPicPr>
            <a:picLocks noChangeAspect="1"/>
          </p:cNvPicPr>
          <p:nvPr/>
        </p:nvPicPr>
        <p:blipFill>
          <a:blip r:embed="rId2"/>
          <a:srcRect l="8849" t="61436" r="69952" b="2824"/>
          <a:stretch>
            <a:fillRect/>
          </a:stretch>
        </p:blipFill>
        <p:spPr>
          <a:xfrm rot="5400000">
            <a:off x="5496492" y="4178"/>
            <a:ext cx="2714644" cy="399212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285884"/>
          </a:xfrm>
        </p:spPr>
        <p:txBody>
          <a:bodyPr/>
          <a:lstStyle/>
          <a:p>
            <a:r>
              <a:rPr lang="cs-CZ" dirty="0" smtClean="0"/>
              <a:t>Molice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6615130" cy="4788610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předem se můžeme molic vyvarovat, pokud </a:t>
            </a:r>
            <a:r>
              <a:rPr lang="cs-CZ" sz="3200" b="1" dirty="0" smtClean="0"/>
              <a:t>rostliny</a:t>
            </a:r>
            <a:r>
              <a:rPr lang="cs-CZ" sz="3200" dirty="0" smtClean="0"/>
              <a:t> umístíme </a:t>
            </a:r>
            <a:r>
              <a:rPr lang="cs-CZ" sz="3200" b="1" dirty="0" smtClean="0"/>
              <a:t>na místo s možností častého větrání </a:t>
            </a:r>
          </a:p>
          <a:p>
            <a:r>
              <a:rPr lang="cs-CZ" sz="3200" dirty="0" smtClean="0"/>
              <a:t>d</a:t>
            </a:r>
            <a:r>
              <a:rPr lang="cs-CZ" sz="3200" dirty="0" smtClean="0"/>
              <a:t>oporučuje se </a:t>
            </a:r>
            <a:r>
              <a:rPr lang="cs-CZ" sz="3200" dirty="0" smtClean="0"/>
              <a:t>zavěsit žluté destičky s lepem, na které se molice přilepí </a:t>
            </a:r>
          </a:p>
          <a:p>
            <a:r>
              <a:rPr lang="cs-CZ" sz="3200" dirty="0" smtClean="0"/>
              <a:t>jejich přirození nepřátelé jsou lumčíci, kteří se zavěšují na rostliny</a:t>
            </a:r>
          </a:p>
          <a:p>
            <a:endParaRPr lang="cs-CZ" sz="32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8"/>
          </a:xfrm>
        </p:spPr>
        <p:txBody>
          <a:bodyPr/>
          <a:lstStyle/>
          <a:p>
            <a:r>
              <a:rPr lang="cs-CZ" dirty="0" smtClean="0"/>
              <a:t>Třásněnky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855076"/>
            <a:ext cx="8229600" cy="4574320"/>
          </a:xfrm>
        </p:spPr>
        <p:txBody>
          <a:bodyPr>
            <a:normAutofit/>
          </a:bodyPr>
          <a:lstStyle/>
          <a:p>
            <a:r>
              <a:rPr lang="cs-CZ" sz="3000" dirty="0" smtClean="0"/>
              <a:t>jsou </a:t>
            </a:r>
            <a:r>
              <a:rPr lang="cs-CZ" sz="3000" b="1" dirty="0" smtClean="0"/>
              <a:t>malé drobné mušky </a:t>
            </a:r>
          </a:p>
          <a:p>
            <a:r>
              <a:rPr lang="cs-CZ" sz="3000" dirty="0" smtClean="0"/>
              <a:t>jejich třásnitá křídla jsou                                zakončena dlouhými jemnými chloupky, podle kterých dostaly třásněnky své jméno</a:t>
            </a:r>
          </a:p>
          <a:p>
            <a:r>
              <a:rPr lang="cs-CZ" sz="3000" b="1" dirty="0" smtClean="0"/>
              <a:t>líhnou se v suchém a teplém prostředí </a:t>
            </a:r>
            <a:r>
              <a:rPr lang="cs-CZ" sz="3000" dirty="0" smtClean="0"/>
              <a:t>velmi rychle </a:t>
            </a:r>
          </a:p>
          <a:p>
            <a:r>
              <a:rPr lang="cs-CZ" sz="3000" b="1" dirty="0" smtClean="0"/>
              <a:t>na listech </a:t>
            </a:r>
            <a:r>
              <a:rPr lang="cs-CZ" sz="3000" dirty="0" smtClean="0"/>
              <a:t>rostlin se začnou objevovat </a:t>
            </a:r>
            <a:r>
              <a:rPr lang="cs-CZ" sz="3000" b="1" dirty="0" smtClean="0"/>
              <a:t>malé stříbřité skvrnky</a:t>
            </a:r>
          </a:p>
        </p:txBody>
      </p:sp>
      <p:pic>
        <p:nvPicPr>
          <p:cNvPr id="5" name="Obrázek 4"/>
          <p:cNvPicPr/>
          <p:nvPr/>
        </p:nvPicPr>
        <p:blipFill>
          <a:blip r:embed="rId2"/>
          <a:srcRect l="5516" t="31072" r="67219" b="51456"/>
          <a:stretch>
            <a:fillRect/>
          </a:stretch>
        </p:blipFill>
        <p:spPr>
          <a:xfrm rot="10800000">
            <a:off x="6143636" y="285728"/>
            <a:ext cx="3000364" cy="24288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kenovat0002.jpg"/>
          <p:cNvPicPr>
            <a:picLocks noChangeAspect="1"/>
          </p:cNvPicPr>
          <p:nvPr/>
        </p:nvPicPr>
        <p:blipFill>
          <a:blip r:embed="rId2"/>
          <a:srcRect l="32047" t="29199" r="41972" b="55303"/>
          <a:stretch>
            <a:fillRect/>
          </a:stretch>
        </p:blipFill>
        <p:spPr>
          <a:xfrm rot="5460000">
            <a:off x="6736328" y="4496275"/>
            <a:ext cx="2903794" cy="15109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skenovat0002.jpg"/>
          <p:cNvPicPr>
            <a:picLocks noChangeAspect="1"/>
          </p:cNvPicPr>
          <p:nvPr/>
        </p:nvPicPr>
        <p:blipFill>
          <a:blip r:embed="rId2"/>
          <a:srcRect l="35378" t="60589" r="41972" b="4907"/>
          <a:stretch>
            <a:fillRect/>
          </a:stretch>
        </p:blipFill>
        <p:spPr>
          <a:xfrm rot="5460000">
            <a:off x="5703719" y="133928"/>
            <a:ext cx="2655666" cy="35289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Třásněnky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6115064" cy="4325112"/>
          </a:xfrm>
        </p:spPr>
        <p:txBody>
          <a:bodyPr>
            <a:normAutofit/>
          </a:bodyPr>
          <a:lstStyle/>
          <a:p>
            <a:r>
              <a:rPr lang="cs-CZ" sz="3000" dirty="0" smtClean="0"/>
              <a:t>pokud objevíme třásněnku v počátečním stadiu, </a:t>
            </a:r>
            <a:r>
              <a:rPr lang="cs-CZ" sz="3000" b="1" dirty="0" smtClean="0"/>
              <a:t>omyjeme listy </a:t>
            </a:r>
            <a:r>
              <a:rPr lang="cs-CZ" sz="3000" dirty="0" smtClean="0"/>
              <a:t>rostliny mírně napadenou rostlinu </a:t>
            </a:r>
            <a:r>
              <a:rPr lang="cs-CZ" sz="3000" b="1" dirty="0" smtClean="0"/>
              <a:t>mýdlovým roztokem</a:t>
            </a:r>
          </a:p>
          <a:p>
            <a:r>
              <a:rPr lang="cs-CZ" sz="3000" dirty="0" smtClean="0"/>
              <a:t>postup opakujeme pravidelně 1x za 14 dní</a:t>
            </a:r>
          </a:p>
          <a:p>
            <a:r>
              <a:rPr lang="cs-CZ" sz="3000" dirty="0" smtClean="0"/>
              <a:t>účinnou biologickou ochranou je aplikace dravého roztoče </a:t>
            </a:r>
            <a:r>
              <a:rPr lang="cs-CZ" sz="3000" dirty="0" err="1" smtClean="0"/>
              <a:t>Amblyseius</a:t>
            </a:r>
            <a:r>
              <a:rPr lang="cs-CZ" sz="3000" dirty="0" smtClean="0"/>
              <a:t> </a:t>
            </a:r>
            <a:r>
              <a:rPr lang="cs-CZ" sz="3000" dirty="0" err="1" smtClean="0"/>
              <a:t>cucumeris</a:t>
            </a:r>
            <a:endParaRPr lang="cs-CZ" sz="30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8"/>
          </a:xfrm>
        </p:spPr>
        <p:txBody>
          <a:bodyPr/>
          <a:lstStyle/>
          <a:p>
            <a:r>
              <a:rPr lang="cs-CZ" dirty="0" smtClean="0"/>
              <a:t>Štítenky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500594"/>
          </a:xfrm>
        </p:spPr>
        <p:txBody>
          <a:bodyPr>
            <a:noAutofit/>
          </a:bodyPr>
          <a:lstStyle/>
          <a:p>
            <a:r>
              <a:rPr lang="cs-CZ" sz="3200" dirty="0" smtClean="0"/>
              <a:t>jsou </a:t>
            </a:r>
            <a:r>
              <a:rPr lang="cs-CZ" sz="3200" b="1" dirty="0" smtClean="0"/>
              <a:t>malý, kulatý nebo oválný hmyz</a:t>
            </a:r>
            <a:r>
              <a:rPr lang="cs-CZ" sz="3200" dirty="0" smtClean="0"/>
              <a:t>, který vyjma larev nehybně sedí na různých rostlinných částech </a:t>
            </a:r>
          </a:p>
          <a:p>
            <a:r>
              <a:rPr lang="cs-CZ" sz="3200" dirty="0" smtClean="0"/>
              <a:t>vyskytují se zejména tam, kde se rostliny pěstují </a:t>
            </a:r>
            <a:r>
              <a:rPr lang="cs-CZ" sz="3200" b="1" dirty="0" smtClean="0"/>
              <a:t>na příliš suchém a teplém stanovišti</a:t>
            </a:r>
          </a:p>
          <a:p>
            <a:r>
              <a:rPr lang="cs-CZ" sz="3200" b="1" dirty="0" smtClean="0"/>
              <a:t>škodí sáním na listech</a:t>
            </a:r>
            <a:r>
              <a:rPr lang="cs-CZ" sz="3200" dirty="0" smtClean="0"/>
              <a:t>, které poškozuje a oslabuje, přičemž poškozená místa jsou světle zelená</a:t>
            </a:r>
            <a:endParaRPr lang="cs-CZ" sz="32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8"/>
          </a:xfrm>
        </p:spPr>
        <p:txBody>
          <a:bodyPr/>
          <a:lstStyle/>
          <a:p>
            <a:r>
              <a:rPr lang="cs-CZ" dirty="0" smtClean="0"/>
              <a:t>Štítenky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86004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napadené rostliny izolujeme od ostatních </a:t>
            </a:r>
            <a:r>
              <a:rPr lang="cs-CZ" sz="3200" dirty="0" smtClean="0"/>
              <a:t>pokojových rostlin, </a:t>
            </a:r>
            <a:r>
              <a:rPr lang="cs-CZ" sz="3200" b="1" dirty="0" smtClean="0"/>
              <a:t>omyjeme je mýdlovým roztokem </a:t>
            </a:r>
            <a:r>
              <a:rPr lang="cs-CZ" sz="3200" dirty="0" smtClean="0"/>
              <a:t>a larvy ručně posbíráme </a:t>
            </a:r>
          </a:p>
          <a:p>
            <a:r>
              <a:rPr lang="cs-CZ" sz="3200" dirty="0" smtClean="0"/>
              <a:t>v případě vyššího rozšíření štítenek se přistupuje k aplikaci chemického postřiku </a:t>
            </a:r>
          </a:p>
          <a:p>
            <a:r>
              <a:rPr lang="cs-CZ" sz="3200" dirty="0" smtClean="0"/>
              <a:t>je však nutné před jeho provedením z rostlin ručně odstranit co nejvíce dospělých jedinců, a to ideálně kartáčkem</a:t>
            </a:r>
          </a:p>
          <a:p>
            <a:endParaRPr lang="cs-CZ" sz="32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/>
          <a:srcRect l="2892" t="49019" r="70610" b="30366"/>
          <a:stretch>
            <a:fillRect/>
          </a:stretch>
        </p:blipFill>
        <p:spPr>
          <a:xfrm rot="10800000">
            <a:off x="4214810" y="857232"/>
            <a:ext cx="4750628" cy="56078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/>
          <p:nvPr/>
        </p:nvPicPr>
        <p:blipFill>
          <a:blip r:embed="rId3" cstate="print"/>
          <a:srcRect l="3508" t="8434" r="10526" b="4819"/>
          <a:stretch>
            <a:fillRect/>
          </a:stretch>
        </p:blipFill>
        <p:spPr>
          <a:xfrm>
            <a:off x="142844" y="1000108"/>
            <a:ext cx="3500462" cy="5143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401080" cy="432511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Pěstitelské práce v 7. ročníku, A. </a:t>
            </a:r>
            <a:r>
              <a:rPr lang="cs-CZ" sz="2000" dirty="0" err="1" smtClean="0"/>
              <a:t>Milec</a:t>
            </a:r>
            <a:r>
              <a:rPr lang="cs-CZ" sz="2000" dirty="0" smtClean="0"/>
              <a:t> a kol., nakladatelství SPN Praha</a:t>
            </a:r>
          </a:p>
          <a:p>
            <a:r>
              <a:rPr lang="cs-CZ" sz="2000" dirty="0" smtClean="0"/>
              <a:t>Naskenované obrázky str.133-134</a:t>
            </a:r>
            <a:endParaRPr lang="cs-CZ" sz="2000" dirty="0" smtClean="0">
              <a:hlinkClick r:id="rId2"/>
            </a:endParaRPr>
          </a:p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 smtClean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</a:t>
            </a:r>
            <a:r>
              <a:rPr lang="cs-CZ" sz="2000" dirty="0" err="1" smtClean="0">
                <a:hlinkClick r:id="rId2"/>
              </a:rPr>
              <a:t>skudci.com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abecedne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cz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</a:t>
            </a:r>
            <a:r>
              <a:rPr lang="cs-CZ" sz="2000" dirty="0" err="1" smtClean="0">
                <a:hlinkClick r:id="rId3"/>
              </a:rPr>
              <a:t>holflor.cz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cs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viewpress</a:t>
            </a:r>
            <a:r>
              <a:rPr lang="cs-CZ" sz="2000" dirty="0" smtClean="0">
                <a:hlinkClick r:id="rId3"/>
              </a:rPr>
              <a:t>/9/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</a:t>
            </a:r>
            <a:r>
              <a:rPr lang="cs-CZ" sz="2000" dirty="0" smtClean="0">
                <a:hlinkClick r:id="rId4"/>
              </a:rPr>
              <a:t>://www.chovatelka.</a:t>
            </a:r>
            <a:r>
              <a:rPr lang="cs-CZ" sz="2000" dirty="0" err="1" smtClean="0">
                <a:hlinkClick r:id="rId4"/>
              </a:rPr>
              <a:t>cz</a:t>
            </a:r>
            <a:r>
              <a:rPr lang="cs-CZ" sz="2000" dirty="0" smtClean="0">
                <a:hlinkClick r:id="rId4"/>
              </a:rPr>
              <a:t>/choroby-rostlin-</a:t>
            </a:r>
            <a:r>
              <a:rPr lang="cs-CZ" sz="2000" dirty="0" err="1" smtClean="0">
                <a:hlinkClick r:id="rId4"/>
              </a:rPr>
              <a:t>clanek</a:t>
            </a:r>
            <a:r>
              <a:rPr lang="cs-CZ" sz="2000" dirty="0" smtClean="0">
                <a:hlinkClick r:id="rId4"/>
              </a:rPr>
              <a:t>/7-</a:t>
            </a:r>
            <a:r>
              <a:rPr lang="cs-CZ" sz="2000" dirty="0" err="1" smtClean="0">
                <a:hlinkClick r:id="rId4"/>
              </a:rPr>
              <a:t>nejcastejsich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skudcu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pokojovych</a:t>
            </a:r>
            <a:r>
              <a:rPr lang="cs-CZ" sz="2000" dirty="0" smtClean="0">
                <a:hlinkClick r:id="rId4"/>
              </a:rPr>
              <a:t>-rostlin-100#</a:t>
            </a:r>
            <a:r>
              <a:rPr lang="cs-CZ" sz="2000" dirty="0" err="1" smtClean="0">
                <a:hlinkClick r:id="rId4"/>
              </a:rPr>
              <a:t>article</a:t>
            </a:r>
            <a:r>
              <a:rPr lang="cs-CZ" sz="2000" dirty="0" smtClean="0">
                <a:hlinkClick r:id="rId4"/>
              </a:rPr>
              <a:t>-body</a:t>
            </a:r>
            <a:endParaRPr lang="cs-CZ" sz="2000" dirty="0" smtClean="0"/>
          </a:p>
          <a:p>
            <a:r>
              <a:rPr lang="cs-CZ" sz="2000" dirty="0" smtClean="0"/>
              <a:t>Pokojové květiny od A do Z, </a:t>
            </a:r>
            <a:r>
              <a:rPr lang="cs-CZ" sz="2000" dirty="0" smtClean="0"/>
              <a:t>N</a:t>
            </a:r>
            <a:r>
              <a:rPr lang="cs-CZ" sz="2000" dirty="0" smtClean="0"/>
              <a:t>emoci a škůdci, IMP</a:t>
            </a:r>
            <a:r>
              <a:rPr lang="cs-CZ" sz="2000" dirty="0" smtClean="0"/>
              <a:t>, s.r.o.</a:t>
            </a:r>
          </a:p>
          <a:p>
            <a:r>
              <a:rPr lang="cs-CZ" sz="2000" dirty="0" smtClean="0"/>
              <a:t>Naskenované obrázky str. 827, 831, 841, 843</a:t>
            </a:r>
            <a:endParaRPr lang="cs-CZ" sz="20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300</TotalTime>
  <Words>470</Words>
  <Application>Microsoft Office PowerPoint</Application>
  <PresentationFormat>Předvádění na obrazovce (4:3)</PresentationFormat>
  <Paragraphs>76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Urbanistický</vt:lpstr>
      <vt:lpstr>Snímek 1</vt:lpstr>
      <vt:lpstr>Anotace</vt:lpstr>
      <vt:lpstr>Škůdci pokojových rostlin</vt:lpstr>
      <vt:lpstr>Svilušky</vt:lpstr>
      <vt:lpstr>Svilušky</vt:lpstr>
      <vt:lpstr>Mšice</vt:lpstr>
      <vt:lpstr>Mšice</vt:lpstr>
      <vt:lpstr>Molice</vt:lpstr>
      <vt:lpstr>Molice</vt:lpstr>
      <vt:lpstr>Třásněnky</vt:lpstr>
      <vt:lpstr>Třásněnky</vt:lpstr>
      <vt:lpstr>Štítenky</vt:lpstr>
      <vt:lpstr>Štítenky</vt:lpstr>
      <vt:lpstr>Snímek 14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Škůdci pokojových rostlin</dc:title>
  <dc:subject>Pěstitelství 9</dc:subject>
  <dc:creator>Přibíková</dc:creator>
  <cp:lastModifiedBy>Aleš</cp:lastModifiedBy>
  <cp:revision>35</cp:revision>
  <dcterms:created xsi:type="dcterms:W3CDTF">2011-04-06T18:41:27Z</dcterms:created>
  <dcterms:modified xsi:type="dcterms:W3CDTF">2013-02-13T10:05:11Z</dcterms:modified>
</cp:coreProperties>
</file>