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F385E-D84C-4458-BD52-AAC9E9BE9CC5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920E3-575F-4AE3-9137-327A158E3F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E1B1E-EA0C-4C66-B5E9-0E227A525E8D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BA37E-E926-495A-ABDB-B04CB1C1A6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A127E-95FC-48CB-AEF1-49E24C95EB3A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1284B-6D16-4705-BB6B-A051A2168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38306-B6FC-4EBE-B1A8-9008864C8D59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52124-A8AE-48BD-AC4B-94705149BD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D8815-82AD-4EE8-A90F-708D46760551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D6BCE-D8AB-42D6-A14F-AC6353192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B7C48-87E8-40CE-B58F-509F0CB6380F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A0C15-E7C4-4A23-BE1F-215B71A88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8D4F5-ECBF-4083-A3BB-0A9B324FBC67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BFA73-D4C1-408C-BD1E-82B3D72E1E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D41B8-80D7-4759-B198-779E0F8A1DD4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5937A-AC95-42F2-9E5D-3F65B108B1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FA0D4-8F1E-4CFC-874E-B3ECCF0F64EF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1616E-A396-4BBA-8514-6AF375472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8010F-7C37-49B7-BF88-2A875F995949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B147D-7833-4710-85ED-7611938C7B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B4FAA-CAD1-442B-BD07-BC28E496C552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E0861-AF9B-4868-8B0D-56DD18824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885CB4C-2648-4055-A2BB-51B31D7FA84C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B461B86-E8B1-4E79-A010-61C71E32D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DUMu:</a:t>
            </a:r>
            <a:r>
              <a:rPr lang="cs-CZ" sz="1600" dirty="0" smtClean="0"/>
              <a:t>VY_22_INOVACE_10_6_P 4 - SUBJECT RELATIVE CLAUSES</a:t>
            </a: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Helena </a:t>
            </a:r>
            <a:r>
              <a:rPr lang="cs-CZ" sz="1700" dirty="0" err="1" smtClean="0"/>
              <a:t>Rejzlová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</a:t>
            </a:r>
            <a:r>
              <a:rPr lang="cs-CZ" sz="1800" dirty="0" smtClean="0"/>
              <a:t> Jazyk a jazyková komunikace/ Anglický jazyk/ </a:t>
            </a:r>
            <a:r>
              <a:rPr lang="cs-CZ" sz="1600" dirty="0" smtClean="0"/>
              <a:t>SUBJECT  RELATIVE CLAUSES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Interaktivní tabule nebo pracovní listy.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		ano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 Shrnutí, jak tvoříme věty vztažné. Žáci doplňují THAT a následně WHO nebo WHICH. Následuje kontrola dle  klíče.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15. 1. 2013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 Sb.), tj. že k uvedeným účelům může být kýmkoliv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15. 1. 2013		Podpis: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SUBJECT RELATIVE CLAUSES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en-GB" dirty="0" smtClean="0"/>
              <a:t>We use these relative pronouns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PEOPLE </a:t>
            </a:r>
            <a:r>
              <a:rPr lang="cs-CZ" dirty="0" smtClean="0">
                <a:solidFill>
                  <a:srgbClr val="FF0000"/>
                </a:solidFill>
              </a:rPr>
              <a:t>THAT		</a:t>
            </a:r>
            <a:r>
              <a:rPr lang="cs-CZ" dirty="0" smtClean="0"/>
              <a:t>PEOPLE </a:t>
            </a:r>
            <a:r>
              <a:rPr lang="cs-CZ" dirty="0" smtClean="0">
                <a:solidFill>
                  <a:srgbClr val="FF0000"/>
                </a:solidFill>
              </a:rPr>
              <a:t>WHO</a:t>
            </a:r>
          </a:p>
          <a:p>
            <a:r>
              <a:rPr lang="cs-CZ" dirty="0" smtClean="0"/>
              <a:t>THINGS </a:t>
            </a:r>
            <a:r>
              <a:rPr lang="cs-CZ" dirty="0" smtClean="0">
                <a:solidFill>
                  <a:srgbClr val="FF0000"/>
                </a:solidFill>
              </a:rPr>
              <a:t>THAT		</a:t>
            </a:r>
            <a:r>
              <a:rPr lang="cs-CZ" dirty="0" smtClean="0"/>
              <a:t>THINGS </a:t>
            </a:r>
            <a:r>
              <a:rPr lang="cs-CZ" dirty="0" smtClean="0">
                <a:solidFill>
                  <a:srgbClr val="FF0000"/>
                </a:solidFill>
              </a:rPr>
              <a:t>WHICH</a:t>
            </a:r>
          </a:p>
          <a:p>
            <a:r>
              <a:rPr lang="cs-CZ" dirty="0" smtClean="0"/>
              <a:t>ANIMALS </a:t>
            </a:r>
            <a:r>
              <a:rPr lang="cs-CZ" dirty="0" smtClean="0">
                <a:solidFill>
                  <a:srgbClr val="FF0000"/>
                </a:solidFill>
              </a:rPr>
              <a:t>THAT	</a:t>
            </a:r>
            <a:r>
              <a:rPr lang="cs-CZ" dirty="0" smtClean="0"/>
              <a:t> ANIMALS </a:t>
            </a:r>
            <a:r>
              <a:rPr lang="cs-CZ" dirty="0" smtClean="0">
                <a:solidFill>
                  <a:srgbClr val="FF0000"/>
                </a:solidFill>
              </a:rPr>
              <a:t>WHICH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FILL IN </a:t>
            </a:r>
            <a:r>
              <a:rPr lang="cs-CZ" dirty="0" smtClean="0">
                <a:solidFill>
                  <a:srgbClr val="00B050"/>
                </a:solidFill>
              </a:rPr>
              <a:t>THAT</a:t>
            </a:r>
            <a:r>
              <a:rPr lang="en-US" dirty="0" smtClean="0">
                <a:solidFill>
                  <a:srgbClr val="00B050"/>
                </a:solidFill>
              </a:rPr>
              <a:t>, WHO, WHICH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That</a:t>
            </a:r>
            <a:r>
              <a:rPr lang="cs-CZ" sz="2000" dirty="0" smtClean="0"/>
              <a:t>´s </a:t>
            </a:r>
            <a:r>
              <a:rPr lang="en-US" sz="2000" dirty="0" smtClean="0"/>
              <a:t>the man / teaches us English.</a:t>
            </a:r>
          </a:p>
          <a:p>
            <a:r>
              <a:rPr lang="en-US" sz="2000" dirty="0" smtClean="0"/>
              <a:t>He doesn`t like people / do that.</a:t>
            </a:r>
          </a:p>
          <a:p>
            <a:r>
              <a:rPr lang="en-US" sz="2000" dirty="0" smtClean="0"/>
              <a:t>She can`t find a telephone / works.</a:t>
            </a:r>
          </a:p>
          <a:p>
            <a:r>
              <a:rPr lang="en-US" sz="2000" dirty="0" smtClean="0"/>
              <a:t>This is the dog / barks all the time.</a:t>
            </a:r>
          </a:p>
          <a:p>
            <a:r>
              <a:rPr lang="en-US" sz="2000" dirty="0" smtClean="0"/>
              <a:t>I know the boy / has got three sisters.</a:t>
            </a:r>
          </a:p>
          <a:p>
            <a:r>
              <a:rPr lang="en-US" sz="2000" dirty="0" smtClean="0"/>
              <a:t>A vegetarian is someone / doesn`t eat meat.</a:t>
            </a:r>
          </a:p>
          <a:p>
            <a:r>
              <a:rPr lang="en-US" sz="2000" dirty="0" smtClean="0"/>
              <a:t>A charity is an organization / helps people.</a:t>
            </a:r>
          </a:p>
          <a:p>
            <a:r>
              <a:rPr lang="en-US" sz="2000" dirty="0" smtClean="0"/>
              <a:t>Bats are the animals / sleep upside down.</a:t>
            </a:r>
          </a:p>
          <a:p>
            <a:r>
              <a:rPr lang="en-US" sz="2000" dirty="0" smtClean="0"/>
              <a:t>I know the woman / works in a bank.</a:t>
            </a:r>
          </a:p>
          <a:p>
            <a:r>
              <a:rPr lang="en-US" sz="2000" dirty="0" smtClean="0"/>
              <a:t>This is the computer / I want.</a:t>
            </a:r>
          </a:p>
          <a:p>
            <a:r>
              <a:rPr lang="en-US" sz="2000" dirty="0" smtClean="0"/>
              <a:t>These are the girls / have won the first prize.</a:t>
            </a:r>
          </a:p>
          <a:p>
            <a:r>
              <a:rPr lang="en-US" sz="2000" dirty="0" smtClean="0"/>
              <a:t>He must find the book / we will read.</a:t>
            </a:r>
          </a:p>
          <a:p>
            <a:r>
              <a:rPr lang="en-US" sz="2000" dirty="0" smtClean="0"/>
              <a:t>Do you know someone / can dance very well?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KEY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That´</a:t>
            </a:r>
            <a:r>
              <a:rPr lang="cs-CZ" sz="2000" dirty="0" smtClean="0"/>
              <a:t>s </a:t>
            </a:r>
            <a:r>
              <a:rPr lang="en-US" sz="2000" dirty="0" smtClean="0"/>
              <a:t>the man </a:t>
            </a:r>
            <a:r>
              <a:rPr lang="en-US" sz="2000" dirty="0" smtClean="0">
                <a:solidFill>
                  <a:srgbClr val="FF0000"/>
                </a:solidFill>
              </a:rPr>
              <a:t>that</a:t>
            </a:r>
            <a:r>
              <a:rPr lang="en-US" sz="2000" dirty="0" smtClean="0"/>
              <a:t> /</a:t>
            </a:r>
            <a:r>
              <a:rPr lang="en-US" sz="2000" dirty="0" smtClean="0">
                <a:solidFill>
                  <a:srgbClr val="00B050"/>
                </a:solidFill>
              </a:rPr>
              <a:t> who </a:t>
            </a:r>
            <a:r>
              <a:rPr lang="en-US" sz="2000" dirty="0" smtClean="0"/>
              <a:t>teaches us English.</a:t>
            </a:r>
          </a:p>
          <a:p>
            <a:r>
              <a:rPr lang="en-US" sz="2000" dirty="0" smtClean="0"/>
              <a:t>He doesn`t like people </a:t>
            </a:r>
            <a:r>
              <a:rPr lang="en-US" sz="2000" dirty="0" smtClean="0">
                <a:solidFill>
                  <a:srgbClr val="FF0000"/>
                </a:solidFill>
              </a:rPr>
              <a:t>that / </a:t>
            </a:r>
            <a:r>
              <a:rPr lang="en-US" sz="2000" dirty="0" smtClean="0">
                <a:solidFill>
                  <a:srgbClr val="00B050"/>
                </a:solidFill>
              </a:rPr>
              <a:t>who</a:t>
            </a:r>
            <a:r>
              <a:rPr lang="en-US" sz="2000" dirty="0" smtClean="0"/>
              <a:t> do that.</a:t>
            </a:r>
          </a:p>
          <a:p>
            <a:r>
              <a:rPr lang="en-US" sz="2000" dirty="0" smtClean="0"/>
              <a:t>She can`t find a telephone </a:t>
            </a:r>
            <a:r>
              <a:rPr lang="en-US" sz="2000" dirty="0" smtClean="0">
                <a:solidFill>
                  <a:srgbClr val="FF0000"/>
                </a:solidFill>
              </a:rPr>
              <a:t>that / </a:t>
            </a:r>
            <a:r>
              <a:rPr lang="en-US" sz="2000" dirty="0" smtClean="0">
                <a:solidFill>
                  <a:srgbClr val="00B050"/>
                </a:solidFill>
              </a:rPr>
              <a:t>which</a:t>
            </a:r>
            <a:r>
              <a:rPr lang="en-US" sz="2000" dirty="0" smtClean="0"/>
              <a:t> works.</a:t>
            </a:r>
          </a:p>
          <a:p>
            <a:r>
              <a:rPr lang="en-US" sz="2000" dirty="0" smtClean="0"/>
              <a:t>This is the dog </a:t>
            </a:r>
            <a:r>
              <a:rPr lang="en-US" sz="2000" dirty="0" smtClean="0">
                <a:solidFill>
                  <a:srgbClr val="FF0000"/>
                </a:solidFill>
              </a:rPr>
              <a:t>that / </a:t>
            </a:r>
            <a:r>
              <a:rPr lang="en-US" sz="2000" dirty="0" smtClean="0">
                <a:solidFill>
                  <a:srgbClr val="00B050"/>
                </a:solidFill>
              </a:rPr>
              <a:t>which</a:t>
            </a:r>
            <a:r>
              <a:rPr lang="en-US" sz="2000" dirty="0" smtClean="0"/>
              <a:t> barks all the time.</a:t>
            </a:r>
          </a:p>
          <a:p>
            <a:r>
              <a:rPr lang="en-US" sz="2000" dirty="0" smtClean="0"/>
              <a:t>I know the boy </a:t>
            </a:r>
            <a:r>
              <a:rPr lang="en-US" sz="2000" dirty="0" smtClean="0">
                <a:solidFill>
                  <a:srgbClr val="FF0000"/>
                </a:solidFill>
              </a:rPr>
              <a:t>that / </a:t>
            </a:r>
            <a:r>
              <a:rPr lang="en-US" sz="2000" dirty="0" smtClean="0">
                <a:solidFill>
                  <a:srgbClr val="00B050"/>
                </a:solidFill>
              </a:rPr>
              <a:t>who</a:t>
            </a:r>
            <a:r>
              <a:rPr lang="en-US" sz="2000" dirty="0" smtClean="0"/>
              <a:t> has got three sisters.</a:t>
            </a:r>
          </a:p>
          <a:p>
            <a:r>
              <a:rPr lang="en-US" sz="2000" dirty="0" smtClean="0"/>
              <a:t>A vegetarian is someone </a:t>
            </a:r>
            <a:r>
              <a:rPr lang="en-US" sz="2000" dirty="0" smtClean="0">
                <a:solidFill>
                  <a:srgbClr val="FF0000"/>
                </a:solidFill>
              </a:rPr>
              <a:t>that / </a:t>
            </a:r>
            <a:r>
              <a:rPr lang="en-US" sz="2000" dirty="0" smtClean="0">
                <a:solidFill>
                  <a:srgbClr val="00B050"/>
                </a:solidFill>
              </a:rPr>
              <a:t>who</a:t>
            </a:r>
            <a:r>
              <a:rPr lang="en-US" sz="2000" dirty="0" smtClean="0"/>
              <a:t> doesn`t eat meat.</a:t>
            </a:r>
          </a:p>
          <a:p>
            <a:r>
              <a:rPr lang="en-US" sz="2000" dirty="0" smtClean="0"/>
              <a:t>A charity is an organization </a:t>
            </a:r>
            <a:r>
              <a:rPr lang="en-US" sz="2000" dirty="0" smtClean="0">
                <a:solidFill>
                  <a:srgbClr val="FF0000"/>
                </a:solidFill>
              </a:rPr>
              <a:t>that / </a:t>
            </a:r>
            <a:r>
              <a:rPr lang="en-US" sz="2000" dirty="0" smtClean="0">
                <a:solidFill>
                  <a:srgbClr val="00B050"/>
                </a:solidFill>
              </a:rPr>
              <a:t>which</a:t>
            </a:r>
            <a:r>
              <a:rPr lang="en-US" sz="2000" dirty="0" smtClean="0"/>
              <a:t> helps people.</a:t>
            </a:r>
          </a:p>
          <a:p>
            <a:r>
              <a:rPr lang="en-US" sz="2000" dirty="0" smtClean="0"/>
              <a:t>Bats are the animals </a:t>
            </a:r>
            <a:r>
              <a:rPr lang="en-US" sz="2000" dirty="0" smtClean="0">
                <a:solidFill>
                  <a:srgbClr val="FF0000"/>
                </a:solidFill>
              </a:rPr>
              <a:t>that / </a:t>
            </a:r>
            <a:r>
              <a:rPr lang="en-US" sz="2000" dirty="0" smtClean="0">
                <a:solidFill>
                  <a:srgbClr val="00B050"/>
                </a:solidFill>
              </a:rPr>
              <a:t>which</a:t>
            </a:r>
            <a:r>
              <a:rPr lang="en-US" sz="2000" dirty="0" smtClean="0"/>
              <a:t> sleep upside down.</a:t>
            </a:r>
          </a:p>
          <a:p>
            <a:r>
              <a:rPr lang="en-US" sz="2000" dirty="0" smtClean="0"/>
              <a:t>I know the woman </a:t>
            </a:r>
            <a:r>
              <a:rPr lang="en-US" sz="2000" dirty="0" smtClean="0">
                <a:solidFill>
                  <a:srgbClr val="FF0000"/>
                </a:solidFill>
              </a:rPr>
              <a:t>that / </a:t>
            </a:r>
            <a:r>
              <a:rPr lang="en-US" sz="2000" dirty="0" smtClean="0">
                <a:solidFill>
                  <a:srgbClr val="00B050"/>
                </a:solidFill>
              </a:rPr>
              <a:t>who</a:t>
            </a:r>
            <a:r>
              <a:rPr lang="en-US" sz="2000" dirty="0" smtClean="0"/>
              <a:t> works in a bank.</a:t>
            </a:r>
          </a:p>
          <a:p>
            <a:r>
              <a:rPr lang="en-US" sz="2000" dirty="0" smtClean="0"/>
              <a:t>This is the computer </a:t>
            </a:r>
            <a:r>
              <a:rPr lang="en-US" sz="2000" dirty="0" smtClean="0">
                <a:solidFill>
                  <a:srgbClr val="FF0000"/>
                </a:solidFill>
              </a:rPr>
              <a:t>that / </a:t>
            </a:r>
            <a:r>
              <a:rPr lang="en-US" sz="2000" dirty="0" smtClean="0">
                <a:solidFill>
                  <a:srgbClr val="00B050"/>
                </a:solidFill>
              </a:rPr>
              <a:t>which</a:t>
            </a:r>
            <a:r>
              <a:rPr lang="en-US" sz="2000" dirty="0" smtClean="0"/>
              <a:t> I want.</a:t>
            </a:r>
          </a:p>
          <a:p>
            <a:r>
              <a:rPr lang="en-US" sz="2000" dirty="0" smtClean="0"/>
              <a:t>These are the girls </a:t>
            </a:r>
            <a:r>
              <a:rPr lang="en-US" sz="2000" dirty="0" smtClean="0">
                <a:solidFill>
                  <a:srgbClr val="FF0000"/>
                </a:solidFill>
              </a:rPr>
              <a:t>that / </a:t>
            </a:r>
            <a:r>
              <a:rPr lang="en-US" sz="2000" dirty="0" smtClean="0">
                <a:solidFill>
                  <a:srgbClr val="00B050"/>
                </a:solidFill>
              </a:rPr>
              <a:t>who</a:t>
            </a:r>
            <a:r>
              <a:rPr lang="en-US" sz="2000" dirty="0" smtClean="0"/>
              <a:t> have won the first prize.</a:t>
            </a:r>
          </a:p>
          <a:p>
            <a:r>
              <a:rPr lang="en-US" sz="2000" dirty="0" smtClean="0"/>
              <a:t>He must find the book </a:t>
            </a:r>
            <a:r>
              <a:rPr lang="en-US" sz="2000" dirty="0" smtClean="0">
                <a:solidFill>
                  <a:srgbClr val="FF0000"/>
                </a:solidFill>
              </a:rPr>
              <a:t>that / </a:t>
            </a:r>
            <a:r>
              <a:rPr lang="en-US" sz="2000" dirty="0" smtClean="0">
                <a:solidFill>
                  <a:srgbClr val="00B050"/>
                </a:solidFill>
              </a:rPr>
              <a:t>which</a:t>
            </a:r>
            <a:r>
              <a:rPr lang="en-US" sz="2000" dirty="0" smtClean="0"/>
              <a:t> we will read.</a:t>
            </a:r>
          </a:p>
          <a:p>
            <a:r>
              <a:rPr lang="en-US" sz="2000" dirty="0" smtClean="0"/>
              <a:t>Do you know someone </a:t>
            </a:r>
            <a:r>
              <a:rPr lang="en-US" sz="2000" dirty="0" smtClean="0">
                <a:solidFill>
                  <a:srgbClr val="FF0000"/>
                </a:solidFill>
              </a:rPr>
              <a:t>that / </a:t>
            </a:r>
            <a:r>
              <a:rPr lang="en-US" sz="2000" dirty="0" smtClean="0">
                <a:solidFill>
                  <a:srgbClr val="00B050"/>
                </a:solidFill>
              </a:rPr>
              <a:t>who</a:t>
            </a:r>
            <a:r>
              <a:rPr lang="en-US" sz="2000" dirty="0" smtClean="0"/>
              <a:t> can dance very well?</a:t>
            </a:r>
          </a:p>
          <a:p>
            <a:endParaRPr lang="cs-CZ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779096" cy="778098"/>
          </a:xfrm>
        </p:spPr>
        <p:txBody>
          <a:bodyPr/>
          <a:lstStyle/>
          <a:p>
            <a:r>
              <a:rPr lang="en-US" sz="1200" dirty="0" smtClean="0"/>
              <a:t>METODICK</a:t>
            </a:r>
            <a:r>
              <a:rPr lang="cs-CZ" sz="1200" dirty="0" smtClean="0"/>
              <a:t>Ý LIST</a:t>
            </a:r>
            <a:endParaRPr lang="cs-CZ" sz="1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850" y="1852136"/>
          <a:ext cx="8362950" cy="3329940"/>
        </p:xfrm>
        <a:graphic>
          <a:graphicData uri="http://schemas.openxmlformats.org/drawingml/2006/table">
            <a:tbl>
              <a:tblPr/>
              <a:tblGrid>
                <a:gridCol w="1447150"/>
                <a:gridCol w="6915800"/>
              </a:tblGrid>
              <a:tr h="3443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SUBJECT RELATIVE </a:t>
                      </a: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CLAUSES</a:t>
                      </a: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43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CÍL</a:t>
                      </a: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Procvičování 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vztažných </a:t>
                      </a: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vět  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s THAT, WHO a WHICH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43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MOTIVACE</a:t>
                      </a: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noProof="0" dirty="0" smtClean="0">
                          <a:latin typeface="Calibri"/>
                          <a:ea typeface="Calibri"/>
                          <a:cs typeface="Times New Roman"/>
                        </a:rPr>
                        <a:t>Who</a:t>
                      </a:r>
                      <a:r>
                        <a:rPr lang="en-GB" sz="1000" baseline="0" noProof="0" dirty="0" smtClean="0">
                          <a:latin typeface="Calibri"/>
                          <a:ea typeface="Calibri"/>
                          <a:cs typeface="Times New Roman"/>
                        </a:rPr>
                        <a:t> are the people that you go to school with?</a:t>
                      </a:r>
                      <a:endParaRPr lang="en-GB" sz="1000" noProof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43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POTŘEBY A MATERIÁL</a:t>
                      </a: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Interaktivní tabule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331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POSTUP</a:t>
                      </a: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Zopakování 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pravidla tvoření vztažných vět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Krátké věty ukázkově 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přeložit.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Procvičování tvoření vět.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Vzor napsat na tabuli.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Nejdříve žáci tvoří věty s THAT a pak následně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s WHO nebo WHICH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43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CÍLOVÁ SKUPINA</a:t>
                      </a: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 VIII. ročník</a:t>
                      </a: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65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REFLEXE</a:t>
                      </a: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Po procvičení si každý napíše pět 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vět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s THAT, pět vět s WHO a pět vět s WHICH.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Žáci si zkontrolují napsané 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věty nejdříve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ve dvojicích, pak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 dle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klíče .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255" marR="612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432</Words>
  <Application>Microsoft Office PowerPoint</Application>
  <PresentationFormat>Předvádění na obrazovce (4:3)</PresentationFormat>
  <Paragraphs>115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SUBJECT RELATIVE CLAUSES </vt:lpstr>
      <vt:lpstr>FILL IN THAT, WHO, WHICH</vt:lpstr>
      <vt:lpstr>THE KEY</vt:lpstr>
      <vt:lpstr>METODICKÝ LIST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Ing. Milan Rejzl</cp:lastModifiedBy>
  <cp:revision>26</cp:revision>
  <dcterms:created xsi:type="dcterms:W3CDTF">2012-02-01T08:51:03Z</dcterms:created>
  <dcterms:modified xsi:type="dcterms:W3CDTF">2013-02-13T12:14:32Z</dcterms:modified>
</cp:coreProperties>
</file>