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4" r:id="rId6"/>
    <p:sldId id="260" r:id="rId7"/>
    <p:sldId id="261" r:id="rId8"/>
    <p:sldId id="262" r:id="rId9"/>
    <p:sldId id="265" r:id="rId10"/>
    <p:sldId id="263" r:id="rId11"/>
    <p:sldId id="266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174" y="8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5F385E-D84C-4458-BD52-AAC9E9BE9CC5}" type="datetimeFigureOut">
              <a:rPr lang="cs-CZ"/>
              <a:pPr>
                <a:defRPr/>
              </a:pPr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1920E3-575F-4AE3-9137-327A158E3FD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1E1B1E-EA0C-4C66-B5E9-0E227A525E8D}" type="datetimeFigureOut">
              <a:rPr lang="cs-CZ"/>
              <a:pPr>
                <a:defRPr/>
              </a:pPr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6BA37E-E926-495A-ABDB-B04CB1C1A6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BA127E-95FC-48CB-AEF1-49E24C95EB3A}" type="datetimeFigureOut">
              <a:rPr lang="cs-CZ"/>
              <a:pPr>
                <a:defRPr/>
              </a:pPr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E1284B-6D16-4705-BB6B-A051A21682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38306-B6FC-4EBE-B1A8-9008864C8D59}" type="datetimeFigureOut">
              <a:rPr lang="cs-CZ"/>
              <a:pPr>
                <a:defRPr/>
              </a:pPr>
              <a:t>16.2.2013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C52124-A8AE-48BD-AC4B-94705149BD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7D8815-82AD-4EE8-A90F-708D46760551}" type="datetimeFigureOut">
              <a:rPr lang="cs-CZ"/>
              <a:pPr>
                <a:defRPr/>
              </a:pPr>
              <a:t>16.2.2013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D6BCE-D8AB-42D6-A14F-AC6353192CD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B7C48-87E8-40CE-B58F-509F0CB6380F}" type="datetimeFigureOut">
              <a:rPr lang="cs-CZ"/>
              <a:pPr>
                <a:defRPr/>
              </a:pPr>
              <a:t>16.2.2013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BA0C15-E7C4-4A23-BE1F-215B71A88E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8D4F5-ECBF-4083-A3BB-0A9B324FBC67}" type="datetimeFigureOut">
              <a:rPr lang="cs-CZ"/>
              <a:pPr>
                <a:defRPr/>
              </a:pPr>
              <a:t>16.2.2013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5BFA73-D4C1-408C-BD1E-82B3D72E1E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6D41B8-80D7-4759-B198-779E0F8A1DD4}" type="datetimeFigureOut">
              <a:rPr lang="cs-CZ"/>
              <a:pPr>
                <a:defRPr/>
              </a:pPr>
              <a:t>16.2.2013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45937A-AC95-42F2-9E5D-3F65B108B1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6FA0D4-8F1E-4CFC-874E-B3ECCF0F64EF}" type="datetimeFigureOut">
              <a:rPr lang="cs-CZ"/>
              <a:pPr>
                <a:defRPr/>
              </a:pPr>
              <a:t>16.2.2013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01616E-A396-4BBA-8514-6AF3754728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8010F-7C37-49B7-BF88-2A875F995949}" type="datetimeFigureOut">
              <a:rPr lang="cs-CZ"/>
              <a:pPr>
                <a:defRPr/>
              </a:pPr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B147D-7833-4710-85ED-7611938C7B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5B4FAA-CAD1-442B-BD07-BC28E496C552}" type="datetimeFigureOut">
              <a:rPr lang="cs-CZ"/>
              <a:pPr>
                <a:defRPr/>
              </a:pPr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5E0861-AF9B-4868-8B0D-56DD18824F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885CB4C-2648-4055-A2BB-51B31D7FA84C}" type="datetimeFigureOut">
              <a:rPr lang="cs-CZ"/>
              <a:pPr>
                <a:defRPr/>
              </a:pPr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B461B86-E8B1-4E79-A010-61C71E32D4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wmf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wmf"/><Relationship Id="rId9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wmf"/><Relationship Id="rId7" Type="http://schemas.openxmlformats.org/officeDocument/2006/relationships/image" Target="../media/image21.wmf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 smtClean="0"/>
              <a:t>DUMu</a:t>
            </a:r>
            <a:r>
              <a:rPr lang="cs-CZ" sz="1700" dirty="0" smtClean="0"/>
              <a:t>:</a:t>
            </a:r>
            <a:r>
              <a:rPr lang="cs-CZ" sz="1600" dirty="0" smtClean="0"/>
              <a:t>VY_22_INOVACE_14_6_HS 2 - THERE IS THERE ARE</a:t>
            </a:r>
            <a:endParaRPr lang="cs-CZ" sz="17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1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Helena </a:t>
            </a:r>
            <a:r>
              <a:rPr lang="cs-CZ" sz="1700" dirty="0" err="1" smtClean="0"/>
              <a:t>Rejzlová</a:t>
            </a:r>
            <a:endParaRPr lang="cs-CZ" sz="17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oblast/Předmět/Téma:</a:t>
            </a:r>
            <a:r>
              <a:rPr lang="cs-CZ" sz="1800" dirty="0" smtClean="0"/>
              <a:t> Jazyk a jazyková komunikace/ Anglický jazyk/ </a:t>
            </a:r>
            <a:r>
              <a:rPr lang="cs-CZ" sz="1600" dirty="0" smtClean="0"/>
              <a:t>THERE IS THERE ARE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Interaktivní tabule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			ne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Anotace: Na základě vysvětlení existenční vazby, žáci tvoří věty podle </a:t>
            </a:r>
            <a:r>
              <a:rPr lang="en-US" sz="1700" dirty="0" smtClean="0"/>
              <a:t>ob</a:t>
            </a:r>
            <a:r>
              <a:rPr lang="cs-CZ" sz="1700" dirty="0" smtClean="0"/>
              <a:t>rázků. </a:t>
            </a:r>
            <a:r>
              <a:rPr lang="en-US" sz="1700" dirty="0" smtClean="0"/>
              <a:t>Na </a:t>
            </a:r>
            <a:r>
              <a:rPr lang="cs-CZ" sz="1700" dirty="0" smtClean="0"/>
              <a:t>závěr doplní do vět vazbu </a:t>
            </a:r>
            <a:r>
              <a:rPr lang="en-GB" sz="1700" dirty="0" smtClean="0"/>
              <a:t>there is/ there </a:t>
            </a:r>
            <a:r>
              <a:rPr lang="cs-CZ" sz="1700" dirty="0" smtClean="0"/>
              <a:t>are a zkontrolují si věty dle klíče.		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IV. B</a:t>
            </a:r>
            <a:endParaRPr lang="cs-CZ" sz="17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22. 1. 2013</a:t>
            </a:r>
            <a:endParaRPr lang="cs-CZ" sz="17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 Sb.), tj. že k uvedeným účelům může být kýmkoliv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 22. 1. 2013		Podpis: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THERE IS / THERE ARE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628800"/>
            <a:ext cx="8229600" cy="4525963"/>
          </a:xfrm>
        </p:spPr>
        <p:txBody>
          <a:bodyPr/>
          <a:lstStyle/>
          <a:p>
            <a:endParaRPr lang="en-US" dirty="0" smtClean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There is </a:t>
            </a:r>
            <a:r>
              <a:rPr lang="en-US" dirty="0" smtClean="0">
                <a:solidFill>
                  <a:srgbClr val="00B050"/>
                </a:solidFill>
              </a:rPr>
              <a:t>a </a:t>
            </a:r>
            <a:r>
              <a:rPr lang="en-US" dirty="0" smtClean="0"/>
              <a:t>pen on the table.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There is </a:t>
            </a:r>
            <a:r>
              <a:rPr lang="en-US" dirty="0" smtClean="0">
                <a:solidFill>
                  <a:srgbClr val="00B050"/>
                </a:solidFill>
              </a:rPr>
              <a:t>a </a:t>
            </a:r>
            <a:r>
              <a:rPr lang="en-US" dirty="0" smtClean="0"/>
              <a:t>cinema in the town.</a:t>
            </a:r>
          </a:p>
          <a:p>
            <a:endParaRPr lang="en-US" dirty="0" smtClean="0"/>
          </a:p>
          <a:p>
            <a:r>
              <a:rPr lang="en-US" dirty="0" smtClean="0">
                <a:solidFill>
                  <a:srgbClr val="FF0000"/>
                </a:solidFill>
              </a:rPr>
              <a:t>There are </a:t>
            </a:r>
            <a:r>
              <a:rPr lang="en-US" dirty="0" smtClean="0">
                <a:solidFill>
                  <a:srgbClr val="00B050"/>
                </a:solidFill>
              </a:rPr>
              <a:t>three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smtClean="0"/>
              <a:t>pen</a:t>
            </a:r>
            <a:r>
              <a:rPr lang="en-US" dirty="0" smtClean="0">
                <a:solidFill>
                  <a:srgbClr val="00B050"/>
                </a:solidFill>
              </a:rPr>
              <a:t>s</a:t>
            </a:r>
            <a:r>
              <a:rPr lang="en-US" dirty="0" smtClean="0"/>
              <a:t> on the table.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There are </a:t>
            </a:r>
            <a:r>
              <a:rPr lang="en-US" dirty="0" smtClean="0">
                <a:solidFill>
                  <a:srgbClr val="00B050"/>
                </a:solidFill>
              </a:rPr>
              <a:t>two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smtClean="0"/>
              <a:t>cinema</a:t>
            </a:r>
            <a:r>
              <a:rPr lang="en-US" dirty="0" smtClean="0">
                <a:solidFill>
                  <a:srgbClr val="00B050"/>
                </a:solidFill>
              </a:rPr>
              <a:t>s</a:t>
            </a:r>
            <a:r>
              <a:rPr lang="cs-CZ" dirty="0" smtClean="0">
                <a:solidFill>
                  <a:srgbClr val="00B050"/>
                </a:solidFill>
              </a:rPr>
              <a:t> in </a:t>
            </a:r>
            <a:r>
              <a:rPr lang="en-US" dirty="0" smtClean="0">
                <a:solidFill>
                  <a:srgbClr val="00B050"/>
                </a:solidFill>
              </a:rPr>
              <a:t>the town.</a:t>
            </a:r>
          </a:p>
          <a:p>
            <a:endParaRPr lang="en-US" dirty="0" smtClean="0"/>
          </a:p>
          <a:p>
            <a:pPr>
              <a:buNone/>
            </a:pPr>
            <a:endParaRPr lang="en-US" dirty="0" smtClean="0">
              <a:solidFill>
                <a:srgbClr val="00B050"/>
              </a:solidFill>
            </a:endParaRPr>
          </a:p>
        </p:txBody>
      </p:sp>
      <p:pic>
        <p:nvPicPr>
          <p:cNvPr id="3075" name="Picture 3" descr="C:\Documents and Settings\milan rejzl\Local Settings\Temporary Internet Files\Content.IE5\BB26OS7N\MP90044248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1628800"/>
            <a:ext cx="819412" cy="1067800"/>
          </a:xfrm>
          <a:prstGeom prst="rect">
            <a:avLst/>
          </a:prstGeom>
          <a:noFill/>
        </p:spPr>
      </p:pic>
      <p:pic>
        <p:nvPicPr>
          <p:cNvPr id="3076" name="Picture 4" descr="C:\Documents and Settings\milan rejzl\Local Settings\Temporary Internet Files\Content.IE5\KFMPBPUM\MP90038570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3429000"/>
            <a:ext cx="1388725" cy="19442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Vytvoř věty – </a:t>
            </a:r>
            <a:r>
              <a:rPr lang="en-US" dirty="0" smtClean="0"/>
              <a:t>make sentences </a:t>
            </a:r>
            <a:br>
              <a:rPr lang="en-US" dirty="0" smtClean="0"/>
            </a:br>
            <a:r>
              <a:rPr lang="en-US" dirty="0" smtClean="0"/>
              <a:t>s </a:t>
            </a:r>
            <a:r>
              <a:rPr lang="cs-CZ" dirty="0" smtClean="0"/>
              <a:t>vazbou THERE IS / THERE ARE</a:t>
            </a:r>
            <a:endParaRPr lang="cs-CZ" dirty="0"/>
          </a:p>
        </p:txBody>
      </p:sp>
      <p:pic>
        <p:nvPicPr>
          <p:cNvPr id="1026" name="Picture 2" descr="C:\Documents and Settings\milan rejzl\Local Settings\Temporary Internet Files\Content.IE5\KFMPBPUM\MP900423031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1" y="2276873"/>
            <a:ext cx="1656183" cy="1656183"/>
          </a:xfrm>
          <a:prstGeom prst="rect">
            <a:avLst/>
          </a:prstGeom>
          <a:noFill/>
        </p:spPr>
      </p:pic>
      <p:pic>
        <p:nvPicPr>
          <p:cNvPr id="1027" name="Picture 3" descr="C:\Documents and Settings\milan rejzl\Local Settings\Temporary Internet Files\Content.IE5\BB26OS7N\MC90035513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1844824"/>
            <a:ext cx="1696883" cy="2491863"/>
          </a:xfrm>
          <a:prstGeom prst="rect">
            <a:avLst/>
          </a:prstGeom>
          <a:noFill/>
        </p:spPr>
      </p:pic>
      <p:pic>
        <p:nvPicPr>
          <p:cNvPr id="1028" name="Picture 4" descr="C:\Documents and Settings\milan rejzl\Local Settings\Temporary Internet Files\Content.IE5\1BDXUBOG\MC90023400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2132856"/>
            <a:ext cx="1711676" cy="1385430"/>
          </a:xfrm>
          <a:prstGeom prst="rect">
            <a:avLst/>
          </a:prstGeom>
          <a:noFill/>
        </p:spPr>
      </p:pic>
      <p:pic>
        <p:nvPicPr>
          <p:cNvPr id="1029" name="Picture 5" descr="C:\Documents and Settings\milan rejzl\Local Settings\Temporary Internet Files\Content.IE5\1OHZUHVD\MP900405242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3933056"/>
            <a:ext cx="2912368" cy="2080263"/>
          </a:xfrm>
          <a:prstGeom prst="rect">
            <a:avLst/>
          </a:prstGeom>
          <a:noFill/>
        </p:spPr>
      </p:pic>
      <p:pic>
        <p:nvPicPr>
          <p:cNvPr id="1030" name="Picture 6" descr="C:\Documents and Settings\milan rejzl\Local Settings\Temporary Internet Files\Content.IE5\BB26OS7N\MP900442364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91680" y="4005064"/>
            <a:ext cx="1469910" cy="22048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Vytvoř věty o městě – použij vazbu THERE IS THERE ARE</a:t>
            </a:r>
            <a:endParaRPr lang="cs-CZ" dirty="0"/>
          </a:p>
        </p:txBody>
      </p:sp>
      <p:pic>
        <p:nvPicPr>
          <p:cNvPr id="2050" name="Picture 2" descr="C:\Documents and Settings\milan rejzl\Local Settings\Temporary Internet Files\Content.IE5\KFMPBPUM\MP900442301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628800"/>
            <a:ext cx="2592288" cy="1728192"/>
          </a:xfrm>
          <a:prstGeom prst="rect">
            <a:avLst/>
          </a:prstGeom>
          <a:noFill/>
        </p:spPr>
      </p:pic>
      <p:pic>
        <p:nvPicPr>
          <p:cNvPr id="2051" name="Picture 3" descr="C:\Documents and Settings\milan rejzl\Local Settings\Temporary Internet Files\Content.IE5\1BDXUBOG\MC90008929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1484784"/>
            <a:ext cx="1825142" cy="1358798"/>
          </a:xfrm>
          <a:prstGeom prst="rect">
            <a:avLst/>
          </a:prstGeom>
          <a:noFill/>
        </p:spPr>
      </p:pic>
      <p:pic>
        <p:nvPicPr>
          <p:cNvPr id="2052" name="Picture 4" descr="C:\Documents and Settings\milan rejzl\Local Settings\Temporary Internet Files\Content.IE5\1BDXUBOG\MC90029594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1556792"/>
            <a:ext cx="1837853" cy="1510420"/>
          </a:xfrm>
          <a:prstGeom prst="rect">
            <a:avLst/>
          </a:prstGeom>
          <a:noFill/>
        </p:spPr>
      </p:pic>
      <p:pic>
        <p:nvPicPr>
          <p:cNvPr id="2053" name="Picture 5" descr="C:\Documents and Settings\milan rejzl\Local Settings\Temporary Internet Files\Content.IE5\BB26OS7N\MP900406513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3645024"/>
            <a:ext cx="2293150" cy="1834520"/>
          </a:xfrm>
          <a:prstGeom prst="rect">
            <a:avLst/>
          </a:prstGeom>
          <a:noFill/>
        </p:spPr>
      </p:pic>
      <p:pic>
        <p:nvPicPr>
          <p:cNvPr id="2054" name="Picture 6" descr="C:\Documents and Settings\milan rejzl\Local Settings\Temporary Internet Files\Content.IE5\BB26OS7N\MP900399726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3848" y="3068960"/>
            <a:ext cx="2346637" cy="1563814"/>
          </a:xfrm>
          <a:prstGeom prst="rect">
            <a:avLst/>
          </a:prstGeom>
          <a:noFill/>
        </p:spPr>
      </p:pic>
      <p:pic>
        <p:nvPicPr>
          <p:cNvPr id="2056" name="Picture 8" descr="C:\Documents and Settings\milan rejzl\Local Settings\Temporary Internet Files\Content.IE5\BB26OS7N\MP900399845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68144" y="3284984"/>
            <a:ext cx="1800200" cy="1440160"/>
          </a:xfrm>
          <a:prstGeom prst="rect">
            <a:avLst/>
          </a:prstGeom>
          <a:noFill/>
        </p:spPr>
      </p:pic>
      <p:pic>
        <p:nvPicPr>
          <p:cNvPr id="2057" name="Picture 9" descr="C:\Documents and Settings\milan rejzl\Local Settings\Temporary Internet Files\Content.IE5\BB26OS7N\MP900178970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131840" y="4941168"/>
            <a:ext cx="2544850" cy="1700808"/>
          </a:xfrm>
          <a:prstGeom prst="rect">
            <a:avLst/>
          </a:prstGeom>
          <a:noFill/>
        </p:spPr>
      </p:pic>
      <p:pic>
        <p:nvPicPr>
          <p:cNvPr id="2058" name="Picture 10" descr="C:\Documents and Settings\milan rejzl\Local Settings\Temporary Internet Files\Content.IE5\KFMPBPUM\MP900442266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96136" y="4797152"/>
            <a:ext cx="2339244" cy="15594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Vytvoř věty o městě – použij vazbu THERE IS THERE ARE</a:t>
            </a:r>
            <a:endParaRPr lang="cs-CZ" dirty="0"/>
          </a:p>
        </p:txBody>
      </p:sp>
      <p:pic>
        <p:nvPicPr>
          <p:cNvPr id="4098" name="Picture 2" descr="C:\Documents and Settings\milan rejzl\Local Settings\Temporary Internet Files\Content.IE5\1OHZUHVD\MC900286949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268760"/>
            <a:ext cx="2349534" cy="2124888"/>
          </a:xfrm>
          <a:prstGeom prst="rect">
            <a:avLst/>
          </a:prstGeom>
          <a:noFill/>
        </p:spPr>
      </p:pic>
      <p:pic>
        <p:nvPicPr>
          <p:cNvPr id="4099" name="Picture 3" descr="C:\Documents and Settings\milan rejzl\Local Settings\Temporary Internet Files\Content.IE5\1OHZUHVD\MC90019791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1556792"/>
            <a:ext cx="2673432" cy="2003658"/>
          </a:xfrm>
          <a:prstGeom prst="rect">
            <a:avLst/>
          </a:prstGeom>
          <a:noFill/>
        </p:spPr>
      </p:pic>
      <p:pic>
        <p:nvPicPr>
          <p:cNvPr id="4100" name="Picture 4" descr="C:\Documents and Settings\milan rejzl\Local Settings\Temporary Internet Files\Content.IE5\1OHZUHVD\MP900439398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3717032"/>
            <a:ext cx="1819002" cy="1422287"/>
          </a:xfrm>
          <a:prstGeom prst="rect">
            <a:avLst/>
          </a:prstGeom>
          <a:noFill/>
        </p:spPr>
      </p:pic>
      <p:pic>
        <p:nvPicPr>
          <p:cNvPr id="4101" name="Picture 5" descr="C:\Documents and Settings\milan rejzl\Local Settings\Temporary Internet Files\Content.IE5\1BDXUBOG\MP900439505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3573016"/>
            <a:ext cx="1656114" cy="2480627"/>
          </a:xfrm>
          <a:prstGeom prst="rect">
            <a:avLst/>
          </a:prstGeom>
          <a:noFill/>
        </p:spPr>
      </p:pic>
      <p:pic>
        <p:nvPicPr>
          <p:cNvPr id="4102" name="Picture 6" descr="C:\Documents and Settings\milan rejzl\Local Settings\Temporary Internet Files\Content.IE5\1OHZUHVD\MP900439401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48264" y="4292174"/>
            <a:ext cx="1490907" cy="2233170"/>
          </a:xfrm>
          <a:prstGeom prst="rect">
            <a:avLst/>
          </a:prstGeom>
          <a:noFill/>
        </p:spPr>
      </p:pic>
      <p:pic>
        <p:nvPicPr>
          <p:cNvPr id="4103" name="Picture 7" descr="C:\Program Files\Microsoft Office\MEDIA\CAGCAT10\j0149407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88224" y="1556792"/>
            <a:ext cx="1972147" cy="2347865"/>
          </a:xfrm>
          <a:prstGeom prst="rect">
            <a:avLst/>
          </a:prstGeom>
          <a:noFill/>
        </p:spPr>
      </p:pic>
      <p:pic>
        <p:nvPicPr>
          <p:cNvPr id="4104" name="Picture 8" descr="C:\Documents and Settings\milan rejzl\Local Settings\Temporary Internet Files\Content.IE5\KFMPBPUM\MP900227586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3573016"/>
            <a:ext cx="2480129" cy="1645152"/>
          </a:xfrm>
          <a:prstGeom prst="rect">
            <a:avLst/>
          </a:prstGeom>
          <a:noFill/>
        </p:spPr>
      </p:pic>
      <p:pic>
        <p:nvPicPr>
          <p:cNvPr id="4105" name="Picture 9" descr="C:\Documents and Settings\milan rejzl\Local Settings\Temporary Internet Files\Content.IE5\1OHZUHVD\MP900425472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187624" y="5304384"/>
            <a:ext cx="1872208" cy="12505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/>
          <a:lstStyle/>
          <a:p>
            <a:r>
              <a:rPr lang="cs-CZ" dirty="0" smtClean="0"/>
              <a:t>Použij vazbu THERE IS / THERE ARE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……………</a:t>
            </a:r>
            <a:r>
              <a:rPr lang="en-US" dirty="0" smtClean="0"/>
              <a:t>a library in the school.</a:t>
            </a:r>
          </a:p>
          <a:p>
            <a:r>
              <a:rPr lang="en-US" dirty="0" smtClean="0"/>
              <a:t>…………….twenty chairs in the classroom.</a:t>
            </a:r>
          </a:p>
          <a:p>
            <a:r>
              <a:rPr lang="en-US" dirty="0" smtClean="0"/>
              <a:t>…………….a nice church in the town.</a:t>
            </a:r>
          </a:p>
          <a:p>
            <a:r>
              <a:rPr lang="en-US" dirty="0" smtClean="0"/>
              <a:t>…………….a big supermarket </a:t>
            </a:r>
            <a:r>
              <a:rPr lang="en-US" smtClean="0"/>
              <a:t>in the town.</a:t>
            </a:r>
            <a:endParaRPr lang="en-US" dirty="0" smtClean="0"/>
          </a:p>
          <a:p>
            <a:r>
              <a:rPr lang="en-US" dirty="0" smtClean="0"/>
              <a:t>……………three restaurants in the town.</a:t>
            </a:r>
          </a:p>
          <a:p>
            <a:r>
              <a:rPr lang="en-US" dirty="0" smtClean="0"/>
              <a:t>…………...two cinemas next to the station.</a:t>
            </a:r>
          </a:p>
          <a:p>
            <a:r>
              <a:rPr lang="en-US" dirty="0" smtClean="0"/>
              <a:t>……………fourteen computers in the classroom.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smtClean="0"/>
              <a:t>Řešení k listu č. 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There is a computer on the table.</a:t>
            </a:r>
          </a:p>
          <a:p>
            <a:r>
              <a:rPr lang="en-US" dirty="0" smtClean="0"/>
              <a:t>There is a cup on the table.</a:t>
            </a:r>
          </a:p>
          <a:p>
            <a:r>
              <a:rPr lang="en-US" dirty="0" smtClean="0"/>
              <a:t>There is a boy on the desk.</a:t>
            </a:r>
          </a:p>
          <a:p>
            <a:r>
              <a:rPr lang="en-US" dirty="0" smtClean="0"/>
              <a:t>There are two pears on the table.</a:t>
            </a:r>
          </a:p>
          <a:p>
            <a:r>
              <a:rPr lang="en-US" dirty="0" smtClean="0"/>
              <a:t>There is an apple / an orange on the table.</a:t>
            </a:r>
          </a:p>
          <a:p>
            <a:r>
              <a:rPr lang="en-US" dirty="0" smtClean="0"/>
              <a:t>There are four books on the table.</a:t>
            </a:r>
          </a:p>
          <a:p>
            <a:r>
              <a:rPr lang="en-US" dirty="0" smtClean="0"/>
              <a:t>There are three oranges on the table.</a:t>
            </a:r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Řešení k listu č. 4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There is a library in the town.</a:t>
            </a:r>
          </a:p>
          <a:p>
            <a:r>
              <a:rPr lang="en-US" dirty="0" smtClean="0"/>
              <a:t>There are two cinemas in the town.</a:t>
            </a:r>
          </a:p>
          <a:p>
            <a:r>
              <a:rPr lang="en-US" dirty="0" smtClean="0"/>
              <a:t>There is a restaurant in the town.</a:t>
            </a:r>
          </a:p>
          <a:p>
            <a:r>
              <a:rPr lang="en-US" dirty="0" smtClean="0"/>
              <a:t>There is a station in the town.</a:t>
            </a:r>
          </a:p>
          <a:p>
            <a:r>
              <a:rPr lang="en-US" dirty="0" smtClean="0"/>
              <a:t>There is a church in the town.</a:t>
            </a:r>
          </a:p>
          <a:p>
            <a:r>
              <a:rPr lang="en-US" dirty="0" smtClean="0"/>
              <a:t>There are two parks in the town.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Řešení k listu č. 5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There is a toy shop in the town.</a:t>
            </a:r>
          </a:p>
          <a:p>
            <a:r>
              <a:rPr lang="en-US" dirty="0" smtClean="0"/>
              <a:t>There are two stations in the town.</a:t>
            </a:r>
          </a:p>
          <a:p>
            <a:r>
              <a:rPr lang="en-US" dirty="0" smtClean="0"/>
              <a:t>There is a zoo in the town.</a:t>
            </a:r>
          </a:p>
          <a:p>
            <a:r>
              <a:rPr lang="en-US" dirty="0" smtClean="0"/>
              <a:t>There is a church in the town.</a:t>
            </a:r>
          </a:p>
          <a:p>
            <a:r>
              <a:rPr lang="en-US" dirty="0" smtClean="0"/>
              <a:t>There are three schools in the town.</a:t>
            </a:r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dirty="0" smtClean="0"/>
              <a:t>Řešení k listu č. 6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There is </a:t>
            </a:r>
            <a:r>
              <a:rPr lang="en-US" dirty="0" smtClean="0"/>
              <a:t>a library in the school.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There are </a:t>
            </a:r>
            <a:r>
              <a:rPr lang="en-US" dirty="0" smtClean="0"/>
              <a:t>twenty chairs in the classroom.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There is </a:t>
            </a:r>
            <a:r>
              <a:rPr lang="en-US" dirty="0" smtClean="0"/>
              <a:t>a nice church in the town.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There is </a:t>
            </a:r>
            <a:r>
              <a:rPr lang="en-US" dirty="0" smtClean="0"/>
              <a:t>a big supermarket in the town.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There are </a:t>
            </a:r>
            <a:r>
              <a:rPr lang="en-US" dirty="0" smtClean="0"/>
              <a:t>three restaurants in the town.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There are </a:t>
            </a:r>
            <a:r>
              <a:rPr lang="en-US" dirty="0" smtClean="0"/>
              <a:t>two cinemas next to the station.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There are </a:t>
            </a:r>
            <a:r>
              <a:rPr lang="en-US" dirty="0" smtClean="0"/>
              <a:t>fourteen computers in the classroom.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 použité v prezentaci jsou dostupné pod licencí Microsoft Office 2010 na </a:t>
            </a:r>
            <a:r>
              <a:rPr lang="cs-CZ" dirty="0" smtClean="0">
                <a:hlinkClick r:id="rId2"/>
              </a:rPr>
              <a:t>www.office.</a:t>
            </a:r>
            <a:r>
              <a:rPr lang="cs-CZ" smtClean="0">
                <a:hlinkClick r:id="rId2"/>
              </a:rPr>
              <a:t>microsoft.com</a:t>
            </a:r>
            <a:endParaRPr lang="cs-CZ" dirty="0" smtClean="0"/>
          </a:p>
          <a:p>
            <a:r>
              <a:rPr lang="cs-CZ" dirty="0" smtClean="0"/>
              <a:t>VLASTNÍ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411</Words>
  <Application>Microsoft Office PowerPoint</Application>
  <PresentationFormat>Předvádění na obrazovce (4:3)</PresentationFormat>
  <Paragraphs>81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THERE IS / THERE ARE</vt:lpstr>
      <vt:lpstr>Vytvoř věty – make sentences  s vazbou THERE IS / THERE ARE</vt:lpstr>
      <vt:lpstr>Vytvoř věty o městě – použij vazbu THERE IS THERE ARE</vt:lpstr>
      <vt:lpstr>Vytvoř věty o městě – použij vazbu THERE IS THERE ARE</vt:lpstr>
      <vt:lpstr>Použij vazbu THERE IS / THERE ARE</vt:lpstr>
      <vt:lpstr>Řešení k listu č. 3</vt:lpstr>
      <vt:lpstr>Řešení k listu č. 4</vt:lpstr>
      <vt:lpstr>Řešení k listu č. 5</vt:lpstr>
      <vt:lpstr>Řešení k listu č. 6</vt:lpstr>
      <vt:lpstr>ZDROJ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Základní škola Ústí nad Labem, Anežky České 702/17, příspěvková organizace   Číslo projektu: CZ.1.07/1.4.00/21.2887     Název projektu: „Učíme lépe a moderněji“  OP VK 1.4        Výukový materiál</dc:title>
  <dc:creator>Uživatel</dc:creator>
  <cp:lastModifiedBy>Šárka</cp:lastModifiedBy>
  <cp:revision>35</cp:revision>
  <dcterms:created xsi:type="dcterms:W3CDTF">2012-02-01T08:51:03Z</dcterms:created>
  <dcterms:modified xsi:type="dcterms:W3CDTF">2013-02-16T14:34:02Z</dcterms:modified>
</cp:coreProperties>
</file>