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71" r:id="rId3"/>
    <p:sldId id="256" r:id="rId4"/>
    <p:sldId id="260" r:id="rId5"/>
    <p:sldId id="257" r:id="rId6"/>
    <p:sldId id="261" r:id="rId7"/>
    <p:sldId id="262" r:id="rId8"/>
    <p:sldId id="264" r:id="rId9"/>
    <p:sldId id="265" r:id="rId10"/>
    <p:sldId id="263" r:id="rId11"/>
    <p:sldId id="268" r:id="rId12"/>
    <p:sldId id="266" r:id="rId13"/>
    <p:sldId id="267" r:id="rId14"/>
    <p:sldId id="269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945E"/>
    <a:srgbClr val="F79747"/>
    <a:srgbClr val="FFFF97"/>
    <a:srgbClr val="FF7D7D"/>
    <a:srgbClr val="95B850"/>
    <a:srgbClr val="7BA8DF"/>
    <a:srgbClr val="19C3FF"/>
    <a:srgbClr val="CC66FF"/>
    <a:srgbClr val="FF0000"/>
    <a:srgbClr val="FF4B9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D555E1-81EC-4D18-A919-BB7AD0226971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CDCFE8-5B1B-4F5B-A876-0C81085985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56270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11005-22EF-43CB-B0A9-7318F3AC2FF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A61F9-3BEA-4321-AE40-3EC7108483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civo.webnode.cz/album/kapradorosty-pteridophyta/preslicky-preslicka-rolni-letni-lodyha-i-jpg/" TargetMode="External"/><Relationship Id="rId3" Type="http://schemas.openxmlformats.org/officeDocument/2006/relationships/hyperlink" Target="http://fotoblog.in/galerie/zen/i.php?a=flora&amp;i=Zbehovec_plazivy.jpg" TargetMode="External"/><Relationship Id="rId7" Type="http://schemas.openxmlformats.org/officeDocument/2006/relationships/hyperlink" Target="http://botanika.wendys.cz/kytky/prew.php?../foto/O607.jpg" TargetMode="External"/><Relationship Id="rId2" Type="http://schemas.openxmlformats.org/officeDocument/2006/relationships/hyperlink" Target="http://www.semena-rostliny.cz/img/cms/lecive-rostlin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les.mtbushcraft.webnode.cz/200000254-c09f0c1991/483.jpg" TargetMode="External"/><Relationship Id="rId5" Type="http://schemas.openxmlformats.org/officeDocument/2006/relationships/hyperlink" Target="http://www.pestovani.in/galerie/max_1290263641.jpg" TargetMode="External"/><Relationship Id="rId4" Type="http://schemas.openxmlformats.org/officeDocument/2006/relationships/hyperlink" Target="http://botanika.wendys.cz/foto/O53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01570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7. 3. 2011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Léčivé rostliny – význam a rozdělení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1628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Léčivé rostliny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LÉČIVÉ ROSTLINY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en-US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66555" y="81871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Léčivé byliny 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6635" y="2438890"/>
            <a:ext cx="6400800" cy="134755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a dělení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977045" y="6129300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1028" name="Picture 4" descr="http://www.semena-rostliny.cz/img/cms/lecive-rostlin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745" y="3158970"/>
            <a:ext cx="4457700" cy="27717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476545" y="1448780"/>
            <a:ext cx="8229600" cy="64807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Všechny rostliny zařazené mezi léčivé obsahují látky, které se používaly a používají k léčení lidí a zvířat.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6545" y="2303875"/>
            <a:ext cx="8229600" cy="43204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Jsou to látky rozmanité a rozmanité je i jejich použití.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76545" y="2933945"/>
            <a:ext cx="8229600" cy="64807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Některé pomáhají hojit rány, jiné usnadňují odkašlávání, další léčí nemocný žaludek i jiné orgány.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76545" y="3789040"/>
            <a:ext cx="8229600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Menší část léčivých rostlin však obsahuje látky, které mohou ve větším množství nebo při nesprávném použití vyvolat otravu, např. rostliny obsahující alkaloidy.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76545" y="4644135"/>
            <a:ext cx="8229600" cy="72008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Nejznámější jsou léčivé rostliny, ze kterých se připravují čaje, např. heřmánek, divizna, měsíček, maliník, jahodník, podběl apod. Používají se přímo, bez úpravy.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76545" y="5544235"/>
            <a:ext cx="8229600" cy="72008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Další léčivé rostliny se zpracovávají ve farmaceutickém a kosmetickém průmyslu. Vyrábějí se z nich léky, krémy, přidávají se do šamponů, zubních past apod.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521550" y="368660"/>
            <a:ext cx="8229600" cy="70284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a význam léčivých rostlin</a:t>
            </a: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5095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Zásady sběru, sušení a uchování léčivých rostlin </a:t>
            </a:r>
            <a:endParaRPr lang="cs-CZ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13766"/>
            <a:ext cx="8229600" cy="4812398"/>
          </a:xfrm>
        </p:spPr>
        <p:txBody>
          <a:bodyPr>
            <a:normAutofit lnSpcReduction="10000"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Sbíráme pouze rostliny, které spolehlivě známe.</a:t>
            </a:r>
          </a:p>
          <a:p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Léčivé rostliny sbíráme jen na povolených. stanovištích, nikdy ne v chráněných oblastech a národních parcích.</a:t>
            </a:r>
          </a:p>
          <a:p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sběru neničíme okolní přírodu.</a:t>
            </a:r>
          </a:p>
          <a:p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Nesbíráme chráněné rostliny.</a:t>
            </a: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Nesbíráme rostliny na silně znečištěných místech, jako je okolí silnic, a na místech s velkým spadem škodlivých látek z ovzduší.</a:t>
            </a:r>
          </a:p>
          <a:p>
            <a:r>
              <a:rPr lang="cs-CZ" sz="20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Sbíráme suché rostliny, vlhké se snadno zapaří.</a:t>
            </a:r>
          </a:p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Přenášíme je v prodyšných obalech.</a:t>
            </a: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přinesení domů rostliny co nejrychleji vyjmeme z obalu a sušíme zavěšené nebo rozprostřené na čistém papíře v suché, dobře větrané místnosti.</a:t>
            </a:r>
          </a:p>
          <a:p>
            <a:r>
              <a:rPr lang="cs-CZ" sz="20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Usušené léčivé rostliny uchováváme v neprodyšných, neprůsvitných obalech.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6545" y="3113965"/>
            <a:ext cx="7772400" cy="2790311"/>
          </a:xfrm>
          <a:noFill/>
        </p:spPr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dirty="0" smtClean="0">
                <a:ln/>
                <a:solidFill>
                  <a:srgbClr val="7030A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Dělení léčivých rostlin</a:t>
            </a:r>
            <a:br>
              <a:rPr lang="cs-CZ" dirty="0" smtClean="0">
                <a:ln/>
                <a:solidFill>
                  <a:srgbClr val="7030A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r>
              <a:rPr lang="cs-CZ" dirty="0" smtClean="0">
                <a:ln/>
                <a:solidFill>
                  <a:srgbClr val="7030A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podle barvy květu</a:t>
            </a:r>
            <a:br>
              <a:rPr lang="cs-CZ" dirty="0" smtClean="0">
                <a:ln/>
                <a:solidFill>
                  <a:srgbClr val="7030A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endParaRPr lang="cs-CZ" dirty="0">
              <a:ln/>
              <a:solidFill>
                <a:srgbClr val="7030A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Fialově kvetoucí</a:t>
            </a:r>
            <a:endParaRPr lang="cs-CZ" b="1" u="sng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66555" y="1808820"/>
          <a:ext cx="3777450" cy="4275473"/>
        </p:xfrm>
        <a:graphic>
          <a:graphicData uri="http://schemas.openxmlformats.org/drawingml/2006/table">
            <a:tbl>
              <a:tblPr/>
              <a:tblGrid>
                <a:gridCol w="1888725"/>
                <a:gridCol w="1888725"/>
              </a:tblGrid>
              <a:tr h="720737"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Černohlávek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obecný </a:t>
                      </a: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Plicník lékařský 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Dobromysl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obecná </a:t>
                      </a: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Saturejka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zahradní 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Kostival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lékařský </a:t>
                      </a: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Sléz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lesní 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Levandule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lékařská </a:t>
                      </a: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Sporýš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lékařský 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Mák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setý </a:t>
                      </a: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Šalvěj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lékařská 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Máta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peprná </a:t>
                      </a: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Violka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vonná 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Mateřídouška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obecná </a:t>
                      </a: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Yzop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lékařský 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Pažitka 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Zběhovec plazivý 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9218" name="Picture 2" descr="Soubor:Symphytum officinale 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17005" y="2078850"/>
            <a:ext cx="3876945" cy="38769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7BA8DF"/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Modře kvetoucí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21550" y="1853825"/>
          <a:ext cx="3777450" cy="4275473"/>
        </p:xfrm>
        <a:graphic>
          <a:graphicData uri="http://schemas.openxmlformats.org/drawingml/2006/table">
            <a:tbl>
              <a:tblPr/>
              <a:tblGrid>
                <a:gridCol w="1888725"/>
                <a:gridCol w="1888725"/>
              </a:tblGrid>
              <a:tr h="720737"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Brčál menší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Plicník lékařský 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Čekanka obecná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Rozmarýn lékařský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Chrpa polní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Rozrazil lékařský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Jaterník podléška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Sléz maurský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Kakost luční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Šalvěj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lékařská 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Kostival lékařský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Šalvěj luční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Len setý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Yzop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lékařský 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Levandule lékařská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Zběhovec plazivý 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BA8DF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http://fotoblog.in/galerie/zen/i.php?a=flora&amp;i=Zbehovec_plaziv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641" y="1885636"/>
            <a:ext cx="2876642" cy="43110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95B850"/>
          </a:solidFill>
        </p:spPr>
        <p:txBody>
          <a:bodyPr/>
          <a:lstStyle/>
          <a:p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Zeleně kvetoucí</a:t>
            </a:r>
            <a:endParaRPr lang="cs-CZ" b="1" u="sng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21550" y="1898830"/>
          <a:ext cx="3777450" cy="3593841"/>
        </p:xfrm>
        <a:graphic>
          <a:graphicData uri="http://schemas.openxmlformats.org/drawingml/2006/table">
            <a:tbl>
              <a:tblPr/>
              <a:tblGrid>
                <a:gridCol w="1888725"/>
                <a:gridCol w="1888725"/>
              </a:tblGrid>
              <a:tr h="720737"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Andělika lékařská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Ořešák královský</a:t>
                      </a:r>
                    </a:p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Bříza bradavičnatá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Oves setý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Chmel otáčivý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Puškvorec obecný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Kontryhel žlutozelený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Pýr plazivý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Kopřiva dvoudomá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Rdesno ptačí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Černý</a:t>
                      </a:r>
                      <a:r>
                        <a:rPr lang="cs-CZ" sz="1200" b="1" baseline="0" dirty="0" smtClean="0">
                          <a:effectLst/>
                          <a:latin typeface="Arial"/>
                        </a:rPr>
                        <a:t> rybíz</a:t>
                      </a:r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Šťovík</a:t>
                      </a:r>
                      <a:r>
                        <a:rPr lang="cs-CZ" sz="1200" b="1" baseline="0" dirty="0" smtClean="0">
                          <a:effectLst/>
                          <a:latin typeface="Arial"/>
                        </a:rPr>
                        <a:t> koňský</a:t>
                      </a:r>
                      <a:endParaRPr lang="cs-CZ" sz="1200" b="1" dirty="0" smtClean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850"/>
                    </a:solidFill>
                  </a:tcPr>
                </a:tc>
              </a:tr>
            </a:tbl>
          </a:graphicData>
        </a:graphic>
      </p:graphicFrame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17105" y="1943835"/>
            <a:ext cx="2891571" cy="36904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7D7D"/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Červeně kvetoucí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11560" y="1718810"/>
          <a:ext cx="3777450" cy="4275473"/>
        </p:xfrm>
        <a:graphic>
          <a:graphicData uri="http://schemas.openxmlformats.org/drawingml/2006/table">
            <a:tbl>
              <a:tblPr/>
              <a:tblGrid>
                <a:gridCol w="1888725"/>
                <a:gridCol w="1888725"/>
              </a:tblGrid>
              <a:tr h="720737"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Brčál menší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Netřesk střešní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Brusnice borůvka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Pakost smrdutý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Devětsil </a:t>
                      </a:r>
                      <a:r>
                        <a:rPr lang="cs-CZ" sz="1200" b="1" dirty="0">
                          <a:effectLst/>
                          <a:latin typeface="Arial"/>
                        </a:rPr>
                        <a:t>lékařský </a:t>
                      </a: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Plicník lékařský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Hadí kořen větší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Růže šípková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Kostival lékařský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Sedmikráska chudobka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Kozlík lékařský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Sléz lesní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Lichořeřišnice větší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Šťovík kyselý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Mák vlčí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Vřes obecný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7D7D"/>
                    </a:solidFill>
                  </a:tcPr>
                </a:tc>
              </a:tr>
            </a:tbl>
          </a:graphicData>
        </a:graphic>
      </p:graphicFrame>
      <p:pic>
        <p:nvPicPr>
          <p:cNvPr id="6148" name="Picture 4" descr="http://www.e-zahrady.cz/img/upload/herbar_184493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7065" y="1718810"/>
            <a:ext cx="3510390" cy="43037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b="1" u="sng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Bíle kvetoucí</a:t>
            </a:r>
            <a:endParaRPr lang="cs-CZ" b="1" u="sng" dirty="0">
              <a:solidFill>
                <a:schemeClr val="bg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21550" y="1628800"/>
          <a:ext cx="3777450" cy="4874538"/>
        </p:xfrm>
        <a:graphic>
          <a:graphicData uri="http://schemas.openxmlformats.org/drawingml/2006/table">
            <a:tbl>
              <a:tblPr/>
              <a:tblGrid>
                <a:gridCol w="1888725"/>
                <a:gridCol w="1888725"/>
              </a:tblGrid>
              <a:tr h="585065"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15035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Bazalka pravá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Jitrocel kopinatý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dirty="0" smtClean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30613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Bez černý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Kokoška pastuší tobolka</a:t>
                      </a:r>
                    </a:p>
                  </a:txBody>
                  <a:tcPr marL="5100" marR="5100" marT="5100" marB="510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50050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Čemeřice černá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Konvalinka</a:t>
                      </a:r>
                      <a:r>
                        <a:rPr lang="cs-CZ" sz="1200" b="1" baseline="0" dirty="0" smtClean="0">
                          <a:effectLst/>
                          <a:latin typeface="Arial"/>
                        </a:rPr>
                        <a:t> vonná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95055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Česnek medvědí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Meduňka</a:t>
                      </a:r>
                      <a:r>
                        <a:rPr lang="cs-CZ" sz="1200" b="1" baseline="0" dirty="0" smtClean="0">
                          <a:effectLst/>
                          <a:latin typeface="Arial"/>
                        </a:rPr>
                        <a:t> lékařská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Durman obecný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err="1" smtClean="0">
                          <a:effectLst/>
                          <a:latin typeface="Arial"/>
                        </a:rPr>
                        <a:t>Mochyně</a:t>
                      </a:r>
                      <a:r>
                        <a:rPr lang="cs-CZ" sz="1200" b="1" dirty="0" smtClean="0">
                          <a:effectLst/>
                          <a:latin typeface="Arial"/>
                        </a:rPr>
                        <a:t> židovská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Heřmánek pravý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Rdesno ptačí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00228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Hloh obecný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err="1" smtClean="0">
                          <a:effectLst/>
                          <a:latin typeface="Arial"/>
                        </a:rPr>
                        <a:t>Rozrazyl</a:t>
                      </a:r>
                      <a:r>
                        <a:rPr lang="cs-CZ" sz="1200" b="1" dirty="0" smtClean="0">
                          <a:effectLst/>
                          <a:latin typeface="Arial"/>
                        </a:rPr>
                        <a:t> lékařský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Hluchavka bílá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Řebříček obecný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412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Jahodník obecný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Sedmikráska chudobka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07935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Jírovec maďal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Trnovník akát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122" name="Picture 2" descr="Soubor:Convallaria majalis 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673805"/>
            <a:ext cx="3289678" cy="47705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FF97"/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Žlutě kvetoucí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76545" y="1673805"/>
          <a:ext cx="3777450" cy="4275473"/>
        </p:xfrm>
        <a:graphic>
          <a:graphicData uri="http://schemas.openxmlformats.org/drawingml/2006/table">
            <a:tbl>
              <a:tblPr/>
              <a:tblGrid>
                <a:gridCol w="1888725"/>
                <a:gridCol w="1888725"/>
              </a:tblGrid>
              <a:tr h="720737"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Blatouch bahenní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Měsíček lékařský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Blín černý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Mochna husí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Divizna velkokvětá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smtClean="0">
                          <a:effectLst/>
                          <a:latin typeface="Arial"/>
                        </a:rPr>
                        <a:t>Pelyněk pravý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Fenykl</a:t>
                      </a:r>
                      <a:r>
                        <a:rPr lang="cs-CZ" sz="1200" b="1" baseline="0" dirty="0" smtClean="0">
                          <a:effectLst/>
                          <a:latin typeface="Arial"/>
                        </a:rPr>
                        <a:t> obecný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Podběl</a:t>
                      </a:r>
                      <a:r>
                        <a:rPr lang="cs-CZ" sz="1200" b="1" baseline="0" dirty="0" smtClean="0">
                          <a:effectLst/>
                          <a:latin typeface="Arial"/>
                        </a:rPr>
                        <a:t> obecný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Hlaváček jarní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Pryskyřník</a:t>
                      </a:r>
                      <a:r>
                        <a:rPr lang="cs-CZ" sz="1200" b="1" baseline="0" dirty="0" smtClean="0">
                          <a:effectLst/>
                          <a:latin typeface="Arial"/>
                        </a:rPr>
                        <a:t> prudký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Jalovec obecný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Pryšec chvojka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Kostival lékařský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Smetánka lékařská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Lípa širokolistá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Třezalka tečkovaná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7"/>
                    </a:solidFill>
                  </a:tcPr>
                </a:tc>
              </a:tr>
            </a:tbl>
          </a:graphicData>
        </a:graphic>
      </p:graphicFrame>
      <p:pic>
        <p:nvPicPr>
          <p:cNvPr id="4098" name="Picture 2" descr="http://www.biolib.cz/IMG/GAL/4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07115" y="1628800"/>
            <a:ext cx="3063635" cy="42748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CA945E"/>
          </a:solidFill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Hnědě kvetoucí</a:t>
            </a:r>
            <a:endParaRPr lang="cs-CZ" b="1" u="sng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56565" y="3293985"/>
          <a:ext cx="3777450" cy="1181537"/>
        </p:xfrm>
        <a:graphic>
          <a:graphicData uri="http://schemas.openxmlformats.org/drawingml/2006/table">
            <a:tbl>
              <a:tblPr/>
              <a:tblGrid>
                <a:gridCol w="1888725"/>
                <a:gridCol w="1888725"/>
              </a:tblGrid>
              <a:tr h="720737"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Dub letní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945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Topol černý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945E"/>
                    </a:solidFill>
                  </a:tcPr>
                </a:tc>
              </a:tr>
            </a:tbl>
          </a:graphicData>
        </a:graphic>
      </p:graphicFrame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7095" y="1853825"/>
            <a:ext cx="3219450" cy="41719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</p:spPr>
        <p:txBody>
          <a:bodyPr/>
          <a:lstStyle/>
          <a:p>
            <a:r>
              <a:rPr lang="cs-CZ" b="1" u="sng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Nekvetoucí</a:t>
            </a:r>
            <a:endParaRPr lang="cs-CZ" b="1" u="sng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21550" y="3248980"/>
          <a:ext cx="3777450" cy="1620393"/>
        </p:xfrm>
        <a:graphic>
          <a:graphicData uri="http://schemas.openxmlformats.org/drawingml/2006/table">
            <a:tbl>
              <a:tblPr/>
              <a:tblGrid>
                <a:gridCol w="1888725"/>
                <a:gridCol w="1888725"/>
              </a:tblGrid>
              <a:tr h="720737"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  <a:p>
                      <a:pPr algn="ctr"/>
                      <a:r>
                        <a:rPr lang="cs-CZ" sz="16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/>
                        </a:rPr>
                        <a:t>NÁZEV</a:t>
                      </a:r>
                      <a:endParaRPr lang="cs-CZ" sz="16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460800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Osladič obecný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Arial"/>
                        </a:rPr>
                        <a:t>Pukléřka islandská</a:t>
                      </a: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438856"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  <a:p>
                      <a:pPr algn="ctr"/>
                      <a:r>
                        <a:rPr lang="cs-CZ" sz="1200" b="1" dirty="0" smtClean="0">
                          <a:effectLst/>
                          <a:latin typeface="Arial"/>
                        </a:rPr>
                        <a:t>Přeslička rolní</a:t>
                      </a:r>
                      <a:endParaRPr lang="cs-CZ" sz="1200" b="1" dirty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200" b="1" dirty="0" smtClean="0">
                        <a:effectLst/>
                        <a:latin typeface="Arial"/>
                      </a:endParaRPr>
                    </a:p>
                  </a:txBody>
                  <a:tcPr marL="5100" marR="5100" marT="5100" marB="510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http://homeopatie.ivories.cz/obr/foto_2V6Y_69_.1p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82090" y="1898830"/>
            <a:ext cx="3240360" cy="414766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b="1" dirty="0" err="1" smtClean="0"/>
              <a:t>Dytrtová</a:t>
            </a:r>
            <a:r>
              <a:rPr lang="cs-CZ" sz="1400" b="1" dirty="0" smtClean="0"/>
              <a:t>, R., Praktické činnosti, Pěstitelství pro 6.- 9. r. ZŠ, Fortuna, 1997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www.semena-rostliny.cz/img/cms/lecive-rostliny.jpg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http://fotoblog.in/galerie/zen/i.php?a=flora&amp;i=Zbehovec_plazivy.jpg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http://cs.wikipedia.org/wiki/Soubor:Symphytum_officinale_03.jpg</a:t>
            </a:r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 smtClean="0">
                <a:hlinkClick r:id="rId4"/>
              </a:rPr>
              <a:t>://botanika.</a:t>
            </a:r>
            <a:r>
              <a:rPr lang="cs-CZ" sz="1400" dirty="0" err="1" smtClean="0">
                <a:hlinkClick r:id="rId4"/>
              </a:rPr>
              <a:t>wendys.cz</a:t>
            </a:r>
            <a:r>
              <a:rPr lang="cs-CZ" sz="1400" dirty="0" smtClean="0">
                <a:hlinkClick r:id="rId4"/>
              </a:rPr>
              <a:t>/foto/O534.jpg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pestovani.in</a:t>
            </a:r>
            <a:r>
              <a:rPr lang="cs-CZ" sz="1400" dirty="0" smtClean="0">
                <a:hlinkClick r:id="rId5"/>
              </a:rPr>
              <a:t>/galerie/</a:t>
            </a:r>
            <a:r>
              <a:rPr lang="cs-CZ" sz="1400" dirty="0" err="1" smtClean="0">
                <a:hlinkClick r:id="rId5"/>
              </a:rPr>
              <a:t>max</a:t>
            </a:r>
            <a:r>
              <a:rPr lang="cs-CZ" sz="1400" dirty="0" smtClean="0">
                <a:hlinkClick r:id="rId5"/>
              </a:rPr>
              <a:t>_1290263641.jpg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http://cs.wikipedia.org/wiki/Soubor:Convallaria_majalis_l.jpg</a:t>
            </a:r>
          </a:p>
          <a:p>
            <a:r>
              <a:rPr lang="cs-CZ" sz="1400" dirty="0" smtClean="0">
                <a:hlinkClick r:id="rId6"/>
              </a:rPr>
              <a:t>http</a:t>
            </a:r>
            <a:r>
              <a:rPr lang="cs-CZ" sz="1400" dirty="0" smtClean="0">
                <a:hlinkClick r:id="rId6"/>
              </a:rPr>
              <a:t>://files.mtbushcraft.webnode.cz/200000254-c09f0c1991/483.jpg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http://botanika.</a:t>
            </a:r>
            <a:r>
              <a:rPr lang="cs-CZ" sz="1400" dirty="0" err="1" smtClean="0">
                <a:hlinkClick r:id="rId7"/>
              </a:rPr>
              <a:t>wendys.cz</a:t>
            </a:r>
            <a:r>
              <a:rPr lang="cs-CZ" sz="1400" dirty="0" smtClean="0">
                <a:hlinkClick r:id="rId7"/>
              </a:rPr>
              <a:t>/kytky/</a:t>
            </a:r>
            <a:r>
              <a:rPr lang="cs-CZ" sz="1400" dirty="0" err="1" smtClean="0">
                <a:hlinkClick r:id="rId7"/>
              </a:rPr>
              <a:t>prew.php</a:t>
            </a:r>
            <a:r>
              <a:rPr lang="cs-CZ" sz="1400" dirty="0" smtClean="0">
                <a:hlinkClick r:id="rId7"/>
              </a:rPr>
              <a:t>?../foto/O607.jpg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http://ucivo.webnode.cz/album/kapradorosty-pteridophyta/preslicky-preslicka-rolni-letni-lodyha-i-jpg/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656</Words>
  <Application>Microsoft Office PowerPoint</Application>
  <PresentationFormat>Předvádění na obrazovce (4:3)</PresentationFormat>
  <Paragraphs>296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Léčivé byliny </vt:lpstr>
      <vt:lpstr>Charakteristika a význam léčivých rostlin</vt:lpstr>
      <vt:lpstr>Zásady sběru, sušení a uchování léčivých rostlin </vt:lpstr>
      <vt:lpstr>Dělení léčivých rostlin  podle barvy květu </vt:lpstr>
      <vt:lpstr>Fialově kvetoucí</vt:lpstr>
      <vt:lpstr>Modře kvetoucí</vt:lpstr>
      <vt:lpstr>Zeleně kvetoucí</vt:lpstr>
      <vt:lpstr>Červeně kvetoucí</vt:lpstr>
      <vt:lpstr>Bíle kvetoucí</vt:lpstr>
      <vt:lpstr>Žlutě kvetoucí</vt:lpstr>
      <vt:lpstr>Hnědě kvetoucí</vt:lpstr>
      <vt:lpstr>Nekvetoucí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Léčivé byliny </dc:title>
  <dc:creator>PC</dc:creator>
  <cp:lastModifiedBy>Hříbková Jitka</cp:lastModifiedBy>
  <cp:revision>36</cp:revision>
  <dcterms:created xsi:type="dcterms:W3CDTF">2011-04-21T12:26:30Z</dcterms:created>
  <dcterms:modified xsi:type="dcterms:W3CDTF">2013-02-13T14:27:56Z</dcterms:modified>
</cp:coreProperties>
</file>