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7"/>
  </p:notesMasterIdLst>
  <p:sldIdLst>
    <p:sldId id="293" r:id="rId2"/>
    <p:sldId id="292" r:id="rId3"/>
    <p:sldId id="256" r:id="rId4"/>
    <p:sldId id="257" r:id="rId5"/>
    <p:sldId id="274" r:id="rId6"/>
    <p:sldId id="258" r:id="rId7"/>
    <p:sldId id="275" r:id="rId8"/>
    <p:sldId id="259" r:id="rId9"/>
    <p:sldId id="276" r:id="rId10"/>
    <p:sldId id="260" r:id="rId11"/>
    <p:sldId id="279" r:id="rId12"/>
    <p:sldId id="262" r:id="rId13"/>
    <p:sldId id="280" r:id="rId14"/>
    <p:sldId id="263" r:id="rId15"/>
    <p:sldId id="281" r:id="rId16"/>
    <p:sldId id="264" r:id="rId17"/>
    <p:sldId id="282" r:id="rId18"/>
    <p:sldId id="265" r:id="rId19"/>
    <p:sldId id="283" r:id="rId20"/>
    <p:sldId id="266" r:id="rId21"/>
    <p:sldId id="284" r:id="rId22"/>
    <p:sldId id="271" r:id="rId23"/>
    <p:sldId id="285" r:id="rId24"/>
    <p:sldId id="267" r:id="rId25"/>
    <p:sldId id="286" r:id="rId26"/>
    <p:sldId id="270" r:id="rId27"/>
    <p:sldId id="288" r:id="rId28"/>
    <p:sldId id="268" r:id="rId29"/>
    <p:sldId id="289" r:id="rId30"/>
    <p:sldId id="269" r:id="rId31"/>
    <p:sldId id="290" r:id="rId32"/>
    <p:sldId id="272" r:id="rId33"/>
    <p:sldId id="291" r:id="rId34"/>
    <p:sldId id="273" r:id="rId35"/>
    <p:sldId id="294" r:id="rId3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63" autoAdjust="0"/>
    <p:restoredTop sz="94660"/>
  </p:normalViewPr>
  <p:slideViewPr>
    <p:cSldViewPr>
      <p:cViewPr varScale="1">
        <p:scale>
          <a:sx n="100" d="100"/>
          <a:sy n="100" d="100"/>
        </p:scale>
        <p:origin x="-300" y="1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E262DA-501A-4AFE-B72B-1C9CB1D8D6E7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6CA5CB-8860-44BA-BEC8-043DC41538E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6CA5CB-8860-44BA-BEC8-043DC41538EA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EF8BC-32AF-4494-9D2E-A550E0A77832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7ED2F-A52C-4D55-B748-BDE9C3CFFF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EF8BC-32AF-4494-9D2E-A550E0A77832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7ED2F-A52C-4D55-B748-BDE9C3CFFF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EF8BC-32AF-4494-9D2E-A550E0A77832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7ED2F-A52C-4D55-B748-BDE9C3CFFF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EF8BC-32AF-4494-9D2E-A550E0A77832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7ED2F-A52C-4D55-B748-BDE9C3CFFF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EF8BC-32AF-4494-9D2E-A550E0A77832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7ED2F-A52C-4D55-B748-BDE9C3CFFF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EF8BC-32AF-4494-9D2E-A550E0A77832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7ED2F-A52C-4D55-B748-BDE9C3CFFF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EF8BC-32AF-4494-9D2E-A550E0A77832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7ED2F-A52C-4D55-B748-BDE9C3CFFF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EF8BC-32AF-4494-9D2E-A550E0A77832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7ED2F-A52C-4D55-B748-BDE9C3CFFF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EF8BC-32AF-4494-9D2E-A550E0A77832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7ED2F-A52C-4D55-B748-BDE9C3CFFF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EF8BC-32AF-4494-9D2E-A550E0A77832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7ED2F-A52C-4D55-B748-BDE9C3CFFF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EF8BC-32AF-4494-9D2E-A550E0A77832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7ED2F-A52C-4D55-B748-BDE9C3CFFF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0EF8BC-32AF-4494-9D2E-A550E0A77832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A7ED2F-A52C-4D55-B748-BDE9C3CFFFC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upload.wikimedia.org/wikipedia/commons/4/4b/Thymus_serp_1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hyperlink" Target="http://upload.wikimedia.org/wikipedia/commons/6/63/5036-Thymus_serpyllum-Hrad%C4%8D._st%C4%9Bny-7.06.jpg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hyperlink" Target="http://upload.wikimedia.org/wikipedia/commons/c/c8/Verbascum_densiflorum_S2.jpg" TargetMode="Externa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hyperlink" Target="http://upload.wikimedia.org/wikipedia/commons/7/76/Verbascum.densiflorum.1.jpg" TargetMode="Externa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hyperlink" Target="http://upload.wikimedia.org/wikipedia/commons/7/7f/Coltsfoot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7.jpe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6/63/5036-Thymus_serpyllum-Hrad%C4%8D._st%C4%9Bny-7.06.jpg" TargetMode="External"/><Relationship Id="rId13" Type="http://schemas.openxmlformats.org/officeDocument/2006/relationships/hyperlink" Target="http://botanika.wendys.cz/kytky/prew.php?../foto/O20_4.jpg" TargetMode="External"/><Relationship Id="rId18" Type="http://schemas.openxmlformats.org/officeDocument/2006/relationships/hyperlink" Target="http://bz-uk.cz/sites/default/files/styles/large/public/images/jaternik_podleska_-_hepatica_nobilis_-_bz_dscn0111.jpg" TargetMode="External"/><Relationship Id="rId3" Type="http://schemas.openxmlformats.org/officeDocument/2006/relationships/hyperlink" Target="http://healthylife.xf.cz/img_garten/kostival_lekarsky_1.jpg" TargetMode="External"/><Relationship Id="rId21" Type="http://schemas.openxmlformats.org/officeDocument/2006/relationships/hyperlink" Target="http://img9.rajce.idnes.cz/d0903/1/1049/1049441_17ab06f9b54cc4ab64447d4a7f151774/images/kakost_lucni-kvet-detail-ND-cervenec08.jpg" TargetMode="External"/><Relationship Id="rId7" Type="http://schemas.openxmlformats.org/officeDocument/2006/relationships/hyperlink" Target="https://encrypted-tbn0.gstatic.com/images?q=tbn:ANd9GcTm_R8db9Zw2xJMrhgmUPaLWf-zuHb4dka4cxT0e29MDKX0IAeP" TargetMode="External"/><Relationship Id="rId12" Type="http://schemas.openxmlformats.org/officeDocument/2006/relationships/hyperlink" Target="http://www.sci.muni.cz/bot_zahr/fotografie/venkovni%20rostliny/Pulmonaria%20officinalis.jpg" TargetMode="External"/><Relationship Id="rId17" Type="http://schemas.openxmlformats.org/officeDocument/2006/relationships/hyperlink" Target="http://server.gzastavka.cz/~mzobliva/biologie/jaternik.jpg" TargetMode="External"/><Relationship Id="rId2" Type="http://schemas.openxmlformats.org/officeDocument/2006/relationships/hyperlink" Target="http://martincinherbar.ic.cz/d.html" TargetMode="External"/><Relationship Id="rId16" Type="http://schemas.openxmlformats.org/officeDocument/2006/relationships/hyperlink" Target="http://www.salviaparadise.cz/bmz_cache/d/d10c798852a2a71f60a490e733a61896.image.266x200.jpg" TargetMode="External"/><Relationship Id="rId20" Type="http://schemas.openxmlformats.org/officeDocument/2006/relationships/hyperlink" Target="http://rozvedena.blokuje.cz/img/kakost%20lucni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upload.wikimedia.org/wikipedia/commons/7/7a/Symphytum_officinale_03.jpg" TargetMode="External"/><Relationship Id="rId11" Type="http://schemas.openxmlformats.org/officeDocument/2006/relationships/hyperlink" Target="https://encrypted-tbn3.gstatic.com/images?q=tbn:ANd9GcRmXnRCMJP39BRkyWNOavlJpbLTJn96k_HYQJFT0Lsl_NuG7giWLQ" TargetMode="External"/><Relationship Id="rId5" Type="http://schemas.openxmlformats.org/officeDocument/2006/relationships/hyperlink" Target="http://sk2.goo.cz/obrazky/fotogalerie/rostliny/bylinky/kostival/20020508-518.jpg" TargetMode="External"/><Relationship Id="rId15" Type="http://schemas.openxmlformats.org/officeDocument/2006/relationships/hyperlink" Target="http://www.garten.cz/images_data/2978-cichorium-intybus-cekanka-obecna.jpg" TargetMode="External"/><Relationship Id="rId10" Type="http://schemas.openxmlformats.org/officeDocument/2006/relationships/hyperlink" Target="http://toulky.kolas.cz/2007/pvrch073/07312461.jpg" TargetMode="External"/><Relationship Id="rId19" Type="http://schemas.openxmlformats.org/officeDocument/2006/relationships/hyperlink" Target="http://www.zoo-doma.cz/images/com_sobi2/gallery/97/97_image_3.jpg" TargetMode="External"/><Relationship Id="rId4" Type="http://schemas.openxmlformats.org/officeDocument/2006/relationships/hyperlink" Target="http://data.mojezoo.cz/mojezoo/images/kostival%20l%C3%A9ka%C5%99sk%C3%BD.jpg" TargetMode="External"/><Relationship Id="rId9" Type="http://schemas.openxmlformats.org/officeDocument/2006/relationships/hyperlink" Target="http://upload.wikimedia.org/wikipedia/commons/4/4b/Thymus_serp_1.jpg" TargetMode="External"/><Relationship Id="rId14" Type="http://schemas.openxmlformats.org/officeDocument/2006/relationships/hyperlink" Target="http://botanika.wendys.cz/foto/O20_3.jpg" TargetMode="External"/><Relationship Id="rId22" Type="http://schemas.openxmlformats.org/officeDocument/2006/relationships/hyperlink" Target="http://botanika.wendys.cz/kytky/prew.php?../foto/O78.jpg" TargetMode="Externa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https://encrypted-tbn3.gstatic.com/images?q=tbn:ANd9GcSOxEax2CuKQsar2ENJIy-1R3294iG_F9MyvAJf7g8narQcV6Ku" TargetMode="External"/><Relationship Id="rId13" Type="http://schemas.openxmlformats.org/officeDocument/2006/relationships/hyperlink" Target="http://www.garten.cz/images_data/5705-ranunculus-acris-pryskyrnik-prudky-4.jpg" TargetMode="External"/><Relationship Id="rId18" Type="http://schemas.openxmlformats.org/officeDocument/2006/relationships/hyperlink" Target="https://encrypted-tbn2.gstatic.com/images?q=tbn:ANd9GcT5p-_SCp0JsbAGX_4mxmGniXtkk3J0W9p32WEcqeGairiJIZHGAQ" TargetMode="External"/><Relationship Id="rId3" Type="http://schemas.openxmlformats.org/officeDocument/2006/relationships/hyperlink" Target="http://www.garten.cz/images_data/4322-veronica-austriaca-crater-lake-blue.jpg" TargetMode="External"/><Relationship Id="rId21" Type="http://schemas.openxmlformats.org/officeDocument/2006/relationships/hyperlink" Target="http://nd02.jxs.cz/950/733/04b04aa850_58563452_o2.jpg" TargetMode="External"/><Relationship Id="rId7" Type="http://schemas.openxmlformats.org/officeDocument/2006/relationships/hyperlink" Target="https://encrypted-tbn1.gstatic.com/images?q=tbn:ANd9GcQnpcRrwZtTNrM_ENIVVn3IzBPnad9w8okLRpIAkpdGFpR-kuhU2g" TargetMode="External"/><Relationship Id="rId12" Type="http://schemas.openxmlformats.org/officeDocument/2006/relationships/hyperlink" Target="http://www.garten.cz/images_data/3733-ranunculus-acer-pryskyrnik-prudky-1.jpg" TargetMode="External"/><Relationship Id="rId17" Type="http://schemas.openxmlformats.org/officeDocument/2006/relationships/hyperlink" Target="http://www.pshhady.cz/strany/pics/eupc.jpg" TargetMode="External"/><Relationship Id="rId2" Type="http://schemas.openxmlformats.org/officeDocument/2006/relationships/hyperlink" Target="http://botanika.wendys.cz/kytky/prew.php?../foto/O204_3.jpg" TargetMode="External"/><Relationship Id="rId16" Type="http://schemas.openxmlformats.org/officeDocument/2006/relationships/hyperlink" Target="http://botanika.borec.cz/fota/prysec_chvojka1.jpg" TargetMode="External"/><Relationship Id="rId20" Type="http://schemas.openxmlformats.org/officeDocument/2006/relationships/hyperlink" Target="http://upload.wikimedia.org/wikipedia/commons/7/7f/Coltsfoot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botanika.wendys.cz/kytky/prew.php?../foto/O240.jpg" TargetMode="External"/><Relationship Id="rId11" Type="http://schemas.openxmlformats.org/officeDocument/2006/relationships/hyperlink" Target="http://upload.wikimedia.org/wikipedia/commons/thumb/7/76/Verbascum.densiflorum.1.jpg/220px-Verbascum.densiflorum.1.jpg" TargetMode="External"/><Relationship Id="rId5" Type="http://schemas.openxmlformats.org/officeDocument/2006/relationships/hyperlink" Target="http://www.zahradnictvikrulichovi.cz/imgs/products/_nbsp_/179686-2_variant_main_large.jpg" TargetMode="External"/><Relationship Id="rId15" Type="http://schemas.openxmlformats.org/officeDocument/2006/relationships/hyperlink" Target="http://www.e-zahrady.cz/img/upload/herbar_56750170.jpg" TargetMode="External"/><Relationship Id="rId10" Type="http://schemas.openxmlformats.org/officeDocument/2006/relationships/hyperlink" Target="http://www.zahady-zdravi.cz/data/sharedfiles/obrazky/clanky/hlavni-fotka/Divizna_autor%20Schnanacken_zdroj%20wikimediacommons-jpg/pOverview.jpg" TargetMode="External"/><Relationship Id="rId19" Type="http://schemas.openxmlformats.org/officeDocument/2006/relationships/hyperlink" Target="http://nd03.jxs.cz/868/471/3bec8d1408_65637692_o2.jpg" TargetMode="External"/><Relationship Id="rId4" Type="http://schemas.openxmlformats.org/officeDocument/2006/relationships/hyperlink" Target="http://www.e-zahrady.cz/img/upload/herbar_32474666.jpg" TargetMode="External"/><Relationship Id="rId9" Type="http://schemas.openxmlformats.org/officeDocument/2006/relationships/hyperlink" Target="http://botanika.bf.jcu.cz/materials/photogallery-pictures/Calendula_officinalis.jpg" TargetMode="External"/><Relationship Id="rId14" Type="http://schemas.openxmlformats.org/officeDocument/2006/relationships/hyperlink" Target="http://img.fotoalba.centrum.cz/img17/9127/24119127_4_2ud6gm4.jpg" TargetMode="External"/><Relationship Id="rId22" Type="http://schemas.openxmlformats.org/officeDocument/2006/relationships/hyperlink" Target="http://www.naturfoto.cz/fotografie/andera/podbel-lekarsky-MA0004b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Pě8</a:t>
                      </a:r>
                      <a:r>
                        <a:rPr lang="cs-CZ" sz="1300" baseline="0" dirty="0" smtClean="0">
                          <a:latin typeface="Calibri"/>
                        </a:rPr>
                        <a:t> - 16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21. 3. 2011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Nejznámější léčivé rostliny – 1. část - využití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31628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Léčivé rostliny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27764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</a:t>
            </a:r>
            <a:r>
              <a:rPr lang="cs-CZ" dirty="0" smtClean="0"/>
              <a:t>Pěstitelství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6801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</a:t>
            </a:r>
            <a:r>
              <a:rPr lang="cs-CZ" dirty="0" smtClean="0"/>
              <a:t>svět práce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4147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</a:t>
            </a:r>
            <a:r>
              <a:rPr lang="cs-CZ" dirty="0" smtClean="0"/>
              <a:t>osmý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NEJZNÁMĚJŠÍ LÉČIVÉ ROSTLINY je součástí výkladové hodiny.</a:t>
            </a:r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obrázky </a:t>
            </a:r>
            <a:r>
              <a:rPr lang="cs-CZ" dirty="0" smtClean="0"/>
              <a:t>z internetu.</a:t>
            </a:r>
          </a:p>
          <a:p>
            <a:endParaRPr lang="cs-CZ" dirty="0"/>
          </a:p>
          <a:p>
            <a:endParaRPr lang="cs-CZ" b="1" dirty="0"/>
          </a:p>
          <a:p>
            <a:r>
              <a:rPr lang="cs-CZ" b="1" dirty="0"/>
              <a:t>Výukový materiál je určen pro žáky </a:t>
            </a:r>
            <a:r>
              <a:rPr lang="cs-CZ" b="1" dirty="0" smtClean="0"/>
              <a:t>8. 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132856"/>
            <a:ext cx="7772400" cy="1470025"/>
          </a:xfrm>
          <a:solidFill>
            <a:schemeClr val="accent1"/>
          </a:solidFill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Nejznámější léčivé byliny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část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788024" y="5877272"/>
            <a:ext cx="3735388" cy="546100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cs-CZ" sz="1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Zpracovala: Mgr. Jitka Hříbková, ZŠ </a:t>
            </a:r>
            <a:r>
              <a:rPr lang="cs-CZ" sz="1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Dyjákovice</a:t>
            </a:r>
            <a:endParaRPr lang="cs-CZ" sz="1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DOBROMYSL OBECNÁ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65104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cs-CZ" dirty="0" smtClean="0"/>
              <a:t>Vytrvalá, vlnatě chlupatá bylina vysoká 20 až 90 cm.</a:t>
            </a:r>
          </a:p>
          <a:p>
            <a:pPr algn="just"/>
            <a:r>
              <a:rPr lang="cs-CZ" dirty="0" smtClean="0"/>
              <a:t>Lodyha je načervenalá a čtyřhranná. </a:t>
            </a:r>
          </a:p>
          <a:p>
            <a:pPr algn="just"/>
            <a:r>
              <a:rPr lang="cs-CZ" dirty="0" smtClean="0"/>
              <a:t>Listy mají krátký řapík, jsou vejčité a celokrajně nebo nezřetelně vroubkované. Spodní jsou největší, k vrcholu se zmenšují.</a:t>
            </a:r>
          </a:p>
          <a:p>
            <a:pPr algn="just"/>
            <a:r>
              <a:rPr lang="cs-CZ" dirty="0" smtClean="0"/>
              <a:t>Květenství tvoří až 25 květů.</a:t>
            </a:r>
          </a:p>
          <a:p>
            <a:pPr algn="just"/>
            <a:r>
              <a:rPr lang="cs-CZ" dirty="0" smtClean="0"/>
              <a:t>Květy jsou drobné, </a:t>
            </a:r>
            <a:r>
              <a:rPr lang="cs-CZ" b="1" dirty="0" smtClean="0"/>
              <a:t>nachově růžové</a:t>
            </a:r>
            <a:r>
              <a:rPr lang="cs-CZ" dirty="0" smtClean="0"/>
              <a:t>.</a:t>
            </a:r>
          </a:p>
          <a:p>
            <a:pPr algn="just"/>
            <a:r>
              <a:rPr lang="cs-CZ" dirty="0" smtClean="0"/>
              <a:t>Kvete v červenci až září.</a:t>
            </a:r>
          </a:p>
          <a:p>
            <a:pPr algn="just"/>
            <a:r>
              <a:rPr lang="cs-CZ" dirty="0" smtClean="0"/>
              <a:t>Celá rostlina příjemně aromaticky voní.</a:t>
            </a:r>
          </a:p>
          <a:p>
            <a:pPr algn="just"/>
            <a:r>
              <a:rPr lang="cs-CZ" dirty="0" smtClean="0"/>
              <a:t>Plodem je tvrdka.</a:t>
            </a:r>
          </a:p>
          <a:p>
            <a:pPr algn="just"/>
            <a:r>
              <a:rPr lang="cs-CZ" dirty="0" smtClean="0"/>
              <a:t>Nať se používá jako koření </a:t>
            </a:r>
            <a:r>
              <a:rPr lang="cs-CZ" b="1" dirty="0" smtClean="0"/>
              <a:t>oregano</a:t>
            </a:r>
            <a:r>
              <a:rPr lang="cs-CZ" dirty="0" smtClean="0"/>
              <a:t>;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dirty="0" smtClean="0"/>
              <a:t>typickým použitím je kořenění pizzy. Chuť je výrazná, ale odlišná od majoránky. </a:t>
            </a:r>
          </a:p>
          <a:p>
            <a:pPr algn="just"/>
            <a:r>
              <a:rPr lang="cs-CZ" dirty="0" smtClean="0"/>
              <a:t>Sbírá se kvetoucí nať, přítomnost plodů je nežádoucí.</a:t>
            </a:r>
          </a:p>
          <a:p>
            <a:pPr algn="just"/>
            <a:r>
              <a:rPr lang="cs-CZ" dirty="0" smtClean="0"/>
              <a:t>Používá se v léčitelství pro své aseptické a protizánětlivé účinky, usnadňuje </a:t>
            </a:r>
            <a:r>
              <a:rPr lang="cs-CZ" b="1" dirty="0" smtClean="0"/>
              <a:t>odkašlávání </a:t>
            </a:r>
            <a:r>
              <a:rPr lang="cs-CZ" dirty="0" smtClean="0"/>
              <a:t>a zvyšuje </a:t>
            </a:r>
            <a:r>
              <a:rPr lang="cs-CZ" b="1" dirty="0" smtClean="0"/>
              <a:t>vyměšování žluči</a:t>
            </a:r>
            <a:r>
              <a:rPr lang="cs-CZ" dirty="0" smtClean="0"/>
              <a:t>. Používá se i na obklady a osvěžující koupele.</a:t>
            </a:r>
          </a:p>
          <a:p>
            <a:pPr algn="just"/>
            <a:endParaRPr lang="cs-CZ" dirty="0" smtClean="0"/>
          </a:p>
          <a:p>
            <a:endParaRPr lang="cs-CZ" dirty="0"/>
          </a:p>
        </p:txBody>
      </p:sp>
      <p:pic>
        <p:nvPicPr>
          <p:cNvPr id="33794" name="Picture 2" descr="Soubor:ChristianBauer flowering oregan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412776"/>
            <a:ext cx="3491880" cy="46558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http://www.priroda.cz/clanky/foto/dobromys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196752"/>
            <a:ext cx="2715730" cy="43204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24" name="Picture 4" descr="http://www.spektrumzdravi.cz/wp-content/uploads/2012/01/dobromysl-obecn%C3%A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1196752"/>
            <a:ext cx="5760640" cy="43204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KOSTIVAL LÉKAŘSKÝ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 algn="just"/>
            <a:r>
              <a:rPr lang="cs-CZ" sz="1500" dirty="0" smtClean="0"/>
              <a:t>Vytrvalá, drsně chlupatá, až 140 cm vysoká bylina. </a:t>
            </a:r>
          </a:p>
          <a:p>
            <a:pPr algn="just"/>
            <a:r>
              <a:rPr lang="cs-CZ" sz="1500" dirty="0" smtClean="0"/>
              <a:t>Lodyha přímá, chlupatá.</a:t>
            </a:r>
          </a:p>
          <a:p>
            <a:pPr algn="just"/>
            <a:r>
              <a:rPr lang="cs-CZ" sz="1500" dirty="0" smtClean="0"/>
              <a:t>Květy </a:t>
            </a:r>
            <a:r>
              <a:rPr lang="cs-CZ" sz="1500" b="1" dirty="0" smtClean="0"/>
              <a:t>modrofialové</a:t>
            </a:r>
            <a:r>
              <a:rPr lang="cs-CZ" sz="1500" dirty="0" smtClean="0"/>
              <a:t>, vzácně </a:t>
            </a:r>
            <a:r>
              <a:rPr lang="cs-CZ" sz="1500" b="1" dirty="0" smtClean="0"/>
              <a:t>růžové</a:t>
            </a:r>
            <a:r>
              <a:rPr lang="cs-CZ" sz="1500" dirty="0" smtClean="0"/>
              <a:t> nebo </a:t>
            </a:r>
            <a:r>
              <a:rPr lang="cs-CZ" sz="1500" b="1" dirty="0" smtClean="0"/>
              <a:t>bílé.</a:t>
            </a:r>
          </a:p>
          <a:p>
            <a:pPr algn="just"/>
            <a:r>
              <a:rPr lang="cs-CZ" sz="1500" dirty="0" smtClean="0"/>
              <a:t>Kvete v květnu až červenci.</a:t>
            </a:r>
          </a:p>
          <a:p>
            <a:pPr algn="just"/>
            <a:r>
              <a:rPr lang="cs-CZ" sz="1500" dirty="0" smtClean="0"/>
              <a:t>Ovlivňuje </a:t>
            </a:r>
            <a:r>
              <a:rPr lang="cs-CZ" sz="1500" b="1" dirty="0" smtClean="0"/>
              <a:t>krevní oběh</a:t>
            </a:r>
            <a:r>
              <a:rPr lang="cs-CZ" sz="1500" dirty="0" smtClean="0"/>
              <a:t>, působí projímavě, zmírňuje bolest a podporuje r</a:t>
            </a:r>
            <a:r>
              <a:rPr lang="cs-CZ" sz="1500" b="1" dirty="0" smtClean="0"/>
              <a:t>egeneraci </a:t>
            </a:r>
            <a:r>
              <a:rPr lang="cs-CZ" sz="1500" dirty="0" smtClean="0"/>
              <a:t>tkání, pomáhá hojit zlomené kosti, příznivě působí při zánětech, podvrknutí, výronech, pohmožděninách, bércových vředech, </a:t>
            </a:r>
            <a:r>
              <a:rPr lang="cs-CZ" sz="1500" dirty="0" err="1" smtClean="0"/>
              <a:t>men</a:t>
            </a:r>
            <a:r>
              <a:rPr lang="cs-CZ" sz="1500" dirty="0" smtClean="0"/>
              <a:t>-ších popáleninách či omrzlinách</a:t>
            </a:r>
          </a:p>
          <a:p>
            <a:pPr algn="just"/>
            <a:r>
              <a:rPr lang="cs-CZ" sz="1500" dirty="0" smtClean="0"/>
              <a:t> Působí hojivě na trávicí trakt, na </a:t>
            </a:r>
            <a:r>
              <a:rPr lang="cs-CZ" sz="1500" b="1" dirty="0" smtClean="0"/>
              <a:t>záněty </a:t>
            </a:r>
            <a:r>
              <a:rPr lang="cs-CZ" sz="1500" dirty="0" smtClean="0"/>
              <a:t>žaludku a střev, léčba </a:t>
            </a:r>
            <a:r>
              <a:rPr lang="cs-CZ" sz="1500" b="1" dirty="0" smtClean="0"/>
              <a:t>respiračních chorob </a:t>
            </a:r>
            <a:r>
              <a:rPr lang="cs-CZ" sz="1500" dirty="0" smtClean="0"/>
              <a:t>a </a:t>
            </a:r>
            <a:r>
              <a:rPr lang="cs-CZ" sz="1500" b="1" dirty="0" smtClean="0"/>
              <a:t>kašle</a:t>
            </a:r>
          </a:p>
          <a:p>
            <a:r>
              <a:rPr lang="cs-CZ" sz="1500" dirty="0" smtClean="0"/>
              <a:t>Na </a:t>
            </a:r>
            <a:r>
              <a:rPr lang="cs-CZ" sz="1500" b="1" dirty="0" smtClean="0"/>
              <a:t>hojení </a:t>
            </a:r>
            <a:r>
              <a:rPr lang="cs-CZ" sz="1500" dirty="0" smtClean="0"/>
              <a:t>drobnějších hnisajících </a:t>
            </a:r>
            <a:r>
              <a:rPr lang="cs-CZ" sz="1500" b="1" dirty="0" smtClean="0"/>
              <a:t>ran </a:t>
            </a:r>
            <a:r>
              <a:rPr lang="cs-CZ" sz="1500" dirty="0" smtClean="0"/>
              <a:t>je účin-</a:t>
            </a:r>
            <a:r>
              <a:rPr lang="cs-CZ" sz="1500" dirty="0" err="1" smtClean="0"/>
              <a:t>ná</a:t>
            </a:r>
            <a:r>
              <a:rPr lang="cs-CZ" sz="1500" dirty="0" smtClean="0"/>
              <a:t> i kostivalová mast.</a:t>
            </a:r>
            <a:br>
              <a:rPr lang="cs-CZ" sz="1500" dirty="0" smtClean="0"/>
            </a:br>
            <a:endParaRPr lang="cs-CZ" sz="1500" dirty="0" smtClean="0"/>
          </a:p>
          <a:p>
            <a:pPr algn="just"/>
            <a:endParaRPr lang="cs-CZ" sz="1400" dirty="0"/>
          </a:p>
        </p:txBody>
      </p:sp>
      <p:pic>
        <p:nvPicPr>
          <p:cNvPr id="15364" name="Picture 4" descr="http://www.naturafit.cz/media/catalog/category/kostival_lekarsky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132856"/>
            <a:ext cx="3810000" cy="28575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8"/>
          <p:cNvSpPr txBox="1">
            <a:spLocks/>
          </p:cNvSpPr>
          <p:nvPr/>
        </p:nvSpPr>
        <p:spPr>
          <a:xfrm>
            <a:off x="179512" y="188640"/>
            <a:ext cx="8856984" cy="6336704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800" b="1" i="0" u="sng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28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800" b="1" i="0" u="sng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28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800" b="1" i="0" u="sng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28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800" b="1" i="0" u="sng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28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KOSTIVAL LÉKAŘSKÝ</a:t>
            </a:r>
            <a:endParaRPr kumimoji="0" lang="cs-CZ" sz="28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" name="Picture 8" descr="http://data.mojezoo.cz/mojezoo/images/kostival%20l%C3%A9ka%C5%99sk%C3%B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3888432" cy="291632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Picture 2" descr="http://sk2.goo.cz/obrazky/fotogalerie/rostliny/bylinky/kostival/20020508-51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476672"/>
            <a:ext cx="3840427" cy="288032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8674" name="Picture 2" descr="http://upload.wikimedia.org/wikipedia/commons/7/7a/Symphytum_officinale_0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3501008"/>
            <a:ext cx="2808312" cy="280831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MATEŘÍDOUŠKA OBECNÁ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algn="just"/>
            <a:r>
              <a:rPr lang="cs-CZ" dirty="0" smtClean="0"/>
              <a:t>Vytrvalý, nízký keřík. </a:t>
            </a:r>
          </a:p>
          <a:p>
            <a:pPr algn="just"/>
            <a:r>
              <a:rPr lang="cs-CZ" dirty="0" smtClean="0"/>
              <a:t>Stonky plazivé, větvené.</a:t>
            </a:r>
          </a:p>
          <a:p>
            <a:pPr algn="just"/>
            <a:r>
              <a:rPr lang="cs-CZ" dirty="0" smtClean="0"/>
              <a:t>Květy v různých odstínech </a:t>
            </a:r>
            <a:r>
              <a:rPr lang="cs-CZ" b="1" dirty="0" smtClean="0"/>
              <a:t>růžové</a:t>
            </a:r>
            <a:r>
              <a:rPr lang="cs-CZ" dirty="0" smtClean="0"/>
              <a:t>. </a:t>
            </a:r>
          </a:p>
          <a:p>
            <a:pPr algn="just"/>
            <a:r>
              <a:rPr lang="cs-CZ" dirty="0" smtClean="0"/>
              <a:t>Kvete v květnu až červnu. </a:t>
            </a:r>
          </a:p>
          <a:p>
            <a:pPr algn="just"/>
            <a:r>
              <a:rPr lang="cs-CZ" dirty="0" smtClean="0"/>
              <a:t>Poznámka: Všechny v ČR rostoucí druhy mateřídoušek jsou si velmi podobné a navíc často dochází k jejich vzájemnému křížení, takže přesné určení druhu bývá někdy obtížné.</a:t>
            </a:r>
          </a:p>
          <a:p>
            <a:pPr algn="just"/>
            <a:r>
              <a:rPr lang="cs-CZ" dirty="0" smtClean="0"/>
              <a:t>Mateřídouškový čaj je účinný pří </a:t>
            </a:r>
            <a:r>
              <a:rPr lang="cs-CZ" dirty="0" err="1" smtClean="0"/>
              <a:t>onemoc</a:t>
            </a:r>
            <a:r>
              <a:rPr lang="cs-CZ" dirty="0" smtClean="0"/>
              <a:t>-</a:t>
            </a:r>
            <a:r>
              <a:rPr lang="cs-CZ" dirty="0" err="1" smtClean="0"/>
              <a:t>něních</a:t>
            </a:r>
            <a:r>
              <a:rPr lang="cs-CZ" dirty="0" smtClean="0"/>
              <a:t> </a:t>
            </a:r>
            <a:r>
              <a:rPr lang="cs-CZ" b="1" dirty="0" smtClean="0"/>
              <a:t>horních cest dýchacích </a:t>
            </a:r>
            <a:r>
              <a:rPr lang="cs-CZ" dirty="0" smtClean="0"/>
              <a:t>(kašel, chřipka, zánět průdušek), při poruchách zažívání spojených s plynatostí a k</a:t>
            </a:r>
            <a:r>
              <a:rPr lang="cs-CZ" b="1" dirty="0" smtClean="0"/>
              <a:t>olikami</a:t>
            </a:r>
            <a:r>
              <a:rPr lang="cs-CZ" dirty="0" smtClean="0"/>
              <a:t> (zvyšuje vylučování žaludečních šťáv). </a:t>
            </a:r>
          </a:p>
          <a:p>
            <a:pPr algn="just"/>
            <a:r>
              <a:rPr lang="cs-CZ" dirty="0" smtClean="0"/>
              <a:t>Rovněž navozuje klid, příjemný spánek, pomáhá při </a:t>
            </a:r>
            <a:r>
              <a:rPr lang="cs-CZ" b="1" dirty="0" smtClean="0"/>
              <a:t>bolestech hlavy</a:t>
            </a:r>
            <a:r>
              <a:rPr lang="cs-CZ" dirty="0" smtClean="0"/>
              <a:t>, závratích a nervových slabostech.</a:t>
            </a:r>
          </a:p>
          <a:p>
            <a:pPr algn="just"/>
            <a:r>
              <a:rPr lang="cs-CZ" dirty="0" smtClean="0"/>
              <a:t>Ve francouzské, italské a německé kuchyni se používá jako koření. Svůj význam má také ve výrobě likérů.</a:t>
            </a:r>
          </a:p>
        </p:txBody>
      </p:sp>
      <p:pic>
        <p:nvPicPr>
          <p:cNvPr id="14338" name="Picture 2" descr="http://www.ordinace.cz/img/text/materidouska_uzkolista2_1332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700808"/>
            <a:ext cx="3990975" cy="388620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8"/>
          <p:cNvSpPr txBox="1">
            <a:spLocks/>
          </p:cNvSpPr>
          <p:nvPr/>
        </p:nvSpPr>
        <p:spPr>
          <a:xfrm>
            <a:off x="107504" y="260648"/>
            <a:ext cx="8856984" cy="6336704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2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MATEŘÍDOUŠKA OBECNÁ</a:t>
            </a:r>
            <a:endParaRPr kumimoji="0" lang="cs-CZ" sz="24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50" name="Picture 2" descr="Soubor:Thymus serp 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124744"/>
            <a:ext cx="3274259" cy="489716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052" name="Picture 4" descr="Soubor:5036-Thymus serpyllum-Hradč. stěny-7.06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1124744"/>
            <a:ext cx="4760529" cy="48965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PLICNÍK LÉKAŘSKÝ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algn="just"/>
            <a:r>
              <a:rPr lang="cs-CZ" dirty="0" smtClean="0"/>
              <a:t>Vytrvalá, 10 až 35 cm vysoká bylina. </a:t>
            </a:r>
          </a:p>
          <a:p>
            <a:pPr algn="just"/>
            <a:r>
              <a:rPr lang="cs-CZ" dirty="0" smtClean="0"/>
              <a:t>Lodyha přímá, chlupatá</a:t>
            </a:r>
          </a:p>
          <a:p>
            <a:pPr algn="just"/>
            <a:r>
              <a:rPr lang="cs-CZ" dirty="0" smtClean="0"/>
              <a:t>Květy zpočátku </a:t>
            </a:r>
            <a:r>
              <a:rPr lang="cs-CZ" b="1" dirty="0" smtClean="0"/>
              <a:t>růžové</a:t>
            </a:r>
            <a:r>
              <a:rPr lang="cs-CZ" dirty="0" smtClean="0"/>
              <a:t> nebo </a:t>
            </a:r>
            <a:r>
              <a:rPr lang="cs-CZ" b="1" dirty="0" smtClean="0"/>
              <a:t>červené</a:t>
            </a:r>
            <a:r>
              <a:rPr lang="cs-CZ" dirty="0" smtClean="0"/>
              <a:t>, později (po opylení) </a:t>
            </a:r>
            <a:r>
              <a:rPr lang="cs-CZ" b="1" dirty="0" smtClean="0"/>
              <a:t>modré</a:t>
            </a:r>
            <a:r>
              <a:rPr lang="cs-CZ" dirty="0" smtClean="0"/>
              <a:t>.</a:t>
            </a:r>
          </a:p>
          <a:p>
            <a:pPr algn="just"/>
            <a:r>
              <a:rPr lang="cs-CZ" dirty="0" smtClean="0"/>
              <a:t>Kvete v březnu až červnu.</a:t>
            </a:r>
          </a:p>
          <a:p>
            <a:pPr algn="just"/>
            <a:r>
              <a:rPr lang="cs-CZ" dirty="0" smtClean="0"/>
              <a:t>Využívá se při léčbě plicních nemocí a uplatňuje se v homeopatii při bronchitidě.</a:t>
            </a:r>
          </a:p>
          <a:p>
            <a:pPr algn="just"/>
            <a:r>
              <a:rPr lang="cs-CZ" dirty="0" smtClean="0"/>
              <a:t>Odvar z plicníku léčí záněty průdušek, hojí a regeneruje sliznice dýchacích cest i trávícího ústrojí, zvyšuje krevní srážlivost, působí mírně močopudně a svíravě</a:t>
            </a:r>
          </a:p>
          <a:p>
            <a:pPr algn="just"/>
            <a:r>
              <a:rPr lang="cs-CZ" dirty="0" smtClean="0"/>
              <a:t>Zevně ve formě obkladů (nejlépe z čerstvé byliny), záparu nebo silnějšího odvaru se užívá k </a:t>
            </a:r>
            <a:r>
              <a:rPr lang="cs-CZ" b="1" dirty="0" smtClean="0"/>
              <a:t>omývání hnisajících ran</a:t>
            </a:r>
            <a:r>
              <a:rPr lang="cs-CZ" dirty="0" smtClean="0"/>
              <a:t> nebo krvácejících </a:t>
            </a:r>
            <a:r>
              <a:rPr lang="cs-CZ" b="1" dirty="0" smtClean="0"/>
              <a:t>hemeroidů</a:t>
            </a:r>
            <a:r>
              <a:rPr lang="cs-CZ" dirty="0" smtClean="0"/>
              <a:t>.</a:t>
            </a:r>
          </a:p>
          <a:p>
            <a:pPr algn="just"/>
            <a:r>
              <a:rPr lang="cs-CZ" dirty="0" smtClean="0"/>
              <a:t>V Anglii jsou mladé listy oblíbenou přísadou do různých jarních salátů a přidávají se také do polévek.</a:t>
            </a:r>
            <a:endParaRPr lang="cs-CZ" dirty="0"/>
          </a:p>
        </p:txBody>
      </p:sp>
      <p:pic>
        <p:nvPicPr>
          <p:cNvPr id="13316" name="Picture 4" descr="http://toulky.kolas.cz/2007/pvrch073/0731246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556792"/>
            <a:ext cx="3048000" cy="4572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8"/>
          <p:cNvSpPr txBox="1">
            <a:spLocks/>
          </p:cNvSpPr>
          <p:nvPr/>
        </p:nvSpPr>
        <p:spPr>
          <a:xfrm>
            <a:off x="179512" y="260648"/>
            <a:ext cx="8856984" cy="6336704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2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PLICNÍK LÉKAŘSKÝ</a:t>
            </a:r>
            <a:endParaRPr kumimoji="0" lang="cs-CZ" sz="24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" name="Picture 6" descr="http://botany.cz/foto/pulmonariaoffherb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772816"/>
            <a:ext cx="4507229" cy="338437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Picture 2" descr="http://www.sci.muni.cz/bot_zahr/fotografie/venkovni%20rostliny/Pulmonaria%20officinali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836712"/>
            <a:ext cx="3456383" cy="518457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ČEKANKA OBECNÁ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4008" y="1556792"/>
            <a:ext cx="4038600" cy="4525963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cs-CZ" dirty="0" smtClean="0"/>
              <a:t>Čekanka je vytrvalá až jeden metr vysoká bylina s tuhým stonkem. </a:t>
            </a:r>
          </a:p>
          <a:p>
            <a:pPr algn="just"/>
            <a:r>
              <a:rPr lang="cs-CZ" dirty="0" smtClean="0"/>
              <a:t>Čekanka kvete od července do října</a:t>
            </a:r>
          </a:p>
          <a:p>
            <a:pPr algn="just"/>
            <a:r>
              <a:rPr lang="cs-CZ" dirty="0" smtClean="0"/>
              <a:t>Květy jsou 3-4cm široké, obvykle jasně </a:t>
            </a:r>
            <a:r>
              <a:rPr lang="cs-CZ" b="1" dirty="0" smtClean="0"/>
              <a:t>modré,</a:t>
            </a:r>
            <a:r>
              <a:rPr lang="cs-CZ" dirty="0" smtClean="0"/>
              <a:t> mohou se ale objevit odchylky ve zbarvení, a to od </a:t>
            </a:r>
            <a:r>
              <a:rPr lang="cs-CZ" b="1" dirty="0" smtClean="0"/>
              <a:t>bílé</a:t>
            </a:r>
            <a:r>
              <a:rPr lang="cs-CZ" dirty="0" smtClean="0"/>
              <a:t> až po </a:t>
            </a:r>
            <a:r>
              <a:rPr lang="cs-CZ" b="1" dirty="0" smtClean="0"/>
              <a:t>bledě růžovou</a:t>
            </a:r>
            <a:r>
              <a:rPr lang="cs-CZ" dirty="0" smtClean="0"/>
              <a:t>.</a:t>
            </a:r>
          </a:p>
          <a:p>
            <a:pPr algn="just"/>
            <a:r>
              <a:rPr lang="cs-CZ" dirty="0" smtClean="0"/>
              <a:t>Látky obsažené ve šťávě z čekanky mají příznivý vliv na trávení, činnost jater, sleziny, žlučníku, slinivky břišní a krevního řečiště včetně srdce. </a:t>
            </a:r>
          </a:p>
          <a:p>
            <a:pPr algn="just"/>
            <a:r>
              <a:rPr lang="cs-CZ" dirty="0" smtClean="0"/>
              <a:t>Mimo vnitřního užití se dá použít i jako mast na e</a:t>
            </a:r>
            <a:r>
              <a:rPr lang="cs-CZ" b="1" dirty="0" smtClean="0"/>
              <a:t>kzémy</a:t>
            </a:r>
            <a:r>
              <a:rPr lang="cs-CZ" dirty="0" smtClean="0"/>
              <a:t>, </a:t>
            </a:r>
            <a:r>
              <a:rPr lang="cs-CZ" b="1" dirty="0" smtClean="0"/>
              <a:t>opruzeniny či vředy</a:t>
            </a:r>
            <a:r>
              <a:rPr lang="cs-CZ" dirty="0" smtClean="0"/>
              <a:t>, nebo jako oční kapky při </a:t>
            </a:r>
            <a:r>
              <a:rPr lang="cs-CZ" b="1" dirty="0" smtClean="0"/>
              <a:t>očních zánětech</a:t>
            </a:r>
            <a:r>
              <a:rPr lang="cs-CZ" dirty="0" smtClean="0"/>
              <a:t>.</a:t>
            </a:r>
          </a:p>
          <a:p>
            <a:pPr algn="just"/>
            <a:r>
              <a:rPr lang="cs-CZ" dirty="0" smtClean="0"/>
              <a:t>Čekankovou mastí lze zmírnit bolesti a otoky kloubů. Traduje se, že aplikace šťávy z čekankového kořene na pokožku hlavy podporuje růst vlasů.</a:t>
            </a:r>
          </a:p>
        </p:txBody>
      </p:sp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412776"/>
            <a:ext cx="3672408" cy="473495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8"/>
          <p:cNvSpPr txBox="1">
            <a:spLocks/>
          </p:cNvSpPr>
          <p:nvPr/>
        </p:nvSpPr>
        <p:spPr>
          <a:xfrm>
            <a:off x="107504" y="188640"/>
            <a:ext cx="8856984" cy="6336704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2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ČEKANKA</a:t>
            </a:r>
            <a:r>
              <a:rPr kumimoji="0" lang="cs-CZ" sz="24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 OBECNÁ</a:t>
            </a:r>
            <a:endParaRPr kumimoji="0" lang="cs-CZ" sz="24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4818" name="Picture 2" descr="http://www.zahrada.garten.cz/images_data/2978-cichorium-intybus-cekanka-obec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908720"/>
            <a:ext cx="2448272" cy="262314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4820" name="Picture 4" descr="http://www.salviaparadise.cz/bmz_cache/d/d10c798852a2a71f60a490e733a61896.image.266x2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3861048"/>
            <a:ext cx="2448272" cy="184080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4578" name="Picture 2" descr="Cichorium intybus,Čekanka obecná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1484784"/>
            <a:ext cx="5184576" cy="388843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JATERNÍK PODLÉŠKA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algn="just"/>
            <a:r>
              <a:rPr lang="cs-CZ" dirty="0" smtClean="0"/>
              <a:t>Nízká 5 až 25 cm vysoká vytrvalá bylina s plazivým oddenkem.</a:t>
            </a:r>
          </a:p>
          <a:p>
            <a:pPr algn="just"/>
            <a:r>
              <a:rPr lang="cs-CZ" dirty="0" smtClean="0"/>
              <a:t>Květy vyrůstají na chlupatých, červeno-hnědých stvolech, kterých je na jedné rostlině až devět. </a:t>
            </a:r>
          </a:p>
          <a:p>
            <a:pPr algn="just"/>
            <a:r>
              <a:rPr lang="cs-CZ" dirty="0" smtClean="0"/>
              <a:t>Květy jaterníku se k večeru a při dešti sklánějí dolů a zavírají se. Během osmidenní doby kvetení se květní plátky prodlužují na dvojnásobek své původní délky.</a:t>
            </a:r>
          </a:p>
          <a:p>
            <a:pPr algn="just"/>
            <a:r>
              <a:rPr lang="cs-CZ" dirty="0" smtClean="0"/>
              <a:t>Kvete od dubna do května.</a:t>
            </a:r>
          </a:p>
          <a:p>
            <a:pPr algn="just"/>
            <a:r>
              <a:rPr lang="cs-CZ" dirty="0" smtClean="0"/>
              <a:t>Je jen velmi slabě jedovatý.</a:t>
            </a:r>
          </a:p>
          <a:p>
            <a:pPr algn="just"/>
            <a:r>
              <a:rPr lang="cs-CZ" dirty="0" smtClean="0"/>
              <a:t>Dříve se j užíval při </a:t>
            </a:r>
            <a:r>
              <a:rPr lang="cs-CZ" b="1" dirty="0" smtClean="0"/>
              <a:t>onemocnění jater</a:t>
            </a:r>
            <a:r>
              <a:rPr lang="cs-CZ" dirty="0" smtClean="0"/>
              <a:t>, čistě díky tvaru listů. </a:t>
            </a:r>
          </a:p>
          <a:p>
            <a:pPr algn="just"/>
            <a:r>
              <a:rPr lang="cs-CZ" dirty="0" smtClean="0"/>
              <a:t>Používal se ve formě odvaru jako </a:t>
            </a:r>
            <a:r>
              <a:rPr lang="cs-CZ" b="1" dirty="0" smtClean="0"/>
              <a:t>močopudný </a:t>
            </a:r>
            <a:r>
              <a:rPr lang="cs-CZ" dirty="0" smtClean="0"/>
              <a:t>prostředek nebo při žlučníkových kolikách, sloužil také k zastavení krvácení.</a:t>
            </a:r>
          </a:p>
          <a:p>
            <a:pPr algn="just"/>
            <a:r>
              <a:rPr lang="cs-CZ" dirty="0" smtClean="0"/>
              <a:t>Nálev může sloužit jako prostředek pro usnadnění </a:t>
            </a:r>
            <a:r>
              <a:rPr lang="cs-CZ" b="1" dirty="0" smtClean="0"/>
              <a:t>odkašlávání</a:t>
            </a:r>
            <a:r>
              <a:rPr lang="cs-CZ" dirty="0" smtClean="0"/>
              <a:t>, pomáhá při onemocnění dýchacích cest, zevně jako </a:t>
            </a:r>
            <a:r>
              <a:rPr lang="cs-CZ" b="1" dirty="0" smtClean="0"/>
              <a:t>kloktadlo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pic>
        <p:nvPicPr>
          <p:cNvPr id="21506" name="Picture 2" descr="http://www.zoo-doma.cz/images/com_sobi2/gallery/97/97_image_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484784"/>
            <a:ext cx="3689065" cy="43924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8"/>
          <p:cNvSpPr txBox="1">
            <a:spLocks/>
          </p:cNvSpPr>
          <p:nvPr/>
        </p:nvSpPr>
        <p:spPr>
          <a:xfrm>
            <a:off x="107504" y="260648"/>
            <a:ext cx="8856984" cy="6336704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2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JATERNÍK PODLÉŠKA</a:t>
            </a:r>
            <a:endParaRPr kumimoji="0" lang="cs-CZ" sz="24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" name="Picture 6" descr="http://bz-uk.cz/sites/default/files/images/jatern%C3%ADk%20podl%C3%A9%C5%A1ka%20-%20Hepatica%20nobilis%20-%20BZ%20DSCN0111.preview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484784"/>
            <a:ext cx="6096000" cy="4572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Picture 2" descr="http://nature.hyperlink.cz/flora/photos/Jaternik_podleska_2_Soutezka_18-03-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764704"/>
            <a:ext cx="2926776" cy="25202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KAKOST LUČNÍ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484983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cs-CZ" sz="2100" dirty="0" smtClean="0"/>
              <a:t>Vytrvalá bylina.</a:t>
            </a:r>
          </a:p>
          <a:p>
            <a:pPr algn="just"/>
            <a:r>
              <a:rPr lang="cs-CZ" sz="2100" dirty="0" smtClean="0"/>
              <a:t>Květy fialově modré až </a:t>
            </a:r>
            <a:r>
              <a:rPr lang="cs-CZ" sz="2100" b="1" dirty="0" smtClean="0"/>
              <a:t>fialové</a:t>
            </a:r>
            <a:r>
              <a:rPr lang="cs-CZ" sz="2100" dirty="0" smtClean="0"/>
              <a:t> se světlými až nachovými žilkami, vzácně </a:t>
            </a:r>
            <a:r>
              <a:rPr lang="cs-CZ" sz="2100" b="1" dirty="0" smtClean="0"/>
              <a:t>růžové </a:t>
            </a:r>
            <a:r>
              <a:rPr lang="cs-CZ" sz="2100" dirty="0" smtClean="0"/>
              <a:t>nebo </a:t>
            </a:r>
            <a:r>
              <a:rPr lang="cs-CZ" sz="2100" b="1" dirty="0" smtClean="0"/>
              <a:t>bílé</a:t>
            </a:r>
            <a:r>
              <a:rPr lang="cs-CZ" sz="2100" dirty="0" smtClean="0"/>
              <a:t>. </a:t>
            </a:r>
          </a:p>
          <a:p>
            <a:pPr algn="just"/>
            <a:r>
              <a:rPr lang="cs-CZ" sz="2100" dirty="0" smtClean="0"/>
              <a:t>Kvete v květnu až listopadu. </a:t>
            </a:r>
          </a:p>
          <a:p>
            <a:pPr algn="just"/>
            <a:r>
              <a:rPr lang="cs-CZ" sz="2100" dirty="0" smtClean="0"/>
              <a:t>Při dešti a v noci je květ obrácen dolů a stejně tak po opylení. </a:t>
            </a:r>
          </a:p>
          <a:p>
            <a:pPr algn="just"/>
            <a:r>
              <a:rPr lang="cs-CZ" sz="2100" dirty="0" smtClean="0"/>
              <a:t>Zajímavé je u kakostů také rozšiřování semen: Osina semen je prohnuta a napnuta. V určitém okamžiku je pak napětí naráz uvolněno a semena jsou tak vymrštěna do okolí, často až do vzdálenosti více 2 m</a:t>
            </a:r>
          </a:p>
          <a:p>
            <a:pPr algn="just"/>
            <a:r>
              <a:rPr lang="cs-CZ" sz="2100" dirty="0" smtClean="0"/>
              <a:t>Některé druhy se pěstují v zahradách. </a:t>
            </a:r>
          </a:p>
          <a:p>
            <a:pPr algn="just"/>
            <a:r>
              <a:rPr lang="cs-CZ" sz="2100" dirty="0" smtClean="0"/>
              <a:t>Užívá se </a:t>
            </a:r>
            <a:r>
              <a:rPr lang="cs-CZ" sz="2100" b="1" dirty="0" smtClean="0"/>
              <a:t>proti zimnici</a:t>
            </a:r>
            <a:r>
              <a:rPr lang="cs-CZ" sz="2100" dirty="0" smtClean="0"/>
              <a:t>, zánětu prsou, </a:t>
            </a:r>
            <a:r>
              <a:rPr lang="cs-CZ" sz="2100" b="1" dirty="0" smtClean="0"/>
              <a:t>žloutence</a:t>
            </a:r>
            <a:r>
              <a:rPr lang="cs-CZ" sz="2100" dirty="0" smtClean="0"/>
              <a:t>, růži, na rány a vředy.</a:t>
            </a:r>
            <a:endParaRPr lang="cs-CZ" dirty="0"/>
          </a:p>
        </p:txBody>
      </p:sp>
      <p:pic>
        <p:nvPicPr>
          <p:cNvPr id="9222" name="Picture 6" descr="http://rozvedena.bloguje.cz/img/kakost%20lucn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628800"/>
            <a:ext cx="2304256" cy="412428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8"/>
          <p:cNvSpPr txBox="1">
            <a:spLocks/>
          </p:cNvSpPr>
          <p:nvPr/>
        </p:nvSpPr>
        <p:spPr>
          <a:xfrm>
            <a:off x="107504" y="188640"/>
            <a:ext cx="8856984" cy="6336704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2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KAKOST LUČNÍ</a:t>
            </a:r>
            <a:endParaRPr kumimoji="0" lang="cs-CZ" sz="24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" name="Picture 2" descr="http://img5.rajce.idnes.cz/d0502/1/1049/1049441_17ab06f9b54cc4ab64447d4a7f151774/images/kakost_lucni-kvet-detail-ND-cervenec0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98014" y="908720"/>
            <a:ext cx="3888431" cy="518457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8434" name="Picture 2" descr="http://botanika.wendys.cz/kytky/prew.php?../foto/O7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908720"/>
            <a:ext cx="3888432" cy="518457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ROZRAZIL LÉKAŘSKÝ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 algn="just"/>
            <a:r>
              <a:rPr lang="cs-CZ" sz="1500" dirty="0" smtClean="0"/>
              <a:t>Vytrvalá, 10 až 50 cm dlouhá bylina. </a:t>
            </a:r>
          </a:p>
          <a:p>
            <a:pPr algn="just"/>
            <a:r>
              <a:rPr lang="cs-CZ" sz="1500" dirty="0" smtClean="0"/>
              <a:t>Kvete v červnu až srpnu.</a:t>
            </a:r>
          </a:p>
          <a:p>
            <a:pPr algn="just"/>
            <a:r>
              <a:rPr lang="cs-CZ" sz="1500" dirty="0" smtClean="0"/>
              <a:t>Snižuje hladinu </a:t>
            </a:r>
            <a:r>
              <a:rPr lang="cs-CZ" sz="1500" b="1" dirty="0" smtClean="0"/>
              <a:t>cholesterolu</a:t>
            </a:r>
            <a:r>
              <a:rPr lang="cs-CZ" sz="1500" dirty="0" smtClean="0"/>
              <a:t> v krvi, příznivě působí při zánětech </a:t>
            </a:r>
            <a:r>
              <a:rPr lang="cs-CZ" sz="1500" b="1" dirty="0" smtClean="0"/>
              <a:t>močových cest</a:t>
            </a:r>
            <a:r>
              <a:rPr lang="cs-CZ" sz="1500" dirty="0" smtClean="0"/>
              <a:t> i při kaméncích, při bronchitidě, </a:t>
            </a:r>
            <a:r>
              <a:rPr lang="cs-CZ" sz="1500" b="1" dirty="0" smtClean="0"/>
              <a:t>astmatu</a:t>
            </a:r>
            <a:r>
              <a:rPr lang="cs-CZ" sz="1500" dirty="0" smtClean="0"/>
              <a:t> či zánětu průdušek, podporuje </a:t>
            </a:r>
            <a:r>
              <a:rPr lang="cs-CZ" sz="1500" b="1" dirty="0" smtClean="0"/>
              <a:t>zažívání</a:t>
            </a:r>
            <a:r>
              <a:rPr lang="cs-CZ" sz="1500" dirty="0" smtClean="0"/>
              <a:t>, tvorbu enzymů slinivky břišní, vhodný při nejrůznějších kožních problémech.</a:t>
            </a:r>
          </a:p>
          <a:p>
            <a:pPr algn="just"/>
            <a:r>
              <a:rPr lang="cs-CZ" sz="1500" dirty="0" smtClean="0"/>
              <a:t>V minulosti oblíbený.</a:t>
            </a:r>
          </a:p>
          <a:p>
            <a:pPr algn="just"/>
            <a:r>
              <a:rPr lang="cs-CZ" sz="1500" dirty="0" smtClean="0"/>
              <a:t>Podporuje vylučování vody z těla, napomáhá činnosti různých žláz, působí protizánětlivě, protikřečově, antitoxicky, pomáhá při chorobách l</a:t>
            </a:r>
            <a:r>
              <a:rPr lang="cs-CZ" sz="1500" b="1" dirty="0" smtClean="0"/>
              <a:t>edvin</a:t>
            </a:r>
            <a:r>
              <a:rPr lang="cs-CZ" sz="1500" dirty="0" smtClean="0"/>
              <a:t>, </a:t>
            </a:r>
            <a:r>
              <a:rPr lang="cs-CZ" sz="1500" b="1" dirty="0" smtClean="0"/>
              <a:t>tuberkulóze</a:t>
            </a:r>
            <a:r>
              <a:rPr lang="cs-CZ" sz="1500" dirty="0" smtClean="0"/>
              <a:t>, </a:t>
            </a:r>
            <a:r>
              <a:rPr lang="cs-CZ" sz="1500" dirty="0" err="1" smtClean="0"/>
              <a:t>men</a:t>
            </a:r>
            <a:r>
              <a:rPr lang="cs-CZ" sz="1500" dirty="0" smtClean="0"/>
              <a:t>-</a:t>
            </a:r>
            <a:r>
              <a:rPr lang="cs-CZ" sz="1500" dirty="0" err="1" smtClean="0"/>
              <a:t>struačních</a:t>
            </a:r>
            <a:r>
              <a:rPr lang="cs-CZ" sz="1500" dirty="0" smtClean="0"/>
              <a:t> potížích, vyrážkách, </a:t>
            </a:r>
            <a:r>
              <a:rPr lang="cs-CZ" sz="1500" b="1" dirty="0" smtClean="0"/>
              <a:t>plísních</a:t>
            </a:r>
            <a:r>
              <a:rPr lang="cs-CZ" sz="1500" dirty="0" smtClean="0"/>
              <a:t>, chorobách žaludku, při uštknutí hadem i při pokousání vzteklým zvířetem. 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628800"/>
            <a:ext cx="3476895" cy="44644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8"/>
          <p:cNvSpPr txBox="1">
            <a:spLocks/>
          </p:cNvSpPr>
          <p:nvPr/>
        </p:nvSpPr>
        <p:spPr>
          <a:xfrm>
            <a:off x="107504" y="332656"/>
            <a:ext cx="8856984" cy="6336704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2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ROZRAZIL LÉKAŘSKÝ</a:t>
            </a:r>
            <a:endParaRPr kumimoji="0" lang="cs-CZ" sz="24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" name="Picture 2" descr="http://www.e-zahrady.cz/img/upload/herbar_3247466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908720"/>
            <a:ext cx="3096344" cy="525658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68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908720"/>
            <a:ext cx="4369048" cy="528513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ŠALVĚJ LÉKAŘSKÁ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pPr algn="just"/>
            <a:r>
              <a:rPr lang="cs-CZ" sz="3200" dirty="0" smtClean="0"/>
              <a:t>Vytrvalá silně aromatická rostlina  vysoká 20 až 70 cm.</a:t>
            </a:r>
          </a:p>
          <a:p>
            <a:pPr algn="just"/>
            <a:r>
              <a:rPr lang="cs-CZ" sz="3200" dirty="0" smtClean="0"/>
              <a:t>Květ </a:t>
            </a:r>
            <a:r>
              <a:rPr lang="cs-CZ" sz="3200" b="1" dirty="0" smtClean="0"/>
              <a:t>světle fialový</a:t>
            </a:r>
            <a:r>
              <a:rPr lang="cs-CZ" sz="3200" dirty="0" smtClean="0"/>
              <a:t>, občas </a:t>
            </a:r>
            <a:r>
              <a:rPr lang="cs-CZ" sz="3200" b="1" dirty="0" smtClean="0"/>
              <a:t>bílý</a:t>
            </a:r>
            <a:r>
              <a:rPr lang="cs-CZ" sz="3200" dirty="0" smtClean="0"/>
              <a:t>.</a:t>
            </a:r>
          </a:p>
          <a:p>
            <a:pPr algn="just"/>
            <a:r>
              <a:rPr lang="cs-CZ" sz="3200" dirty="0" smtClean="0"/>
              <a:t>Kvete v květnu  až červenci.</a:t>
            </a:r>
          </a:p>
          <a:p>
            <a:pPr algn="just"/>
            <a:r>
              <a:rPr lang="cs-CZ" sz="3200" dirty="0" smtClean="0"/>
              <a:t>Jako koření  se přidává do omáček.</a:t>
            </a:r>
          </a:p>
          <a:p>
            <a:pPr algn="just"/>
            <a:r>
              <a:rPr lang="cs-CZ" sz="3200" dirty="0" smtClean="0"/>
              <a:t>Používá se pro své protizánětlivé účinky, </a:t>
            </a:r>
            <a:r>
              <a:rPr lang="cs-CZ" sz="3200" b="1" dirty="0" smtClean="0"/>
              <a:t>zabraňuje průjmům</a:t>
            </a:r>
            <a:r>
              <a:rPr lang="cs-CZ" sz="3200" dirty="0" smtClean="0"/>
              <a:t>. Omezuje pocení.</a:t>
            </a:r>
          </a:p>
          <a:p>
            <a:pPr algn="just"/>
            <a:r>
              <a:rPr lang="cs-CZ" sz="3200" dirty="0" smtClean="0"/>
              <a:t>Je i osvědčenou přísadou do čajových směsí při léčbě různých druhů rakovin.</a:t>
            </a:r>
          </a:p>
          <a:p>
            <a:pPr algn="just"/>
            <a:r>
              <a:rPr lang="cs-CZ" sz="3200" dirty="0" smtClean="0"/>
              <a:t>Žádaná je šalvěj i v kosmetice, kde se vy-užívají její stahující a </a:t>
            </a:r>
            <a:r>
              <a:rPr lang="cs-CZ" sz="3200" b="1" dirty="0" smtClean="0"/>
              <a:t>dezinfekční schopnosti</a:t>
            </a:r>
            <a:r>
              <a:rPr lang="cs-CZ" sz="3200" dirty="0" smtClean="0"/>
              <a:t>. </a:t>
            </a:r>
          </a:p>
          <a:p>
            <a:pPr algn="just"/>
            <a:r>
              <a:rPr lang="cs-CZ" sz="3200" dirty="0" smtClean="0"/>
              <a:t>Potlačuje tvorbu </a:t>
            </a:r>
            <a:r>
              <a:rPr lang="cs-CZ" sz="3200" b="1" dirty="0" smtClean="0"/>
              <a:t>lupů</a:t>
            </a:r>
            <a:r>
              <a:rPr lang="cs-CZ" sz="3200" dirty="0" smtClean="0"/>
              <a:t>, proto se pro závěrečné oplachování hlavy doporučuje šalvějový nálev. </a:t>
            </a:r>
          </a:p>
          <a:p>
            <a:pPr algn="just"/>
            <a:r>
              <a:rPr lang="cs-CZ" sz="3200" dirty="0" smtClean="0"/>
              <a:t>Pleťová voda ze šalvěje léčí problematickou pleť a </a:t>
            </a:r>
            <a:r>
              <a:rPr lang="cs-CZ" sz="3200" b="1" dirty="0" smtClean="0"/>
              <a:t>akné.</a:t>
            </a:r>
            <a:r>
              <a:rPr lang="cs-CZ" sz="3200" dirty="0" smtClean="0"/>
              <a:t> </a:t>
            </a:r>
          </a:p>
          <a:p>
            <a:pPr algn="just"/>
            <a:r>
              <a:rPr lang="cs-CZ" sz="3200" dirty="0" smtClean="0"/>
              <a:t>Pro účinky při léčbě zánětů v ústní dutině a při potlačení nepříjemného zápachu se výtažky ze šalvěje přidávají do ústních vod a zubních past </a:t>
            </a:r>
          </a:p>
          <a:p>
            <a:pPr algn="just"/>
            <a:endParaRPr lang="cs-CZ" sz="3200" dirty="0" smtClean="0"/>
          </a:p>
          <a:p>
            <a:pPr algn="just"/>
            <a:endParaRPr lang="cs-CZ" dirty="0"/>
          </a:p>
        </p:txBody>
      </p:sp>
      <p:pic>
        <p:nvPicPr>
          <p:cNvPr id="7180" name="Picture 12" descr="http://tarotprotebe.wgz.cz/image/449418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556792"/>
            <a:ext cx="3189793" cy="454226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8"/>
          <p:cNvSpPr txBox="1">
            <a:spLocks/>
          </p:cNvSpPr>
          <p:nvPr/>
        </p:nvSpPr>
        <p:spPr>
          <a:xfrm>
            <a:off x="179512" y="260648"/>
            <a:ext cx="8856984" cy="6336704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2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ŠALVĚJ LÉKAŘSKÁ</a:t>
            </a:r>
            <a:endParaRPr kumimoji="0" lang="cs-CZ" sz="24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4338" name="Picture 2" descr="http://www.zahradnictvikrulichovi.cz/imgs/products/_nbsp_/179686-2_variant_main_lar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484784"/>
            <a:ext cx="4795325" cy="36004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4340" name="Picture 4" descr="http://botanika.wendys.cz/kytky/prew.php?../foto/O24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484784"/>
            <a:ext cx="2700299" cy="36004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MĚSÍČEK LÉKAŘSKÝ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algn="just"/>
            <a:r>
              <a:rPr lang="cs-CZ" dirty="0" smtClean="0"/>
              <a:t>Dosahuje výšky asi 70–80 cm. </a:t>
            </a:r>
          </a:p>
          <a:p>
            <a:pPr algn="just"/>
            <a:r>
              <a:rPr lang="cs-CZ" dirty="0" smtClean="0"/>
              <a:t>Úbory květů jsou až 8 cm a mají </a:t>
            </a:r>
            <a:r>
              <a:rPr lang="cs-CZ" b="1" dirty="0" smtClean="0"/>
              <a:t>žlutou</a:t>
            </a:r>
            <a:r>
              <a:rPr lang="cs-CZ" dirty="0" smtClean="0"/>
              <a:t> nebo </a:t>
            </a:r>
            <a:r>
              <a:rPr lang="cs-CZ" b="1" dirty="0" smtClean="0"/>
              <a:t>oranžovou </a:t>
            </a:r>
            <a:r>
              <a:rPr lang="cs-CZ" dirty="0" smtClean="0"/>
              <a:t>barvu. </a:t>
            </a:r>
          </a:p>
          <a:p>
            <a:pPr algn="just"/>
            <a:r>
              <a:rPr lang="cs-CZ" dirty="0" smtClean="0"/>
              <a:t>Kvete od června  do listopadu.</a:t>
            </a:r>
          </a:p>
          <a:p>
            <a:pPr algn="just"/>
            <a:r>
              <a:rPr lang="cs-CZ" b="1" dirty="0" smtClean="0"/>
              <a:t>Mast- užití</a:t>
            </a:r>
          </a:p>
          <a:p>
            <a:pPr algn="just"/>
            <a:r>
              <a:rPr lang="cs-CZ" dirty="0" smtClean="0"/>
              <a:t>Pooperační jizvy, řečové žíly, zánět žil, bér-</a:t>
            </a:r>
            <a:r>
              <a:rPr lang="cs-CZ" dirty="0" err="1" smtClean="0"/>
              <a:t>ové</a:t>
            </a:r>
            <a:r>
              <a:rPr lang="cs-CZ" dirty="0" smtClean="0"/>
              <a:t> vředy, omrzliny, spáleniny, vředy, akné, plíseň nohou, proleženiny, podlitiny, </a:t>
            </a:r>
            <a:r>
              <a:rPr lang="cs-CZ" dirty="0" err="1" smtClean="0"/>
              <a:t>popras</a:t>
            </a:r>
            <a:r>
              <a:rPr lang="cs-CZ" dirty="0" smtClean="0"/>
              <a:t>-</a:t>
            </a:r>
            <a:r>
              <a:rPr lang="cs-CZ" dirty="0" err="1" smtClean="0"/>
              <a:t>kaná</a:t>
            </a:r>
            <a:r>
              <a:rPr lang="cs-CZ" dirty="0" smtClean="0"/>
              <a:t> kůže, řezné rány, hemoroidy, sluneční spáleniny</a:t>
            </a:r>
          </a:p>
          <a:p>
            <a:pPr algn="just"/>
            <a:r>
              <a:rPr lang="cs-CZ" b="1" dirty="0" smtClean="0"/>
              <a:t>Čaj – užití</a:t>
            </a:r>
          </a:p>
          <a:p>
            <a:pPr algn="just"/>
            <a:r>
              <a:rPr lang="cs-CZ" dirty="0" smtClean="0"/>
              <a:t>Čištění krve, infekční žloutenka, onemocnění jater, škrkavky, průjmy, zánět tlustého střeva, zlepšení trávení, opožděná či bolestivá menstruace. </a:t>
            </a:r>
          </a:p>
          <a:p>
            <a:pPr algn="just"/>
            <a:r>
              <a:rPr lang="cs-CZ" b="1" dirty="0" smtClean="0"/>
              <a:t>Tinktura – užití</a:t>
            </a:r>
          </a:p>
          <a:p>
            <a:pPr algn="just"/>
            <a:r>
              <a:rPr lang="cs-CZ" dirty="0" smtClean="0"/>
              <a:t>Zesílení účinků čaje, jako obklad při ranách, pohmožděninách, výronu krve, přetažení svalů, hnisavé vředy, otoky a nádory.</a:t>
            </a:r>
            <a:endParaRPr lang="cs-CZ" dirty="0"/>
          </a:p>
        </p:txBody>
      </p:sp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556792"/>
            <a:ext cx="3312368" cy="454859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8"/>
          <p:cNvSpPr txBox="1">
            <a:spLocks/>
          </p:cNvSpPr>
          <p:nvPr/>
        </p:nvSpPr>
        <p:spPr>
          <a:xfrm>
            <a:off x="107504" y="260648"/>
            <a:ext cx="8856984" cy="6336704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2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MĚÍČEK LÉKAŘSKÝ</a:t>
            </a:r>
            <a:endParaRPr kumimoji="0" lang="cs-CZ" sz="24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" name="Picture 4" descr="http://www.vltava2000.cz/shops/8849/images-goods/M%C4%9Bs%C3%AD%C4%8Dek%20l%C3%A9ka%C5%99sk%C3%B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268760"/>
            <a:ext cx="4953000" cy="371475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Picture 2" descr="http://www.profizahrada.cz/images_data/2945-calendula-officinalis-mesicek-lekarsky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1268760"/>
            <a:ext cx="3024336" cy="374441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DIVIZNA VELKOKVĚTÁ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algn="just"/>
            <a:r>
              <a:rPr lang="cs-CZ" dirty="0" smtClean="0"/>
              <a:t>Dvouletá bylina dorůstající až do výšky 2 m .</a:t>
            </a:r>
          </a:p>
          <a:p>
            <a:pPr algn="just"/>
            <a:r>
              <a:rPr lang="cs-CZ" dirty="0" smtClean="0"/>
              <a:t>V prvním roce vegetace vytváří růžici přízemních listů, ve druhém roce kvete velkými </a:t>
            </a:r>
            <a:r>
              <a:rPr lang="cs-CZ" b="1" dirty="0" smtClean="0"/>
              <a:t>žlutým</a:t>
            </a:r>
            <a:r>
              <a:rPr lang="cs-CZ" dirty="0" smtClean="0"/>
              <a:t>i květy uspořádanými do hroznu.</a:t>
            </a:r>
          </a:p>
          <a:p>
            <a:pPr algn="just"/>
            <a:r>
              <a:rPr lang="cs-CZ" dirty="0" smtClean="0"/>
              <a:t>Kvete od července do září. </a:t>
            </a:r>
          </a:p>
          <a:p>
            <a:pPr algn="just"/>
            <a:r>
              <a:rPr lang="cs-CZ" dirty="0" smtClean="0"/>
              <a:t>Semena divizny jedovatá, obsahují v poměr-ně vysoké koncentraci </a:t>
            </a:r>
            <a:r>
              <a:rPr lang="cs-CZ" b="1" dirty="0" smtClean="0"/>
              <a:t>rotenon.</a:t>
            </a:r>
          </a:p>
          <a:p>
            <a:pPr algn="just"/>
            <a:r>
              <a:rPr lang="cs-CZ" dirty="0" smtClean="0"/>
              <a:t>Pro léčebné účely se využívá květ divizny, a to při průduškových onemocněních a nemocech z nachlazení; léčí kašel a má protizánětlivé účinky. </a:t>
            </a:r>
          </a:p>
          <a:p>
            <a:pPr algn="just"/>
            <a:r>
              <a:rPr lang="cs-CZ" dirty="0" smtClean="0"/>
              <a:t>Čaj z květů divizny prospívá činnosti </a:t>
            </a:r>
            <a:r>
              <a:rPr lang="cs-CZ" b="1" dirty="0" smtClean="0"/>
              <a:t>jater a sleziny. </a:t>
            </a:r>
          </a:p>
          <a:p>
            <a:pPr algn="just"/>
            <a:r>
              <a:rPr lang="cs-CZ" dirty="0" smtClean="0"/>
              <a:t>Díky svým </a:t>
            </a:r>
            <a:r>
              <a:rPr lang="cs-CZ" b="1" dirty="0" smtClean="0"/>
              <a:t>protizánětlivým </a:t>
            </a:r>
            <a:r>
              <a:rPr lang="cs-CZ" dirty="0" smtClean="0"/>
              <a:t>účinkům se divizna využívá i zevně, jako obklad na poranění, oděrky, při r</a:t>
            </a:r>
            <a:r>
              <a:rPr lang="cs-CZ" b="1" dirty="0" smtClean="0"/>
              <a:t>evmatických bolestech </a:t>
            </a:r>
            <a:r>
              <a:rPr lang="cs-CZ" dirty="0" smtClean="0"/>
              <a:t>apod. </a:t>
            </a:r>
          </a:p>
          <a:p>
            <a:pPr algn="just"/>
            <a:r>
              <a:rPr lang="cs-CZ" dirty="0" smtClean="0"/>
              <a:t>V dřívějších dobách byly květy divizny používány k barvení látek a vlasů.</a:t>
            </a:r>
          </a:p>
          <a:p>
            <a:endParaRPr lang="cs-CZ" dirty="0"/>
          </a:p>
        </p:txBody>
      </p:sp>
      <p:pic>
        <p:nvPicPr>
          <p:cNvPr id="6146" name="Picture 2" descr="Soubor:Verbascum densiflorum S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556792"/>
            <a:ext cx="3456384" cy="460851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8"/>
          <p:cNvSpPr txBox="1">
            <a:spLocks/>
          </p:cNvSpPr>
          <p:nvPr/>
        </p:nvSpPr>
        <p:spPr>
          <a:xfrm>
            <a:off x="107504" y="188640"/>
            <a:ext cx="8856984" cy="6336704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2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DIVIZNA VELKOKVĚTÁ</a:t>
            </a:r>
            <a:endParaRPr kumimoji="0" lang="cs-CZ" sz="24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Picture 4" descr="Soubor:Verbascum.densiflorum.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5" y="937968"/>
            <a:ext cx="5472608" cy="525370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PRYSKYŘNÍK PRUDKÝ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65104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cs-CZ" dirty="0" smtClean="0"/>
              <a:t>Vytrvalá, 20 až 100 cm vysoká bylina. </a:t>
            </a:r>
          </a:p>
          <a:p>
            <a:pPr algn="just"/>
            <a:r>
              <a:rPr lang="cs-CZ" dirty="0" smtClean="0"/>
              <a:t>Kvete </a:t>
            </a:r>
            <a:r>
              <a:rPr lang="cs-CZ" b="1" dirty="0" smtClean="0"/>
              <a:t>žlutě</a:t>
            </a:r>
            <a:r>
              <a:rPr lang="cs-CZ" dirty="0" smtClean="0"/>
              <a:t>.</a:t>
            </a:r>
          </a:p>
          <a:p>
            <a:pPr algn="just"/>
            <a:r>
              <a:rPr lang="cs-CZ" dirty="0" smtClean="0"/>
              <a:t>Kvete v květnu až listopadu</a:t>
            </a:r>
          </a:p>
          <a:p>
            <a:pPr algn="just"/>
            <a:r>
              <a:rPr lang="cs-CZ" dirty="0" err="1" smtClean="0"/>
              <a:t>Protoanemonin</a:t>
            </a:r>
            <a:r>
              <a:rPr lang="cs-CZ" dirty="0" smtClean="0"/>
              <a:t> má silně dráždivé účinky, na pokožce a sliznicích vyvolává pálení, zčervenání, záněty, později puchýře, po jejichž prasknutí se tvoří pomalu se hojící vředy. Po vstřebání působí tlumivě na centrální nervový systém a způsobuje zástavu dechu. </a:t>
            </a:r>
          </a:p>
          <a:p>
            <a:pPr algn="just"/>
            <a:r>
              <a:rPr lang="cs-CZ" dirty="0" smtClean="0"/>
              <a:t>Po požití vzniká zánět dutiny ústní, žaludku a střev, objevuje se zvracení, kolikové bolesti břicha, podráždění ledvin, v nejtěžších případech se objevují závratě, bezvědomí, křeče a zástava dechu.</a:t>
            </a:r>
          </a:p>
          <a:p>
            <a:r>
              <a:rPr lang="cs-CZ" dirty="0" err="1" smtClean="0"/>
              <a:t>Protoanemonin</a:t>
            </a:r>
            <a:r>
              <a:rPr lang="cs-CZ" dirty="0" smtClean="0"/>
              <a:t> má silné antibiotické účinky, působí proti řadě mikrobů i plísním, v terapii se jej však nedá využít, protože v koncentracích, které vykazují tyto účinky, je toxický.</a:t>
            </a:r>
          </a:p>
          <a:p>
            <a:r>
              <a:rPr lang="cs-CZ" b="1" dirty="0" smtClean="0"/>
              <a:t>Nebezpečný je i pro dobytek</a:t>
            </a:r>
            <a:r>
              <a:rPr lang="cs-CZ" dirty="0" smtClean="0"/>
              <a:t>.</a:t>
            </a:r>
          </a:p>
          <a:p>
            <a:pPr algn="just"/>
            <a:endParaRPr lang="cs-CZ" dirty="0" smtClean="0"/>
          </a:p>
          <a:p>
            <a:pPr algn="just"/>
            <a:endParaRPr lang="cs-CZ" dirty="0"/>
          </a:p>
        </p:txBody>
      </p:sp>
      <p:pic>
        <p:nvPicPr>
          <p:cNvPr id="4098" name="Picture 2" descr="http://www.profizahrada.cz/images_data/3733-ranunculus-acer-pryskyrnik-prudky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628800"/>
            <a:ext cx="2952750" cy="221932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100" name="Picture 4" descr="http://www.profizahrada.cz/images_data/5705-ranunculus-acris-pryskyrnik-prudky-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3789040"/>
            <a:ext cx="2952750" cy="221932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8"/>
          <p:cNvSpPr txBox="1">
            <a:spLocks/>
          </p:cNvSpPr>
          <p:nvPr/>
        </p:nvSpPr>
        <p:spPr>
          <a:xfrm>
            <a:off x="179512" y="260648"/>
            <a:ext cx="8856984" cy="6336704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2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PRYSKYŘNÍK PRUDKÝ</a:t>
            </a:r>
            <a:endParaRPr kumimoji="0" lang="cs-CZ" sz="24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8194" name="Picture 2" descr="http://img.fotoalba.centrum.cz/img17/9127/24119127_4_2ud6gm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908720"/>
            <a:ext cx="6348459" cy="518457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PRYŠEC CHVOJKA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algn="just"/>
            <a:r>
              <a:rPr lang="cs-CZ" dirty="0" smtClean="0"/>
              <a:t>Vytrvalá, až 60 cm vysoká bylina. </a:t>
            </a:r>
          </a:p>
          <a:p>
            <a:pPr algn="just"/>
            <a:r>
              <a:rPr lang="cs-CZ" dirty="0" smtClean="0"/>
              <a:t>Lodyha přímá, v horní polovině obvykle s postranními nekvetoucími větvemi, listnatá, převážně lysá. </a:t>
            </a:r>
          </a:p>
          <a:p>
            <a:pPr algn="just"/>
            <a:r>
              <a:rPr lang="cs-CZ" dirty="0" smtClean="0"/>
              <a:t>Zákrovní listence vidlanů ledvinovitě vejčité, vzájemně nesrostlé, špičaté, žlutavé, za plodu načervenalé. Žlázky půlměsíčité, dvourohé, </a:t>
            </a:r>
            <a:r>
              <a:rPr lang="cs-CZ" b="1" dirty="0" smtClean="0"/>
              <a:t>žluté, </a:t>
            </a:r>
            <a:r>
              <a:rPr lang="cs-CZ" dirty="0" smtClean="0"/>
              <a:t>později </a:t>
            </a:r>
            <a:r>
              <a:rPr lang="cs-CZ" b="1" dirty="0" smtClean="0"/>
              <a:t>hnědé </a:t>
            </a:r>
            <a:r>
              <a:rPr lang="cs-CZ" dirty="0" smtClean="0"/>
              <a:t>nebo </a:t>
            </a:r>
            <a:r>
              <a:rPr lang="cs-CZ" b="1" dirty="0" smtClean="0"/>
              <a:t>hnědočervené.</a:t>
            </a:r>
            <a:r>
              <a:rPr lang="cs-CZ" dirty="0" smtClean="0"/>
              <a:t> </a:t>
            </a:r>
          </a:p>
          <a:p>
            <a:pPr algn="just"/>
            <a:r>
              <a:rPr lang="cs-CZ" dirty="0" smtClean="0"/>
              <a:t>Kvete v dubnu až červnu.</a:t>
            </a:r>
          </a:p>
          <a:p>
            <a:pPr algn="just"/>
            <a:r>
              <a:rPr lang="cs-CZ" dirty="0" smtClean="0"/>
              <a:t>Mléko na kůži vyvolává pocit pálení, zrudnutí, někdy se mohou vytvořit puchýře a vředy. Po požití se objevuje pálení v ústech, zvracení, průjem a kolikové bolesti. Dostane-li se do oka, může vyvolat vředy a zákal rohovky. Po vstřebání trávícím ústrojím se otrava projevuje pálením v ústech, zvracením, průjmem, rozšířením zorniček, blouzněním, křečemi, studeným potem, svalovým třesem, nejistou chůzí, puls je nepravidelný.</a:t>
            </a:r>
          </a:p>
          <a:p>
            <a:endParaRPr lang="cs-CZ" dirty="0"/>
          </a:p>
        </p:txBody>
      </p:sp>
      <p:pic>
        <p:nvPicPr>
          <p:cNvPr id="7172" name="Picture 4" descr="http://www.pshhady.cz/strany/pics/eup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556792"/>
            <a:ext cx="3456384" cy="457317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8"/>
          <p:cNvSpPr txBox="1">
            <a:spLocks/>
          </p:cNvSpPr>
          <p:nvPr/>
        </p:nvSpPr>
        <p:spPr>
          <a:xfrm>
            <a:off x="107504" y="260648"/>
            <a:ext cx="8856984" cy="6336704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2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PRYŠEC CHVOJKA</a:t>
            </a:r>
            <a:endParaRPr kumimoji="0" lang="cs-CZ" sz="24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" name="Picture 6" descr="http://www.e-zahrady.cz/img/upload/herbar_5675017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980728"/>
            <a:ext cx="4080360" cy="529775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146" name="Picture 2" descr="http://botanika.borec.cz/fota/prysec_chvojka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980728"/>
            <a:ext cx="3816424" cy="528934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SMETÁNKA LÉKAŘSKÁ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b="1" dirty="0" smtClean="0"/>
              <a:t>Pampeliška lékařská</a:t>
            </a:r>
            <a:r>
              <a:rPr lang="cs-CZ" dirty="0" smtClean="0"/>
              <a:t> </a:t>
            </a:r>
          </a:p>
          <a:p>
            <a:pPr algn="just"/>
            <a:r>
              <a:rPr lang="cs-CZ" dirty="0" smtClean="0"/>
              <a:t>vytrvalá plevelná bylina vysoká 5–40 cm, s houževnatým zásobním kořenem. </a:t>
            </a:r>
          </a:p>
          <a:p>
            <a:pPr algn="just"/>
            <a:r>
              <a:rPr lang="cs-CZ" dirty="0" smtClean="0"/>
              <a:t>Listy tvoří přízemní růžici. </a:t>
            </a:r>
          </a:p>
          <a:p>
            <a:pPr algn="just"/>
            <a:r>
              <a:rPr lang="cs-CZ" dirty="0" smtClean="0"/>
              <a:t>Květenství vyrůstají z listové růžice na dutých stvolech a tvoří je zářivě </a:t>
            </a:r>
            <a:r>
              <a:rPr lang="cs-CZ" b="1" dirty="0" smtClean="0"/>
              <a:t>žluté</a:t>
            </a:r>
            <a:r>
              <a:rPr lang="cs-CZ" dirty="0" smtClean="0"/>
              <a:t> květní úbory. </a:t>
            </a:r>
          </a:p>
          <a:p>
            <a:pPr algn="just"/>
            <a:r>
              <a:rPr lang="cs-CZ" dirty="0" smtClean="0"/>
              <a:t>Kvete od dubna do srpna.</a:t>
            </a:r>
          </a:p>
          <a:p>
            <a:pPr algn="just"/>
            <a:r>
              <a:rPr lang="cs-CZ" dirty="0" smtClean="0"/>
              <a:t>Celá rostlina je prostoupená mléčnicemi, které při utržení roní bílou hořkou šťávu – latex, zanechávající po zaschnutí na kůži tmavé skvrny.</a:t>
            </a:r>
          </a:p>
          <a:p>
            <a:pPr algn="just"/>
            <a:r>
              <a:rPr lang="cs-CZ" dirty="0" smtClean="0"/>
              <a:t>Pampeliška je významná léčivka. Sbíráme kořen před rozkvětem rostliny (březen – duben), listy (květen – září), nať s kořenem (březen – duben). </a:t>
            </a:r>
          </a:p>
          <a:p>
            <a:pPr algn="just"/>
            <a:r>
              <a:rPr lang="cs-CZ" dirty="0" smtClean="0"/>
              <a:t>Příznivě se projevuje při </a:t>
            </a:r>
            <a:r>
              <a:rPr lang="cs-CZ" b="1" dirty="0" smtClean="0"/>
              <a:t>zánětech močových cest</a:t>
            </a:r>
            <a:r>
              <a:rPr lang="cs-CZ" dirty="0" smtClean="0"/>
              <a:t> a při </a:t>
            </a:r>
            <a:r>
              <a:rPr lang="cs-CZ" b="1" dirty="0" smtClean="0"/>
              <a:t>ledvinových kamenech</a:t>
            </a:r>
            <a:r>
              <a:rPr lang="cs-CZ" dirty="0" smtClean="0"/>
              <a:t>, zvyšuje tvorbu a vylučování žluči.</a:t>
            </a:r>
          </a:p>
          <a:p>
            <a:pPr algn="just"/>
            <a:r>
              <a:rPr lang="cs-CZ" dirty="0" smtClean="0"/>
              <a:t>Je to také významná včelařská rostlina. V některých zemích se používá k přípravě bylinkových salátů nebo k výrobě </a:t>
            </a:r>
            <a:r>
              <a:rPr lang="cs-CZ" b="1" dirty="0" smtClean="0"/>
              <a:t>MEDU</a:t>
            </a:r>
            <a:r>
              <a:rPr lang="cs-CZ" dirty="0" smtClean="0"/>
              <a:t>.</a:t>
            </a:r>
          </a:p>
          <a:p>
            <a:pPr algn="just"/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 dirty="0"/>
          </a:p>
        </p:txBody>
      </p:sp>
      <p:pic>
        <p:nvPicPr>
          <p:cNvPr id="7170" name="Picture 2" descr="http://www.chirurg-silhavy.cz/Images/JarniPriroda/smetanka_lekars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556792"/>
            <a:ext cx="3384376" cy="451250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8"/>
          <p:cNvSpPr txBox="1">
            <a:spLocks/>
          </p:cNvSpPr>
          <p:nvPr/>
        </p:nvSpPr>
        <p:spPr>
          <a:xfrm>
            <a:off x="107504" y="188640"/>
            <a:ext cx="8856984" cy="6336704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2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SMETÁNKA LÉKAŘSKÁ</a:t>
            </a:r>
            <a:endParaRPr kumimoji="0" lang="cs-CZ" sz="24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8916" name="Picture 4" descr="http://nd03.jxs.cz/868/471/3bec8d1408_65637692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268760"/>
            <a:ext cx="7390112" cy="453650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PODBĚL OBECNÝ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algn="just"/>
            <a:r>
              <a:rPr lang="cs-CZ" dirty="0" smtClean="0"/>
              <a:t>Vytrvalá léčivá rostlina s dlouhým plazivým oddenkem.</a:t>
            </a:r>
          </a:p>
          <a:p>
            <a:pPr algn="just"/>
            <a:r>
              <a:rPr lang="cs-CZ" dirty="0" smtClean="0"/>
              <a:t> Listy začínají růst až po odkvětu. </a:t>
            </a:r>
          </a:p>
          <a:p>
            <a:pPr algn="just"/>
            <a:r>
              <a:rPr lang="cs-CZ" dirty="0" smtClean="0"/>
              <a:t>Stvoly jsou jednoduché a porostlé šupinami.</a:t>
            </a:r>
          </a:p>
          <a:p>
            <a:pPr algn="just"/>
            <a:r>
              <a:rPr lang="cs-CZ" dirty="0" smtClean="0"/>
              <a:t> Listy tvoří přízemní růžici. </a:t>
            </a:r>
          </a:p>
          <a:p>
            <a:pPr algn="just"/>
            <a:r>
              <a:rPr lang="cs-CZ" dirty="0" smtClean="0"/>
              <a:t>Květy jsou </a:t>
            </a:r>
            <a:r>
              <a:rPr lang="cs-CZ" b="1" dirty="0" smtClean="0"/>
              <a:t>žluté</a:t>
            </a:r>
            <a:r>
              <a:rPr lang="cs-CZ" dirty="0" smtClean="0"/>
              <a:t>.</a:t>
            </a:r>
          </a:p>
          <a:p>
            <a:pPr algn="just"/>
            <a:r>
              <a:rPr lang="cs-CZ" dirty="0" smtClean="0"/>
              <a:t>Kvete od března do dubna.</a:t>
            </a:r>
          </a:p>
          <a:p>
            <a:pPr algn="just"/>
            <a:r>
              <a:rPr lang="cs-CZ" dirty="0" smtClean="0"/>
              <a:t>Sbírá se květ a list. </a:t>
            </a:r>
          </a:p>
          <a:p>
            <a:pPr algn="just"/>
            <a:r>
              <a:rPr lang="cs-CZ" dirty="0" smtClean="0"/>
              <a:t>Má </a:t>
            </a:r>
            <a:r>
              <a:rPr lang="cs-CZ" b="1" dirty="0" smtClean="0"/>
              <a:t>dezinfekční </a:t>
            </a:r>
            <a:r>
              <a:rPr lang="cs-CZ" dirty="0" smtClean="0"/>
              <a:t>a </a:t>
            </a:r>
            <a:r>
              <a:rPr lang="cs-CZ" b="1" dirty="0" smtClean="0"/>
              <a:t>protizánětlivé </a:t>
            </a:r>
            <a:r>
              <a:rPr lang="cs-CZ" dirty="0" smtClean="0"/>
              <a:t>účinky. </a:t>
            </a:r>
          </a:p>
          <a:p>
            <a:pPr algn="just"/>
            <a:r>
              <a:rPr lang="cs-CZ" dirty="0" smtClean="0"/>
              <a:t>Používá se při zánětech horních cest </a:t>
            </a:r>
            <a:r>
              <a:rPr lang="cs-CZ" dirty="0" err="1" smtClean="0"/>
              <a:t>dý</a:t>
            </a:r>
            <a:r>
              <a:rPr lang="cs-CZ" dirty="0" smtClean="0"/>
              <a:t>-</a:t>
            </a:r>
            <a:r>
              <a:rPr lang="cs-CZ" dirty="0" err="1" smtClean="0"/>
              <a:t>chacích</a:t>
            </a:r>
            <a:r>
              <a:rPr lang="cs-CZ" dirty="0" smtClean="0"/>
              <a:t> k lepšímu </a:t>
            </a:r>
            <a:r>
              <a:rPr lang="cs-CZ" b="1" dirty="0" smtClean="0"/>
              <a:t>odkašlávání</a:t>
            </a:r>
            <a:r>
              <a:rPr lang="cs-CZ" dirty="0" smtClean="0"/>
              <a:t> a k potlačení zánětů. </a:t>
            </a:r>
          </a:p>
          <a:p>
            <a:pPr algn="just"/>
            <a:r>
              <a:rPr lang="cs-CZ" dirty="0" smtClean="0"/>
              <a:t>Užívá se v nálevu, samotný nebo v čajových směsích. </a:t>
            </a:r>
          </a:p>
          <a:p>
            <a:pPr algn="just"/>
            <a:r>
              <a:rPr lang="cs-CZ" dirty="0" smtClean="0"/>
              <a:t>Čerstvé lístky z odvaru se přikládají na spáleniny, oteklé a bolavé klouby a na špatně hojící </a:t>
            </a:r>
            <a:r>
              <a:rPr lang="cs-CZ" b="1" dirty="0" smtClean="0"/>
              <a:t>vředy</a:t>
            </a:r>
            <a:r>
              <a:rPr lang="cs-CZ" dirty="0" smtClean="0"/>
              <a:t>. </a:t>
            </a:r>
          </a:p>
          <a:p>
            <a:pPr algn="just"/>
            <a:r>
              <a:rPr lang="cs-CZ" dirty="0" smtClean="0"/>
              <a:t>Má mírný močopudný a </a:t>
            </a:r>
            <a:r>
              <a:rPr lang="cs-CZ" dirty="0" err="1" smtClean="0"/>
              <a:t>antiastmatický</a:t>
            </a:r>
            <a:r>
              <a:rPr lang="cs-CZ" dirty="0" smtClean="0"/>
              <a:t> účinek. </a:t>
            </a:r>
          </a:p>
          <a:p>
            <a:pPr algn="just"/>
            <a:r>
              <a:rPr lang="cs-CZ" dirty="0" smtClean="0"/>
              <a:t>Lidové léčitelství doporučuje obklady z jeho výluhu na </a:t>
            </a:r>
            <a:r>
              <a:rPr lang="cs-CZ" b="1" dirty="0" smtClean="0"/>
              <a:t>záněty žil </a:t>
            </a:r>
            <a:r>
              <a:rPr lang="cs-CZ" dirty="0" smtClean="0"/>
              <a:t>a obtížně se hojící rány.</a:t>
            </a:r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700808"/>
            <a:ext cx="3587541" cy="44644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8"/>
          <p:cNvSpPr txBox="1">
            <a:spLocks/>
          </p:cNvSpPr>
          <p:nvPr/>
        </p:nvSpPr>
        <p:spPr>
          <a:xfrm>
            <a:off x="179512" y="188640"/>
            <a:ext cx="8856984" cy="6336704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2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PODBĚL OBECNÝ</a:t>
            </a:r>
            <a:endParaRPr kumimoji="0" lang="cs-CZ" sz="24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" name="Picture 2" descr="Soubor:Coltsfoo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836712"/>
            <a:ext cx="7056784" cy="534604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Picture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4437112"/>
            <a:ext cx="2410703" cy="17281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484784"/>
            <a:ext cx="4464496" cy="5112568"/>
          </a:xfrm>
        </p:spPr>
        <p:txBody>
          <a:bodyPr>
            <a:normAutofit fontScale="55000" lnSpcReduction="20000"/>
          </a:bodyPr>
          <a:lstStyle/>
          <a:p>
            <a:r>
              <a:rPr lang="cs-CZ" sz="2500" dirty="0" smtClean="0">
                <a:hlinkClick r:id="rId2"/>
              </a:rPr>
              <a:t>http://www.</a:t>
            </a:r>
            <a:r>
              <a:rPr lang="cs-CZ" sz="2500" dirty="0" err="1" smtClean="0">
                <a:hlinkClick r:id="rId2"/>
              </a:rPr>
              <a:t>spektrumzdravi.cz</a:t>
            </a:r>
            <a:r>
              <a:rPr lang="cs-CZ" sz="2500" dirty="0" smtClean="0">
                <a:hlinkClick r:id="rId2"/>
              </a:rPr>
              <a:t>/</a:t>
            </a:r>
            <a:r>
              <a:rPr lang="cs-CZ" sz="2500" dirty="0" err="1" smtClean="0">
                <a:hlinkClick r:id="rId2"/>
              </a:rPr>
              <a:t>herbar</a:t>
            </a:r>
            <a:r>
              <a:rPr lang="cs-CZ" sz="2500" dirty="0" smtClean="0">
                <a:hlinkClick r:id="rId2"/>
              </a:rPr>
              <a:t>-rostlin/</a:t>
            </a:r>
            <a:r>
              <a:rPr lang="cs-CZ" sz="2500" dirty="0" err="1" smtClean="0">
                <a:hlinkClick r:id="rId2"/>
              </a:rPr>
              <a:t>lecive</a:t>
            </a:r>
            <a:r>
              <a:rPr lang="cs-CZ" sz="2500" dirty="0" smtClean="0">
                <a:hlinkClick r:id="rId2"/>
              </a:rPr>
              <a:t>-byliny/dobromysl-</a:t>
            </a:r>
            <a:r>
              <a:rPr lang="cs-CZ" sz="2500" dirty="0" err="1" smtClean="0">
                <a:hlinkClick r:id="rId2"/>
              </a:rPr>
              <a:t>obecna</a:t>
            </a:r>
            <a:r>
              <a:rPr lang="cs-CZ" sz="2500" dirty="0" smtClean="0">
                <a:hlinkClick r:id="rId2"/>
              </a:rPr>
              <a:t>-</a:t>
            </a:r>
            <a:r>
              <a:rPr lang="cs-CZ" sz="2500" dirty="0" err="1" smtClean="0">
                <a:hlinkClick r:id="rId2"/>
              </a:rPr>
              <a:t>origanum</a:t>
            </a:r>
            <a:r>
              <a:rPr lang="cs-CZ" sz="2500" dirty="0" smtClean="0">
                <a:hlinkClick r:id="rId2"/>
              </a:rPr>
              <a:t>-</a:t>
            </a:r>
            <a:r>
              <a:rPr lang="cs-CZ" sz="2500" dirty="0" err="1" smtClean="0">
                <a:hlinkClick r:id="rId2"/>
              </a:rPr>
              <a:t>vulgare</a:t>
            </a:r>
            <a:r>
              <a:rPr lang="cs-CZ" sz="2500" dirty="0" smtClean="0">
                <a:hlinkClick r:id="rId2"/>
              </a:rPr>
              <a:t>/</a:t>
            </a:r>
          </a:p>
          <a:p>
            <a:r>
              <a:rPr lang="cs-CZ" sz="2500" dirty="0" smtClean="0">
                <a:hlinkClick r:id="rId2"/>
              </a:rPr>
              <a:t>http://martincinherbar.ic.cz/d.html</a:t>
            </a:r>
            <a:endParaRPr lang="cs-CZ" sz="2500" dirty="0" smtClean="0"/>
          </a:p>
          <a:p>
            <a:r>
              <a:rPr lang="cs-CZ" sz="2500" dirty="0" smtClean="0">
                <a:hlinkClick r:id="rId3"/>
              </a:rPr>
              <a:t>http://cs.wikipedia.org/wiki/Soubor:ChristianBauer_flowering_oregano.jpg</a:t>
            </a:r>
          </a:p>
          <a:p>
            <a:r>
              <a:rPr lang="cs-CZ" sz="2500" dirty="0" smtClean="0">
                <a:hlinkClick r:id="rId3"/>
              </a:rPr>
              <a:t>http</a:t>
            </a:r>
            <a:r>
              <a:rPr lang="cs-CZ" sz="2500" dirty="0" smtClean="0">
                <a:hlinkClick r:id="rId3"/>
              </a:rPr>
              <a:t>://healthylife.xf.cz/img_garten/kostival_lekarsky_1.jpg</a:t>
            </a:r>
            <a:endParaRPr lang="cs-CZ" sz="2500" dirty="0" smtClean="0"/>
          </a:p>
          <a:p>
            <a:r>
              <a:rPr lang="cs-CZ" sz="2500" dirty="0" smtClean="0">
                <a:hlinkClick r:id="rId4"/>
              </a:rPr>
              <a:t>http://data.</a:t>
            </a:r>
            <a:r>
              <a:rPr lang="cs-CZ" sz="2500" dirty="0" err="1" smtClean="0">
                <a:hlinkClick r:id="rId4"/>
              </a:rPr>
              <a:t>mojezoo.cz</a:t>
            </a:r>
            <a:r>
              <a:rPr lang="cs-CZ" sz="2500" dirty="0" smtClean="0">
                <a:hlinkClick r:id="rId4"/>
              </a:rPr>
              <a:t>/</a:t>
            </a:r>
            <a:r>
              <a:rPr lang="cs-CZ" sz="2500" dirty="0" err="1" smtClean="0">
                <a:hlinkClick r:id="rId4"/>
              </a:rPr>
              <a:t>mojezoo</a:t>
            </a:r>
            <a:r>
              <a:rPr lang="cs-CZ" sz="2500" dirty="0" smtClean="0">
                <a:hlinkClick r:id="rId4"/>
              </a:rPr>
              <a:t>/</a:t>
            </a:r>
            <a:r>
              <a:rPr lang="cs-CZ" sz="2500" dirty="0" err="1" smtClean="0">
                <a:hlinkClick r:id="rId4"/>
              </a:rPr>
              <a:t>images</a:t>
            </a:r>
            <a:r>
              <a:rPr lang="cs-CZ" sz="2500" dirty="0" smtClean="0">
                <a:hlinkClick r:id="rId4"/>
              </a:rPr>
              <a:t>/kostival%20l%C3%A9ka%C5%99sk%C3%</a:t>
            </a:r>
            <a:r>
              <a:rPr lang="cs-CZ" sz="2500" dirty="0" err="1" smtClean="0">
                <a:hlinkClick r:id="rId4"/>
              </a:rPr>
              <a:t>BD.jpg</a:t>
            </a:r>
            <a:endParaRPr lang="cs-CZ" sz="2500" dirty="0" smtClean="0"/>
          </a:p>
          <a:p>
            <a:r>
              <a:rPr lang="cs-CZ" sz="2500" dirty="0" smtClean="0">
                <a:hlinkClick r:id="rId5"/>
              </a:rPr>
              <a:t>http://sk2.goo.cz/</a:t>
            </a:r>
            <a:r>
              <a:rPr lang="cs-CZ" sz="2500" dirty="0" err="1" smtClean="0">
                <a:hlinkClick r:id="rId5"/>
              </a:rPr>
              <a:t>obrazky</a:t>
            </a:r>
            <a:r>
              <a:rPr lang="cs-CZ" sz="2500" dirty="0" smtClean="0">
                <a:hlinkClick r:id="rId5"/>
              </a:rPr>
              <a:t>/</a:t>
            </a:r>
            <a:r>
              <a:rPr lang="cs-CZ" sz="2500" dirty="0" err="1" smtClean="0">
                <a:hlinkClick r:id="rId5"/>
              </a:rPr>
              <a:t>fotogalerie</a:t>
            </a:r>
            <a:r>
              <a:rPr lang="cs-CZ" sz="2500" dirty="0" smtClean="0">
                <a:hlinkClick r:id="rId5"/>
              </a:rPr>
              <a:t>/rostliny/bylinky/kostival/20020508-518.jpg</a:t>
            </a:r>
            <a:endParaRPr lang="cs-CZ" sz="2500" dirty="0" smtClean="0"/>
          </a:p>
          <a:p>
            <a:r>
              <a:rPr lang="cs-CZ" sz="2500" dirty="0" smtClean="0">
                <a:hlinkClick r:id="rId6"/>
              </a:rPr>
              <a:t>http://upload.wikimedia.org/wikipedia/commons/7/7a/Symphytum_officinale_03.jpg</a:t>
            </a:r>
            <a:endParaRPr lang="cs-CZ" sz="2500" dirty="0" smtClean="0"/>
          </a:p>
          <a:p>
            <a:r>
              <a:rPr lang="cs-CZ" sz="2500" dirty="0" smtClean="0">
                <a:hlinkClick r:id="rId7"/>
              </a:rPr>
              <a:t>https://encrypted-tbn0.gstatic.com/images?q=tbn:ANd9GcTm_R8db9Zw2xJMrhgmUPaLWf-zuHb4dka4cxT0e29MDKX0IAeP</a:t>
            </a:r>
            <a:endParaRPr lang="cs-CZ" sz="2500" dirty="0" smtClean="0"/>
          </a:p>
          <a:p>
            <a:r>
              <a:rPr lang="cs-CZ" sz="2500" dirty="0" smtClean="0">
                <a:hlinkClick r:id="rId8"/>
              </a:rPr>
              <a:t>http://upload.wikimedia.org/wikipedia/commons/6/63/5036-Thymus_serpyllum-Hrad%C4%8D._st%C4%9Bny-7.06.jpg</a:t>
            </a:r>
            <a:endParaRPr lang="cs-CZ" sz="2500" dirty="0" smtClean="0"/>
          </a:p>
          <a:p>
            <a:r>
              <a:rPr lang="cs-CZ" sz="2500" dirty="0" smtClean="0">
                <a:hlinkClick r:id="rId9"/>
              </a:rPr>
              <a:t>http://upload.wikimedia.org/wikipedia/commons/4/4b/Thymus_serp_1.jpg</a:t>
            </a:r>
            <a:endParaRPr lang="cs-CZ" sz="2500" dirty="0" smtClean="0"/>
          </a:p>
          <a:p>
            <a:r>
              <a:rPr lang="cs-CZ" sz="2500" dirty="0" smtClean="0">
                <a:hlinkClick r:id="rId10"/>
              </a:rPr>
              <a:t>http://toulky.</a:t>
            </a:r>
            <a:r>
              <a:rPr lang="cs-CZ" sz="2500" dirty="0" err="1" smtClean="0">
                <a:hlinkClick r:id="rId10"/>
              </a:rPr>
              <a:t>kolas.cz</a:t>
            </a:r>
            <a:r>
              <a:rPr lang="cs-CZ" sz="2500" dirty="0" smtClean="0">
                <a:hlinkClick r:id="rId10"/>
              </a:rPr>
              <a:t>/2007/pvrch073/07312461.jpg</a:t>
            </a:r>
            <a:endParaRPr lang="cs-CZ" sz="2500" dirty="0" smtClean="0"/>
          </a:p>
          <a:p>
            <a:r>
              <a:rPr lang="cs-CZ" sz="2500" dirty="0" smtClean="0">
                <a:hlinkClick r:id="rId11"/>
              </a:rPr>
              <a:t>https://encrypted-tbn3.gstatic.com/images?q=tbn:ANd9GcRmXnRCMJP39BRkyWNOavlJpbLTJn96k_HYQJFT0Lsl_NuG7giWLQ</a:t>
            </a:r>
            <a:endParaRPr lang="cs-CZ" sz="2500" dirty="0" smtClean="0"/>
          </a:p>
          <a:p>
            <a:endParaRPr lang="cs-CZ" sz="25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1484784"/>
            <a:ext cx="4495800" cy="5256584"/>
          </a:xfrm>
        </p:spPr>
        <p:txBody>
          <a:bodyPr>
            <a:normAutofit fontScale="55000" lnSpcReduction="20000"/>
          </a:bodyPr>
          <a:lstStyle/>
          <a:p>
            <a:r>
              <a:rPr lang="cs-CZ" sz="2500" b="1" dirty="0" err="1" smtClean="0"/>
              <a:t>Dytrtová</a:t>
            </a:r>
            <a:r>
              <a:rPr lang="cs-CZ" sz="2500" b="1" dirty="0" smtClean="0"/>
              <a:t>, R., Praktické činnosti, Pěstitelství pro 6.- 9. r. ZŠ, Fortuna, 1997</a:t>
            </a:r>
          </a:p>
          <a:p>
            <a:r>
              <a:rPr lang="cs-CZ" sz="2500" dirty="0" smtClean="0">
                <a:hlinkClick r:id="rId12"/>
              </a:rPr>
              <a:t>http://www.</a:t>
            </a:r>
            <a:r>
              <a:rPr lang="cs-CZ" sz="2500" dirty="0" err="1" smtClean="0">
                <a:hlinkClick r:id="rId12"/>
              </a:rPr>
              <a:t>sci.muni.cz</a:t>
            </a:r>
            <a:r>
              <a:rPr lang="cs-CZ" sz="2500" dirty="0" smtClean="0">
                <a:hlinkClick r:id="rId12"/>
              </a:rPr>
              <a:t>/bot_</a:t>
            </a:r>
            <a:r>
              <a:rPr lang="cs-CZ" sz="2500" dirty="0" err="1" smtClean="0">
                <a:hlinkClick r:id="rId12"/>
              </a:rPr>
              <a:t>zahr</a:t>
            </a:r>
            <a:r>
              <a:rPr lang="cs-CZ" sz="2500" dirty="0" smtClean="0">
                <a:hlinkClick r:id="rId12"/>
              </a:rPr>
              <a:t>/fotografie/</a:t>
            </a:r>
            <a:r>
              <a:rPr lang="cs-CZ" sz="2500" dirty="0" err="1" smtClean="0">
                <a:hlinkClick r:id="rId12"/>
              </a:rPr>
              <a:t>venkovni</a:t>
            </a:r>
            <a:r>
              <a:rPr lang="cs-CZ" sz="2500" dirty="0" smtClean="0">
                <a:hlinkClick r:id="rId12"/>
              </a:rPr>
              <a:t>%20rostliny/</a:t>
            </a:r>
            <a:r>
              <a:rPr lang="cs-CZ" sz="2500" dirty="0" err="1" smtClean="0">
                <a:hlinkClick r:id="rId12"/>
              </a:rPr>
              <a:t>Pulmonaria</a:t>
            </a:r>
            <a:r>
              <a:rPr lang="cs-CZ" sz="2500" dirty="0" smtClean="0">
                <a:hlinkClick r:id="rId12"/>
              </a:rPr>
              <a:t>%20officinalis.jpg</a:t>
            </a:r>
            <a:endParaRPr lang="cs-CZ" sz="2500" dirty="0" smtClean="0"/>
          </a:p>
          <a:p>
            <a:r>
              <a:rPr lang="cs-CZ" sz="2500" dirty="0" smtClean="0">
                <a:hlinkClick r:id="rId13"/>
              </a:rPr>
              <a:t>http://botanika.</a:t>
            </a:r>
            <a:r>
              <a:rPr lang="cs-CZ" sz="2500" dirty="0" err="1" smtClean="0">
                <a:hlinkClick r:id="rId13"/>
              </a:rPr>
              <a:t>wendys.cz</a:t>
            </a:r>
            <a:r>
              <a:rPr lang="cs-CZ" sz="2500" dirty="0" smtClean="0">
                <a:hlinkClick r:id="rId13"/>
              </a:rPr>
              <a:t>/kytky/</a:t>
            </a:r>
            <a:r>
              <a:rPr lang="cs-CZ" sz="2500" dirty="0" err="1" smtClean="0">
                <a:hlinkClick r:id="rId13"/>
              </a:rPr>
              <a:t>prew.php</a:t>
            </a:r>
            <a:r>
              <a:rPr lang="cs-CZ" sz="2500" dirty="0" smtClean="0">
                <a:hlinkClick r:id="rId13"/>
              </a:rPr>
              <a:t>?../foto/O20_4.jpg</a:t>
            </a:r>
            <a:endParaRPr lang="cs-CZ" sz="2500" dirty="0" smtClean="0"/>
          </a:p>
          <a:p>
            <a:r>
              <a:rPr lang="cs-CZ" sz="2500" dirty="0" smtClean="0">
                <a:hlinkClick r:id="rId14"/>
              </a:rPr>
              <a:t>http://</a:t>
            </a:r>
            <a:r>
              <a:rPr lang="cs-CZ" sz="2500" dirty="0" smtClean="0">
                <a:hlinkClick r:id="rId14"/>
              </a:rPr>
              <a:t>botanika.</a:t>
            </a:r>
            <a:r>
              <a:rPr lang="cs-CZ" sz="2500" dirty="0" err="1" smtClean="0">
                <a:hlinkClick r:id="rId14"/>
              </a:rPr>
              <a:t>wendys.cz</a:t>
            </a:r>
            <a:r>
              <a:rPr lang="cs-CZ" sz="2500" dirty="0" smtClean="0">
                <a:hlinkClick r:id="rId14"/>
              </a:rPr>
              <a:t>/foto/O20_3.jpg</a:t>
            </a:r>
            <a:endParaRPr lang="cs-CZ" sz="2500" dirty="0" smtClean="0"/>
          </a:p>
          <a:p>
            <a:r>
              <a:rPr lang="cs-CZ" sz="2500" dirty="0" smtClean="0">
                <a:hlinkClick r:id="rId15"/>
              </a:rPr>
              <a:t>http://www.</a:t>
            </a:r>
            <a:r>
              <a:rPr lang="cs-CZ" sz="2500" dirty="0" err="1" smtClean="0">
                <a:hlinkClick r:id="rId15"/>
              </a:rPr>
              <a:t>garten.cz</a:t>
            </a:r>
            <a:r>
              <a:rPr lang="cs-CZ" sz="2500" dirty="0" smtClean="0">
                <a:hlinkClick r:id="rId15"/>
              </a:rPr>
              <a:t>/</a:t>
            </a:r>
            <a:r>
              <a:rPr lang="cs-CZ" sz="2500" dirty="0" err="1" smtClean="0">
                <a:hlinkClick r:id="rId15"/>
              </a:rPr>
              <a:t>images</a:t>
            </a:r>
            <a:r>
              <a:rPr lang="cs-CZ" sz="2500" dirty="0" smtClean="0">
                <a:hlinkClick r:id="rId15"/>
              </a:rPr>
              <a:t>_data/2978-</a:t>
            </a:r>
            <a:r>
              <a:rPr lang="cs-CZ" sz="2500" dirty="0" err="1" smtClean="0">
                <a:hlinkClick r:id="rId15"/>
              </a:rPr>
              <a:t>cichorium</a:t>
            </a:r>
            <a:r>
              <a:rPr lang="cs-CZ" sz="2500" dirty="0" smtClean="0">
                <a:hlinkClick r:id="rId15"/>
              </a:rPr>
              <a:t>-</a:t>
            </a:r>
            <a:r>
              <a:rPr lang="cs-CZ" sz="2500" dirty="0" err="1" smtClean="0">
                <a:hlinkClick r:id="rId15"/>
              </a:rPr>
              <a:t>intybus</a:t>
            </a:r>
            <a:r>
              <a:rPr lang="cs-CZ" sz="2500" dirty="0" smtClean="0">
                <a:hlinkClick r:id="rId15"/>
              </a:rPr>
              <a:t>-</a:t>
            </a:r>
            <a:r>
              <a:rPr lang="cs-CZ" sz="2500" dirty="0" err="1" smtClean="0">
                <a:hlinkClick r:id="rId15"/>
              </a:rPr>
              <a:t>cekanka</a:t>
            </a:r>
            <a:r>
              <a:rPr lang="cs-CZ" sz="2500" dirty="0" smtClean="0">
                <a:hlinkClick r:id="rId15"/>
              </a:rPr>
              <a:t>-</a:t>
            </a:r>
            <a:r>
              <a:rPr lang="cs-CZ" sz="2500" dirty="0" err="1" smtClean="0">
                <a:hlinkClick r:id="rId15"/>
              </a:rPr>
              <a:t>obecna.jpg</a:t>
            </a:r>
            <a:endParaRPr lang="cs-CZ" sz="2500" dirty="0" smtClean="0"/>
          </a:p>
          <a:p>
            <a:r>
              <a:rPr lang="cs-CZ" sz="2500" dirty="0" smtClean="0">
                <a:hlinkClick r:id="rId16"/>
              </a:rPr>
              <a:t>http://www.</a:t>
            </a:r>
            <a:r>
              <a:rPr lang="cs-CZ" sz="2500" dirty="0" err="1" smtClean="0">
                <a:hlinkClick r:id="rId16"/>
              </a:rPr>
              <a:t>salviaparadise.cz</a:t>
            </a:r>
            <a:r>
              <a:rPr lang="cs-CZ" sz="2500" dirty="0" smtClean="0">
                <a:hlinkClick r:id="rId16"/>
              </a:rPr>
              <a:t>/</a:t>
            </a:r>
            <a:r>
              <a:rPr lang="cs-CZ" sz="2500" dirty="0" err="1" smtClean="0">
                <a:hlinkClick r:id="rId16"/>
              </a:rPr>
              <a:t>bmz</a:t>
            </a:r>
            <a:r>
              <a:rPr lang="cs-CZ" sz="2500" dirty="0" smtClean="0">
                <a:hlinkClick r:id="rId16"/>
              </a:rPr>
              <a:t>_</a:t>
            </a:r>
            <a:r>
              <a:rPr lang="cs-CZ" sz="2500" dirty="0" err="1" smtClean="0">
                <a:hlinkClick r:id="rId16"/>
              </a:rPr>
              <a:t>cache</a:t>
            </a:r>
            <a:r>
              <a:rPr lang="cs-CZ" sz="2500" dirty="0" smtClean="0">
                <a:hlinkClick r:id="rId16"/>
              </a:rPr>
              <a:t>/d/d10c798852a2a71f60a490e733a61896.image.266x200.jpg</a:t>
            </a:r>
            <a:endParaRPr lang="cs-CZ" sz="2500" dirty="0" smtClean="0"/>
          </a:p>
          <a:p>
            <a:r>
              <a:rPr lang="cs-CZ" sz="2500" dirty="0" smtClean="0">
                <a:hlinkClick r:id="rId17"/>
              </a:rPr>
              <a:t>http://server.</a:t>
            </a:r>
            <a:r>
              <a:rPr lang="cs-CZ" sz="2500" dirty="0" err="1" smtClean="0">
                <a:hlinkClick r:id="rId17"/>
              </a:rPr>
              <a:t>gzastavka.cz</a:t>
            </a:r>
            <a:r>
              <a:rPr lang="cs-CZ" sz="2500" dirty="0" smtClean="0">
                <a:hlinkClick r:id="rId17"/>
              </a:rPr>
              <a:t>/~</a:t>
            </a:r>
            <a:r>
              <a:rPr lang="cs-CZ" sz="2500" dirty="0" err="1" smtClean="0">
                <a:hlinkClick r:id="rId17"/>
              </a:rPr>
              <a:t>mzobliva</a:t>
            </a:r>
            <a:r>
              <a:rPr lang="cs-CZ" sz="2500" dirty="0" smtClean="0">
                <a:hlinkClick r:id="rId17"/>
              </a:rPr>
              <a:t>/biologie/</a:t>
            </a:r>
            <a:r>
              <a:rPr lang="cs-CZ" sz="2500" dirty="0" err="1" smtClean="0">
                <a:hlinkClick r:id="rId17"/>
              </a:rPr>
              <a:t>jaternik.jpg</a:t>
            </a:r>
            <a:endParaRPr lang="cs-CZ" sz="2500" dirty="0" smtClean="0"/>
          </a:p>
          <a:p>
            <a:r>
              <a:rPr lang="cs-CZ" sz="2500" dirty="0" smtClean="0">
                <a:hlinkClick r:id="rId18"/>
              </a:rPr>
              <a:t>http://bz-</a:t>
            </a:r>
            <a:r>
              <a:rPr lang="cs-CZ" sz="2500" dirty="0" err="1" smtClean="0">
                <a:hlinkClick r:id="rId18"/>
              </a:rPr>
              <a:t>uk.cz</a:t>
            </a:r>
            <a:r>
              <a:rPr lang="cs-CZ" sz="2500" dirty="0" smtClean="0">
                <a:hlinkClick r:id="rId18"/>
              </a:rPr>
              <a:t>/</a:t>
            </a:r>
            <a:r>
              <a:rPr lang="cs-CZ" sz="2500" dirty="0" err="1" smtClean="0">
                <a:hlinkClick r:id="rId18"/>
              </a:rPr>
              <a:t>sites</a:t>
            </a:r>
            <a:r>
              <a:rPr lang="cs-CZ" sz="2500" dirty="0" smtClean="0">
                <a:hlinkClick r:id="rId18"/>
              </a:rPr>
              <a:t>/default/</a:t>
            </a:r>
            <a:r>
              <a:rPr lang="cs-CZ" sz="2500" dirty="0" err="1" smtClean="0">
                <a:hlinkClick r:id="rId18"/>
              </a:rPr>
              <a:t>files</a:t>
            </a:r>
            <a:r>
              <a:rPr lang="cs-CZ" sz="2500" dirty="0" smtClean="0">
                <a:hlinkClick r:id="rId18"/>
              </a:rPr>
              <a:t>/</a:t>
            </a:r>
            <a:r>
              <a:rPr lang="cs-CZ" sz="2500" dirty="0" err="1" smtClean="0">
                <a:hlinkClick r:id="rId18"/>
              </a:rPr>
              <a:t>styles</a:t>
            </a:r>
            <a:r>
              <a:rPr lang="cs-CZ" sz="2500" dirty="0" smtClean="0">
                <a:hlinkClick r:id="rId18"/>
              </a:rPr>
              <a:t>/</a:t>
            </a:r>
            <a:r>
              <a:rPr lang="cs-CZ" sz="2500" dirty="0" err="1" smtClean="0">
                <a:hlinkClick r:id="rId18"/>
              </a:rPr>
              <a:t>large</a:t>
            </a:r>
            <a:r>
              <a:rPr lang="cs-CZ" sz="2500" dirty="0" smtClean="0">
                <a:hlinkClick r:id="rId18"/>
              </a:rPr>
              <a:t>/public/</a:t>
            </a:r>
            <a:r>
              <a:rPr lang="cs-CZ" sz="2500" dirty="0" err="1" smtClean="0">
                <a:hlinkClick r:id="rId18"/>
              </a:rPr>
              <a:t>images</a:t>
            </a:r>
            <a:r>
              <a:rPr lang="cs-CZ" sz="2500" dirty="0" smtClean="0">
                <a:hlinkClick r:id="rId18"/>
              </a:rPr>
              <a:t>/</a:t>
            </a:r>
            <a:r>
              <a:rPr lang="cs-CZ" sz="2500" dirty="0" err="1" smtClean="0">
                <a:hlinkClick r:id="rId18"/>
              </a:rPr>
              <a:t>jaternik</a:t>
            </a:r>
            <a:r>
              <a:rPr lang="cs-CZ" sz="2500" dirty="0" smtClean="0">
                <a:hlinkClick r:id="rId18"/>
              </a:rPr>
              <a:t>_</a:t>
            </a:r>
            <a:r>
              <a:rPr lang="cs-CZ" sz="2500" dirty="0" err="1" smtClean="0">
                <a:hlinkClick r:id="rId18"/>
              </a:rPr>
              <a:t>podleska</a:t>
            </a:r>
            <a:r>
              <a:rPr lang="cs-CZ" sz="2500" dirty="0" smtClean="0">
                <a:hlinkClick r:id="rId18"/>
              </a:rPr>
              <a:t>_-_</a:t>
            </a:r>
            <a:r>
              <a:rPr lang="cs-CZ" sz="2500" dirty="0" err="1" smtClean="0">
                <a:hlinkClick r:id="rId18"/>
              </a:rPr>
              <a:t>hepatica</a:t>
            </a:r>
            <a:r>
              <a:rPr lang="cs-CZ" sz="2500" dirty="0" smtClean="0">
                <a:hlinkClick r:id="rId18"/>
              </a:rPr>
              <a:t>_</a:t>
            </a:r>
            <a:r>
              <a:rPr lang="cs-CZ" sz="2500" dirty="0" err="1" smtClean="0">
                <a:hlinkClick r:id="rId18"/>
              </a:rPr>
              <a:t>nobilis</a:t>
            </a:r>
            <a:r>
              <a:rPr lang="cs-CZ" sz="2500" dirty="0" smtClean="0">
                <a:hlinkClick r:id="rId18"/>
              </a:rPr>
              <a:t>_-_bz_dscn0111.jpg</a:t>
            </a:r>
            <a:endParaRPr lang="cs-CZ" sz="2500" dirty="0" smtClean="0"/>
          </a:p>
          <a:p>
            <a:r>
              <a:rPr lang="cs-CZ" sz="2500" dirty="0" smtClean="0">
                <a:hlinkClick r:id="rId19"/>
              </a:rPr>
              <a:t>http://www.zoo-doma.</a:t>
            </a:r>
            <a:r>
              <a:rPr lang="cs-CZ" sz="2500" dirty="0" err="1" smtClean="0">
                <a:hlinkClick r:id="rId19"/>
              </a:rPr>
              <a:t>cz</a:t>
            </a:r>
            <a:r>
              <a:rPr lang="cs-CZ" sz="2500" dirty="0" smtClean="0">
                <a:hlinkClick r:id="rId19"/>
              </a:rPr>
              <a:t>/</a:t>
            </a:r>
            <a:r>
              <a:rPr lang="cs-CZ" sz="2500" dirty="0" err="1" smtClean="0">
                <a:hlinkClick r:id="rId19"/>
              </a:rPr>
              <a:t>images</a:t>
            </a:r>
            <a:r>
              <a:rPr lang="cs-CZ" sz="2500" dirty="0" smtClean="0">
                <a:hlinkClick r:id="rId19"/>
              </a:rPr>
              <a:t>/</a:t>
            </a:r>
            <a:r>
              <a:rPr lang="cs-CZ" sz="2500" dirty="0" err="1" smtClean="0">
                <a:hlinkClick r:id="rId19"/>
              </a:rPr>
              <a:t>com</a:t>
            </a:r>
            <a:r>
              <a:rPr lang="cs-CZ" sz="2500" dirty="0" smtClean="0">
                <a:hlinkClick r:id="rId19"/>
              </a:rPr>
              <a:t>_sobi2/</a:t>
            </a:r>
            <a:r>
              <a:rPr lang="cs-CZ" sz="2500" dirty="0" err="1" smtClean="0">
                <a:hlinkClick r:id="rId19"/>
              </a:rPr>
              <a:t>gallery</a:t>
            </a:r>
            <a:r>
              <a:rPr lang="cs-CZ" sz="2500" dirty="0" smtClean="0">
                <a:hlinkClick r:id="rId19"/>
              </a:rPr>
              <a:t>/97/97_image_3.jpg</a:t>
            </a:r>
            <a:endParaRPr lang="cs-CZ" sz="2500" dirty="0" smtClean="0"/>
          </a:p>
          <a:p>
            <a:r>
              <a:rPr lang="cs-CZ" sz="2500" dirty="0" smtClean="0">
                <a:hlinkClick r:id="rId20"/>
              </a:rPr>
              <a:t>http://rozvedena.blokuje.</a:t>
            </a:r>
            <a:r>
              <a:rPr lang="cs-CZ" sz="2500" dirty="0" err="1" smtClean="0">
                <a:hlinkClick r:id="rId20"/>
              </a:rPr>
              <a:t>cz</a:t>
            </a:r>
            <a:r>
              <a:rPr lang="cs-CZ" sz="2500" dirty="0" smtClean="0">
                <a:hlinkClick r:id="rId20"/>
              </a:rPr>
              <a:t>/</a:t>
            </a:r>
            <a:r>
              <a:rPr lang="cs-CZ" sz="2500" dirty="0" err="1" smtClean="0">
                <a:hlinkClick r:id="rId20"/>
              </a:rPr>
              <a:t>img</a:t>
            </a:r>
            <a:r>
              <a:rPr lang="cs-CZ" sz="2500" dirty="0" smtClean="0">
                <a:hlinkClick r:id="rId20"/>
              </a:rPr>
              <a:t>/kakost%20lucni.jpg</a:t>
            </a:r>
            <a:endParaRPr lang="cs-CZ" sz="2500" dirty="0" smtClean="0"/>
          </a:p>
          <a:p>
            <a:r>
              <a:rPr lang="cs-CZ" sz="2500" dirty="0" smtClean="0">
                <a:hlinkClick r:id="rId21"/>
              </a:rPr>
              <a:t>http://img9.rajce.idnes.cz/d0903/1/1049/1049441_17ab06f9b54cc4ab64447d4a7f151774/</a:t>
            </a:r>
            <a:r>
              <a:rPr lang="cs-CZ" sz="2500" dirty="0" err="1" smtClean="0">
                <a:hlinkClick r:id="rId21"/>
              </a:rPr>
              <a:t>images</a:t>
            </a:r>
            <a:r>
              <a:rPr lang="cs-CZ" sz="2500" dirty="0" smtClean="0">
                <a:hlinkClick r:id="rId21"/>
              </a:rPr>
              <a:t>/kakost_</a:t>
            </a:r>
            <a:r>
              <a:rPr lang="cs-CZ" sz="2500" dirty="0" err="1" smtClean="0">
                <a:hlinkClick r:id="rId21"/>
              </a:rPr>
              <a:t>lucni</a:t>
            </a:r>
            <a:r>
              <a:rPr lang="cs-CZ" sz="2500" dirty="0" smtClean="0">
                <a:hlinkClick r:id="rId21"/>
              </a:rPr>
              <a:t>-</a:t>
            </a:r>
            <a:r>
              <a:rPr lang="cs-CZ" sz="2500" dirty="0" err="1" smtClean="0">
                <a:hlinkClick r:id="rId21"/>
              </a:rPr>
              <a:t>kvet</a:t>
            </a:r>
            <a:r>
              <a:rPr lang="cs-CZ" sz="2500" dirty="0" smtClean="0">
                <a:hlinkClick r:id="rId21"/>
              </a:rPr>
              <a:t>-detail-ND-cervenec08.jpg</a:t>
            </a:r>
            <a:endParaRPr lang="cs-CZ" sz="2500" dirty="0" smtClean="0"/>
          </a:p>
          <a:p>
            <a:r>
              <a:rPr lang="cs-CZ" sz="2500" dirty="0" smtClean="0">
                <a:hlinkClick r:id="rId22"/>
              </a:rPr>
              <a:t>http://botanika.</a:t>
            </a:r>
            <a:r>
              <a:rPr lang="cs-CZ" sz="2500" dirty="0" err="1" smtClean="0">
                <a:hlinkClick r:id="rId22"/>
              </a:rPr>
              <a:t>wendys.cz</a:t>
            </a:r>
            <a:r>
              <a:rPr lang="cs-CZ" sz="2500" dirty="0" smtClean="0">
                <a:hlinkClick r:id="rId22"/>
              </a:rPr>
              <a:t>/kytky/</a:t>
            </a:r>
            <a:r>
              <a:rPr lang="cs-CZ" sz="2500" dirty="0" err="1" smtClean="0">
                <a:hlinkClick r:id="rId22"/>
              </a:rPr>
              <a:t>prew.php</a:t>
            </a:r>
            <a:r>
              <a:rPr lang="cs-CZ" sz="2500" dirty="0" smtClean="0">
                <a:hlinkClick r:id="rId22"/>
              </a:rPr>
              <a:t>?../foto/O78.jpg</a:t>
            </a:r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484784"/>
            <a:ext cx="4464496" cy="4785395"/>
          </a:xfrm>
        </p:spPr>
        <p:txBody>
          <a:bodyPr>
            <a:normAutofit fontScale="55000" lnSpcReduction="20000"/>
          </a:bodyPr>
          <a:lstStyle/>
          <a:p>
            <a:r>
              <a:rPr lang="cs-CZ" sz="2500" dirty="0" smtClean="0">
                <a:hlinkClick r:id="rId2"/>
              </a:rPr>
              <a:t>http://botanika.</a:t>
            </a:r>
            <a:r>
              <a:rPr lang="cs-CZ" sz="2500" dirty="0" err="1" smtClean="0">
                <a:hlinkClick r:id="rId2"/>
              </a:rPr>
              <a:t>wendys.cz</a:t>
            </a:r>
            <a:r>
              <a:rPr lang="cs-CZ" sz="2500" dirty="0" smtClean="0">
                <a:hlinkClick r:id="rId2"/>
              </a:rPr>
              <a:t>/kytky/</a:t>
            </a:r>
            <a:r>
              <a:rPr lang="cs-CZ" sz="2500" dirty="0" err="1" smtClean="0">
                <a:hlinkClick r:id="rId2"/>
              </a:rPr>
              <a:t>prew.php</a:t>
            </a:r>
            <a:r>
              <a:rPr lang="cs-CZ" sz="2500" dirty="0" smtClean="0">
                <a:hlinkClick r:id="rId2"/>
              </a:rPr>
              <a:t>?../foto/O204_3.jpg</a:t>
            </a:r>
            <a:endParaRPr lang="cs-CZ" sz="2500" dirty="0" smtClean="0"/>
          </a:p>
          <a:p>
            <a:r>
              <a:rPr lang="cs-CZ" sz="2500" dirty="0" smtClean="0">
                <a:hlinkClick r:id="rId3"/>
              </a:rPr>
              <a:t>http://www.</a:t>
            </a:r>
            <a:r>
              <a:rPr lang="cs-CZ" sz="2500" dirty="0" err="1" smtClean="0">
                <a:hlinkClick r:id="rId3"/>
              </a:rPr>
              <a:t>garten.cz</a:t>
            </a:r>
            <a:r>
              <a:rPr lang="cs-CZ" sz="2500" dirty="0" smtClean="0">
                <a:hlinkClick r:id="rId3"/>
              </a:rPr>
              <a:t>/</a:t>
            </a:r>
            <a:r>
              <a:rPr lang="cs-CZ" sz="2500" dirty="0" err="1" smtClean="0">
                <a:hlinkClick r:id="rId3"/>
              </a:rPr>
              <a:t>images</a:t>
            </a:r>
            <a:r>
              <a:rPr lang="cs-CZ" sz="2500" dirty="0" smtClean="0">
                <a:hlinkClick r:id="rId3"/>
              </a:rPr>
              <a:t>_data/4322-</a:t>
            </a:r>
            <a:r>
              <a:rPr lang="cs-CZ" sz="2500" dirty="0" err="1" smtClean="0">
                <a:hlinkClick r:id="rId3"/>
              </a:rPr>
              <a:t>veronica</a:t>
            </a:r>
            <a:r>
              <a:rPr lang="cs-CZ" sz="2500" dirty="0" smtClean="0">
                <a:hlinkClick r:id="rId3"/>
              </a:rPr>
              <a:t>-</a:t>
            </a:r>
            <a:r>
              <a:rPr lang="cs-CZ" sz="2500" dirty="0" err="1" smtClean="0">
                <a:hlinkClick r:id="rId3"/>
              </a:rPr>
              <a:t>austriaca</a:t>
            </a:r>
            <a:r>
              <a:rPr lang="cs-CZ" sz="2500" dirty="0" smtClean="0">
                <a:hlinkClick r:id="rId3"/>
              </a:rPr>
              <a:t>-</a:t>
            </a:r>
            <a:r>
              <a:rPr lang="cs-CZ" sz="2500" dirty="0" err="1" smtClean="0">
                <a:hlinkClick r:id="rId3"/>
              </a:rPr>
              <a:t>crater</a:t>
            </a:r>
            <a:r>
              <a:rPr lang="cs-CZ" sz="2500" dirty="0" smtClean="0">
                <a:hlinkClick r:id="rId3"/>
              </a:rPr>
              <a:t>-</a:t>
            </a:r>
            <a:r>
              <a:rPr lang="cs-CZ" sz="2500" dirty="0" err="1" smtClean="0">
                <a:hlinkClick r:id="rId3"/>
              </a:rPr>
              <a:t>lake</a:t>
            </a:r>
            <a:r>
              <a:rPr lang="cs-CZ" sz="2500" dirty="0" smtClean="0">
                <a:hlinkClick r:id="rId3"/>
              </a:rPr>
              <a:t>-</a:t>
            </a:r>
            <a:r>
              <a:rPr lang="cs-CZ" sz="2500" dirty="0" err="1" smtClean="0">
                <a:hlinkClick r:id="rId3"/>
              </a:rPr>
              <a:t>blue.jpg</a:t>
            </a:r>
            <a:endParaRPr lang="cs-CZ" sz="2500" dirty="0" smtClean="0"/>
          </a:p>
          <a:p>
            <a:r>
              <a:rPr lang="cs-CZ" sz="2500" dirty="0" smtClean="0">
                <a:hlinkClick r:id="rId4"/>
              </a:rPr>
              <a:t>http://www.e-zahrady.</a:t>
            </a:r>
            <a:r>
              <a:rPr lang="cs-CZ" sz="2500" dirty="0" err="1" smtClean="0">
                <a:hlinkClick r:id="rId4"/>
              </a:rPr>
              <a:t>cz</a:t>
            </a:r>
            <a:r>
              <a:rPr lang="cs-CZ" sz="2500" dirty="0" smtClean="0">
                <a:hlinkClick r:id="rId4"/>
              </a:rPr>
              <a:t>/</a:t>
            </a:r>
            <a:r>
              <a:rPr lang="cs-CZ" sz="2500" dirty="0" err="1" smtClean="0">
                <a:hlinkClick r:id="rId4"/>
              </a:rPr>
              <a:t>img</a:t>
            </a:r>
            <a:r>
              <a:rPr lang="cs-CZ" sz="2500" dirty="0" smtClean="0">
                <a:hlinkClick r:id="rId4"/>
              </a:rPr>
              <a:t>/</a:t>
            </a:r>
            <a:r>
              <a:rPr lang="cs-CZ" sz="2500" dirty="0" err="1" smtClean="0">
                <a:hlinkClick r:id="rId4"/>
              </a:rPr>
              <a:t>upload</a:t>
            </a:r>
            <a:r>
              <a:rPr lang="cs-CZ" sz="2500" dirty="0" smtClean="0">
                <a:hlinkClick r:id="rId4"/>
              </a:rPr>
              <a:t>/</a:t>
            </a:r>
            <a:r>
              <a:rPr lang="cs-CZ" sz="2500" dirty="0" err="1" smtClean="0">
                <a:hlinkClick r:id="rId4"/>
              </a:rPr>
              <a:t>herbar</a:t>
            </a:r>
            <a:r>
              <a:rPr lang="cs-CZ" sz="2500" dirty="0" smtClean="0">
                <a:hlinkClick r:id="rId4"/>
              </a:rPr>
              <a:t>_32474666.jpg</a:t>
            </a:r>
            <a:endParaRPr lang="cs-CZ" sz="2500" dirty="0" smtClean="0"/>
          </a:p>
          <a:p>
            <a:r>
              <a:rPr lang="cs-CZ" sz="2500" dirty="0" smtClean="0">
                <a:hlinkClick r:id="rId5"/>
              </a:rPr>
              <a:t>http://www.</a:t>
            </a:r>
            <a:r>
              <a:rPr lang="cs-CZ" sz="2500" dirty="0" err="1" smtClean="0">
                <a:hlinkClick r:id="rId5"/>
              </a:rPr>
              <a:t>zahradnictvikrulichovi.cz</a:t>
            </a:r>
            <a:r>
              <a:rPr lang="cs-CZ" sz="2500" dirty="0" smtClean="0">
                <a:hlinkClick r:id="rId5"/>
              </a:rPr>
              <a:t>/</a:t>
            </a:r>
            <a:r>
              <a:rPr lang="cs-CZ" sz="2500" dirty="0" err="1" smtClean="0">
                <a:hlinkClick r:id="rId5"/>
              </a:rPr>
              <a:t>imgs</a:t>
            </a:r>
            <a:r>
              <a:rPr lang="cs-CZ" sz="2500" dirty="0" smtClean="0">
                <a:hlinkClick r:id="rId5"/>
              </a:rPr>
              <a:t>/</a:t>
            </a:r>
            <a:r>
              <a:rPr lang="cs-CZ" sz="2500" dirty="0" err="1" smtClean="0">
                <a:hlinkClick r:id="rId5"/>
              </a:rPr>
              <a:t>products</a:t>
            </a:r>
            <a:r>
              <a:rPr lang="cs-CZ" sz="2500" dirty="0" smtClean="0">
                <a:hlinkClick r:id="rId5"/>
              </a:rPr>
              <a:t>/_</a:t>
            </a:r>
            <a:r>
              <a:rPr lang="cs-CZ" sz="2500" dirty="0" err="1" smtClean="0">
                <a:hlinkClick r:id="rId5"/>
              </a:rPr>
              <a:t>nbsp</a:t>
            </a:r>
            <a:r>
              <a:rPr lang="cs-CZ" sz="2500" dirty="0" smtClean="0">
                <a:hlinkClick r:id="rId5"/>
              </a:rPr>
              <a:t>_/179686-2_variant_</a:t>
            </a:r>
            <a:r>
              <a:rPr lang="cs-CZ" sz="2500" dirty="0" err="1" smtClean="0">
                <a:hlinkClick r:id="rId5"/>
              </a:rPr>
              <a:t>main</a:t>
            </a:r>
            <a:r>
              <a:rPr lang="cs-CZ" sz="2500" dirty="0" smtClean="0">
                <a:hlinkClick r:id="rId5"/>
              </a:rPr>
              <a:t>_</a:t>
            </a:r>
            <a:r>
              <a:rPr lang="cs-CZ" sz="2500" dirty="0" err="1" smtClean="0">
                <a:hlinkClick r:id="rId5"/>
              </a:rPr>
              <a:t>large.jpg</a:t>
            </a:r>
            <a:endParaRPr lang="cs-CZ" sz="2500" dirty="0" smtClean="0"/>
          </a:p>
          <a:p>
            <a:r>
              <a:rPr lang="cs-CZ" sz="2500" dirty="0" smtClean="0">
                <a:hlinkClick r:id="rId6"/>
              </a:rPr>
              <a:t>http://botanika.</a:t>
            </a:r>
            <a:r>
              <a:rPr lang="cs-CZ" sz="2500" dirty="0" err="1" smtClean="0">
                <a:hlinkClick r:id="rId6"/>
              </a:rPr>
              <a:t>wendys.cz</a:t>
            </a:r>
            <a:r>
              <a:rPr lang="cs-CZ" sz="2500" dirty="0" smtClean="0">
                <a:hlinkClick r:id="rId6"/>
              </a:rPr>
              <a:t>/kytky/</a:t>
            </a:r>
            <a:r>
              <a:rPr lang="cs-CZ" sz="2500" dirty="0" err="1" smtClean="0">
                <a:hlinkClick r:id="rId6"/>
              </a:rPr>
              <a:t>prew.php</a:t>
            </a:r>
            <a:r>
              <a:rPr lang="cs-CZ" sz="2500" dirty="0" smtClean="0">
                <a:hlinkClick r:id="rId6"/>
              </a:rPr>
              <a:t>?../foto/O240.jpg</a:t>
            </a:r>
            <a:endParaRPr lang="cs-CZ" sz="2500" dirty="0" smtClean="0"/>
          </a:p>
          <a:p>
            <a:r>
              <a:rPr lang="cs-CZ" sz="2500" dirty="0" smtClean="0">
                <a:hlinkClick r:id="rId7"/>
              </a:rPr>
              <a:t>https://encrypted-tbn1.gstatic.com/images?q=tbn:ANd9GcQnpcRrwZtTNrM_ENIVVn3IzBPnad9w8okLRpIAkpdGFpR-kuhU2g</a:t>
            </a:r>
            <a:endParaRPr lang="cs-CZ" sz="2500" dirty="0" smtClean="0"/>
          </a:p>
          <a:p>
            <a:r>
              <a:rPr lang="cs-CZ" sz="2500" dirty="0" smtClean="0">
                <a:hlinkClick r:id="rId8"/>
              </a:rPr>
              <a:t>https://encrypted-tbn3.gstatic.com/images?q=tbn:ANd9GcSOxEax2CuKQsar2ENJIy-1R3294iG_F9MyvAJf7g8narQcV6Ku</a:t>
            </a:r>
            <a:endParaRPr lang="cs-CZ" sz="2500" dirty="0" smtClean="0"/>
          </a:p>
          <a:p>
            <a:r>
              <a:rPr lang="cs-CZ" sz="2500" dirty="0" smtClean="0">
                <a:hlinkClick r:id="rId9"/>
              </a:rPr>
              <a:t>http://botanika.</a:t>
            </a:r>
            <a:r>
              <a:rPr lang="cs-CZ" sz="2500" dirty="0" err="1" smtClean="0">
                <a:hlinkClick r:id="rId9"/>
              </a:rPr>
              <a:t>bf.jcu.cz</a:t>
            </a:r>
            <a:r>
              <a:rPr lang="cs-CZ" sz="2500" dirty="0" smtClean="0">
                <a:hlinkClick r:id="rId9"/>
              </a:rPr>
              <a:t>/</a:t>
            </a:r>
            <a:r>
              <a:rPr lang="cs-CZ" sz="2500" dirty="0" err="1" smtClean="0">
                <a:hlinkClick r:id="rId9"/>
              </a:rPr>
              <a:t>materials</a:t>
            </a:r>
            <a:r>
              <a:rPr lang="cs-CZ" sz="2500" dirty="0" smtClean="0">
                <a:hlinkClick r:id="rId9"/>
              </a:rPr>
              <a:t>/</a:t>
            </a:r>
            <a:r>
              <a:rPr lang="cs-CZ" sz="2500" dirty="0" err="1" smtClean="0">
                <a:hlinkClick r:id="rId9"/>
              </a:rPr>
              <a:t>photogallery</a:t>
            </a:r>
            <a:r>
              <a:rPr lang="cs-CZ" sz="2500" dirty="0" smtClean="0">
                <a:hlinkClick r:id="rId9"/>
              </a:rPr>
              <a:t>-</a:t>
            </a:r>
            <a:r>
              <a:rPr lang="cs-CZ" sz="2500" dirty="0" err="1" smtClean="0">
                <a:hlinkClick r:id="rId9"/>
              </a:rPr>
              <a:t>pictures</a:t>
            </a:r>
            <a:r>
              <a:rPr lang="cs-CZ" sz="2500" dirty="0" smtClean="0">
                <a:hlinkClick r:id="rId9"/>
              </a:rPr>
              <a:t>/</a:t>
            </a:r>
            <a:r>
              <a:rPr lang="cs-CZ" sz="2500" dirty="0" err="1" smtClean="0">
                <a:hlinkClick r:id="rId9"/>
              </a:rPr>
              <a:t>Calendula</a:t>
            </a:r>
            <a:r>
              <a:rPr lang="cs-CZ" sz="2500" dirty="0" smtClean="0">
                <a:hlinkClick r:id="rId9"/>
              </a:rPr>
              <a:t>_</a:t>
            </a:r>
            <a:r>
              <a:rPr lang="cs-CZ" sz="2500" dirty="0" err="1" smtClean="0">
                <a:hlinkClick r:id="rId9"/>
              </a:rPr>
              <a:t>officinalis.jpg</a:t>
            </a:r>
            <a:endParaRPr lang="cs-CZ" sz="2500" dirty="0" smtClean="0"/>
          </a:p>
          <a:p>
            <a:r>
              <a:rPr lang="cs-CZ" sz="2500" dirty="0" smtClean="0">
                <a:hlinkClick r:id="rId10"/>
              </a:rPr>
              <a:t>http://www.</a:t>
            </a:r>
            <a:r>
              <a:rPr lang="cs-CZ" sz="2500" dirty="0" err="1" smtClean="0">
                <a:hlinkClick r:id="rId10"/>
              </a:rPr>
              <a:t>zahady</a:t>
            </a:r>
            <a:r>
              <a:rPr lang="cs-CZ" sz="2500" dirty="0" smtClean="0">
                <a:hlinkClick r:id="rId10"/>
              </a:rPr>
              <a:t>-</a:t>
            </a:r>
            <a:r>
              <a:rPr lang="cs-CZ" sz="2500" dirty="0" err="1" smtClean="0">
                <a:hlinkClick r:id="rId10"/>
              </a:rPr>
              <a:t>zdravi.cz</a:t>
            </a:r>
            <a:r>
              <a:rPr lang="cs-CZ" sz="2500" dirty="0" smtClean="0">
                <a:hlinkClick r:id="rId10"/>
              </a:rPr>
              <a:t>/data/</a:t>
            </a:r>
            <a:r>
              <a:rPr lang="cs-CZ" sz="2500" dirty="0" err="1" smtClean="0">
                <a:hlinkClick r:id="rId10"/>
              </a:rPr>
              <a:t>sharedfiles</a:t>
            </a:r>
            <a:r>
              <a:rPr lang="cs-CZ" sz="2500" dirty="0" smtClean="0">
                <a:hlinkClick r:id="rId10"/>
              </a:rPr>
              <a:t>/</a:t>
            </a:r>
            <a:r>
              <a:rPr lang="cs-CZ" sz="2500" dirty="0" err="1" smtClean="0">
                <a:hlinkClick r:id="rId10"/>
              </a:rPr>
              <a:t>obrazky</a:t>
            </a:r>
            <a:r>
              <a:rPr lang="cs-CZ" sz="2500" dirty="0" smtClean="0">
                <a:hlinkClick r:id="rId10"/>
              </a:rPr>
              <a:t>/</a:t>
            </a:r>
            <a:r>
              <a:rPr lang="cs-CZ" sz="2500" dirty="0" err="1" smtClean="0">
                <a:hlinkClick r:id="rId10"/>
              </a:rPr>
              <a:t>clanky</a:t>
            </a:r>
            <a:r>
              <a:rPr lang="cs-CZ" sz="2500" dirty="0" smtClean="0">
                <a:hlinkClick r:id="rId10"/>
              </a:rPr>
              <a:t>/hlavni-fotka/Divizna_autor%20Schnanacken_zdroj%20wikimediacommons-</a:t>
            </a:r>
            <a:r>
              <a:rPr lang="cs-CZ" sz="2500" dirty="0" err="1" smtClean="0">
                <a:hlinkClick r:id="rId10"/>
              </a:rPr>
              <a:t>jpg</a:t>
            </a:r>
            <a:r>
              <a:rPr lang="cs-CZ" sz="2500" dirty="0" smtClean="0">
                <a:hlinkClick r:id="rId10"/>
              </a:rPr>
              <a:t>/</a:t>
            </a:r>
            <a:r>
              <a:rPr lang="cs-CZ" sz="2500" dirty="0" err="1" smtClean="0">
                <a:hlinkClick r:id="rId10"/>
              </a:rPr>
              <a:t>pOverview.jpg</a:t>
            </a:r>
            <a:endParaRPr lang="cs-CZ" sz="2500" dirty="0" smtClean="0"/>
          </a:p>
          <a:p>
            <a:r>
              <a:rPr lang="cs-CZ" sz="2500" dirty="0" smtClean="0">
                <a:hlinkClick r:id="rId11"/>
              </a:rPr>
              <a:t>http://upload.wikimedia.org/wikipedia/commons/thumb/7/76/Verbascum.densiflorum.1.jpg/220px-Verbascum.densiflorum.1.jpg</a:t>
            </a:r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1484784"/>
            <a:ext cx="4495800" cy="5256584"/>
          </a:xfrm>
        </p:spPr>
        <p:txBody>
          <a:bodyPr>
            <a:normAutofit fontScale="55000" lnSpcReduction="20000"/>
          </a:bodyPr>
          <a:lstStyle/>
          <a:p>
            <a:r>
              <a:rPr lang="cs-CZ" sz="2500" b="1" dirty="0" err="1" smtClean="0"/>
              <a:t>Dytrtová</a:t>
            </a:r>
            <a:r>
              <a:rPr lang="cs-CZ" sz="2500" b="1" dirty="0" smtClean="0"/>
              <a:t>, R., Praktické činnosti, Pěstitelství pro 6.- 9. r. ZŠ, Fortuna, 1997</a:t>
            </a:r>
          </a:p>
          <a:p>
            <a:r>
              <a:rPr lang="cs-CZ" sz="2500" dirty="0" smtClean="0">
                <a:hlinkClick r:id="rId12"/>
              </a:rPr>
              <a:t>http://www.</a:t>
            </a:r>
            <a:r>
              <a:rPr lang="cs-CZ" sz="2500" dirty="0" err="1" smtClean="0">
                <a:hlinkClick r:id="rId12"/>
              </a:rPr>
              <a:t>garten.cz</a:t>
            </a:r>
            <a:r>
              <a:rPr lang="cs-CZ" sz="2500" dirty="0" smtClean="0">
                <a:hlinkClick r:id="rId12"/>
              </a:rPr>
              <a:t>/</a:t>
            </a:r>
            <a:r>
              <a:rPr lang="cs-CZ" sz="2500" dirty="0" err="1" smtClean="0">
                <a:hlinkClick r:id="rId12"/>
              </a:rPr>
              <a:t>images</a:t>
            </a:r>
            <a:r>
              <a:rPr lang="cs-CZ" sz="2500" dirty="0" smtClean="0">
                <a:hlinkClick r:id="rId12"/>
              </a:rPr>
              <a:t>_data/3733-</a:t>
            </a:r>
            <a:r>
              <a:rPr lang="cs-CZ" sz="2500" dirty="0" err="1" smtClean="0">
                <a:hlinkClick r:id="rId12"/>
              </a:rPr>
              <a:t>ranunculus</a:t>
            </a:r>
            <a:r>
              <a:rPr lang="cs-CZ" sz="2500" dirty="0" smtClean="0">
                <a:hlinkClick r:id="rId12"/>
              </a:rPr>
              <a:t>-</a:t>
            </a:r>
            <a:r>
              <a:rPr lang="cs-CZ" sz="2500" dirty="0" err="1" smtClean="0">
                <a:hlinkClick r:id="rId12"/>
              </a:rPr>
              <a:t>acer</a:t>
            </a:r>
            <a:r>
              <a:rPr lang="cs-CZ" sz="2500" dirty="0" smtClean="0">
                <a:hlinkClick r:id="rId12"/>
              </a:rPr>
              <a:t>-</a:t>
            </a:r>
            <a:r>
              <a:rPr lang="cs-CZ" sz="2500" dirty="0" err="1" smtClean="0">
                <a:hlinkClick r:id="rId12"/>
              </a:rPr>
              <a:t>pryskyrnik</a:t>
            </a:r>
            <a:r>
              <a:rPr lang="cs-CZ" sz="2500" dirty="0" smtClean="0">
                <a:hlinkClick r:id="rId12"/>
              </a:rPr>
              <a:t>-</a:t>
            </a:r>
            <a:r>
              <a:rPr lang="cs-CZ" sz="2500" dirty="0" err="1" smtClean="0">
                <a:hlinkClick r:id="rId12"/>
              </a:rPr>
              <a:t>prudky</a:t>
            </a:r>
            <a:r>
              <a:rPr lang="cs-CZ" sz="2500" dirty="0" smtClean="0">
                <a:hlinkClick r:id="rId12"/>
              </a:rPr>
              <a:t>-1.jpg</a:t>
            </a:r>
            <a:endParaRPr lang="cs-CZ" sz="2500" dirty="0" smtClean="0"/>
          </a:p>
          <a:p>
            <a:r>
              <a:rPr lang="cs-CZ" sz="2500" dirty="0" smtClean="0">
                <a:hlinkClick r:id="rId13"/>
              </a:rPr>
              <a:t>http://www.</a:t>
            </a:r>
            <a:r>
              <a:rPr lang="cs-CZ" sz="2500" dirty="0" err="1" smtClean="0">
                <a:hlinkClick r:id="rId13"/>
              </a:rPr>
              <a:t>garten.cz</a:t>
            </a:r>
            <a:r>
              <a:rPr lang="cs-CZ" sz="2500" dirty="0" smtClean="0">
                <a:hlinkClick r:id="rId13"/>
              </a:rPr>
              <a:t>/</a:t>
            </a:r>
            <a:r>
              <a:rPr lang="cs-CZ" sz="2500" dirty="0" err="1" smtClean="0">
                <a:hlinkClick r:id="rId13"/>
              </a:rPr>
              <a:t>images</a:t>
            </a:r>
            <a:r>
              <a:rPr lang="cs-CZ" sz="2500" dirty="0" smtClean="0">
                <a:hlinkClick r:id="rId13"/>
              </a:rPr>
              <a:t>_data/5705-</a:t>
            </a:r>
            <a:r>
              <a:rPr lang="cs-CZ" sz="2500" dirty="0" err="1" smtClean="0">
                <a:hlinkClick r:id="rId13"/>
              </a:rPr>
              <a:t>ranunculus</a:t>
            </a:r>
            <a:r>
              <a:rPr lang="cs-CZ" sz="2500" dirty="0" smtClean="0">
                <a:hlinkClick r:id="rId13"/>
              </a:rPr>
              <a:t>-</a:t>
            </a:r>
            <a:r>
              <a:rPr lang="cs-CZ" sz="2500" dirty="0" err="1" smtClean="0">
                <a:hlinkClick r:id="rId13"/>
              </a:rPr>
              <a:t>acris</a:t>
            </a:r>
            <a:r>
              <a:rPr lang="cs-CZ" sz="2500" dirty="0" smtClean="0">
                <a:hlinkClick r:id="rId13"/>
              </a:rPr>
              <a:t>-</a:t>
            </a:r>
            <a:r>
              <a:rPr lang="cs-CZ" sz="2500" dirty="0" err="1" smtClean="0">
                <a:hlinkClick r:id="rId13"/>
              </a:rPr>
              <a:t>pryskyrnik</a:t>
            </a:r>
            <a:r>
              <a:rPr lang="cs-CZ" sz="2500" dirty="0" smtClean="0">
                <a:hlinkClick r:id="rId13"/>
              </a:rPr>
              <a:t>-</a:t>
            </a:r>
            <a:r>
              <a:rPr lang="cs-CZ" sz="2500" dirty="0" err="1" smtClean="0">
                <a:hlinkClick r:id="rId13"/>
              </a:rPr>
              <a:t>prudky</a:t>
            </a:r>
            <a:r>
              <a:rPr lang="cs-CZ" sz="2500" dirty="0" smtClean="0">
                <a:hlinkClick r:id="rId13"/>
              </a:rPr>
              <a:t>-4.jpg</a:t>
            </a:r>
            <a:endParaRPr lang="cs-CZ" sz="2500" dirty="0" smtClean="0"/>
          </a:p>
          <a:p>
            <a:r>
              <a:rPr lang="cs-CZ" sz="2500" dirty="0" smtClean="0">
                <a:hlinkClick r:id="rId14"/>
              </a:rPr>
              <a:t>http://img.fotoalba.centrum.cz/img17/9127/24119127_4_2ud6gm4.jpg</a:t>
            </a:r>
            <a:endParaRPr lang="cs-CZ" sz="2500" dirty="0" smtClean="0"/>
          </a:p>
          <a:p>
            <a:r>
              <a:rPr lang="cs-CZ" sz="2500" dirty="0" smtClean="0">
                <a:hlinkClick r:id="rId15"/>
              </a:rPr>
              <a:t>http://www.e-zahrady.</a:t>
            </a:r>
            <a:r>
              <a:rPr lang="cs-CZ" sz="2500" dirty="0" err="1" smtClean="0">
                <a:hlinkClick r:id="rId15"/>
              </a:rPr>
              <a:t>cz</a:t>
            </a:r>
            <a:r>
              <a:rPr lang="cs-CZ" sz="2500" dirty="0" smtClean="0">
                <a:hlinkClick r:id="rId15"/>
              </a:rPr>
              <a:t>/</a:t>
            </a:r>
            <a:r>
              <a:rPr lang="cs-CZ" sz="2500" dirty="0" err="1" smtClean="0">
                <a:hlinkClick r:id="rId15"/>
              </a:rPr>
              <a:t>img</a:t>
            </a:r>
            <a:r>
              <a:rPr lang="cs-CZ" sz="2500" dirty="0" smtClean="0">
                <a:hlinkClick r:id="rId15"/>
              </a:rPr>
              <a:t>/</a:t>
            </a:r>
            <a:r>
              <a:rPr lang="cs-CZ" sz="2500" dirty="0" err="1" smtClean="0">
                <a:hlinkClick r:id="rId15"/>
              </a:rPr>
              <a:t>upload</a:t>
            </a:r>
            <a:r>
              <a:rPr lang="cs-CZ" sz="2500" dirty="0" smtClean="0">
                <a:hlinkClick r:id="rId15"/>
              </a:rPr>
              <a:t>/</a:t>
            </a:r>
            <a:r>
              <a:rPr lang="cs-CZ" sz="2500" dirty="0" err="1" smtClean="0">
                <a:hlinkClick r:id="rId15"/>
              </a:rPr>
              <a:t>herbar</a:t>
            </a:r>
            <a:r>
              <a:rPr lang="cs-CZ" sz="2500" dirty="0" smtClean="0">
                <a:hlinkClick r:id="rId15"/>
              </a:rPr>
              <a:t>_56750170.jpg</a:t>
            </a:r>
            <a:endParaRPr lang="cs-CZ" sz="2500" dirty="0" smtClean="0"/>
          </a:p>
          <a:p>
            <a:r>
              <a:rPr lang="cs-CZ" sz="2500" dirty="0" smtClean="0">
                <a:hlinkClick r:id="rId16"/>
              </a:rPr>
              <a:t>http://botanika.borec.</a:t>
            </a:r>
            <a:r>
              <a:rPr lang="cs-CZ" sz="2500" dirty="0" err="1" smtClean="0">
                <a:hlinkClick r:id="rId16"/>
              </a:rPr>
              <a:t>cz</a:t>
            </a:r>
            <a:r>
              <a:rPr lang="cs-CZ" sz="2500" dirty="0" smtClean="0">
                <a:hlinkClick r:id="rId16"/>
              </a:rPr>
              <a:t>/fota/</a:t>
            </a:r>
            <a:r>
              <a:rPr lang="cs-CZ" sz="2500" dirty="0" err="1" smtClean="0">
                <a:hlinkClick r:id="rId16"/>
              </a:rPr>
              <a:t>prysec</a:t>
            </a:r>
            <a:r>
              <a:rPr lang="cs-CZ" sz="2500" dirty="0" smtClean="0">
                <a:hlinkClick r:id="rId16"/>
              </a:rPr>
              <a:t>_chvojka1.jpg</a:t>
            </a:r>
            <a:endParaRPr lang="cs-CZ" sz="2500" dirty="0" smtClean="0"/>
          </a:p>
          <a:p>
            <a:r>
              <a:rPr lang="cs-CZ" sz="2500" dirty="0" smtClean="0">
                <a:hlinkClick r:id="rId17"/>
              </a:rPr>
              <a:t>http://www.</a:t>
            </a:r>
            <a:r>
              <a:rPr lang="cs-CZ" sz="2500" dirty="0" err="1" smtClean="0">
                <a:hlinkClick r:id="rId17"/>
              </a:rPr>
              <a:t>pshhady.cz</a:t>
            </a:r>
            <a:r>
              <a:rPr lang="cs-CZ" sz="2500" dirty="0" smtClean="0">
                <a:hlinkClick r:id="rId17"/>
              </a:rPr>
              <a:t>/strany/</a:t>
            </a:r>
            <a:r>
              <a:rPr lang="cs-CZ" sz="2500" dirty="0" err="1" smtClean="0">
                <a:hlinkClick r:id="rId17"/>
              </a:rPr>
              <a:t>pics</a:t>
            </a:r>
            <a:r>
              <a:rPr lang="cs-CZ" sz="2500" dirty="0" smtClean="0">
                <a:hlinkClick r:id="rId17"/>
              </a:rPr>
              <a:t>/</a:t>
            </a:r>
            <a:r>
              <a:rPr lang="cs-CZ" sz="2500" dirty="0" err="1" smtClean="0">
                <a:hlinkClick r:id="rId17"/>
              </a:rPr>
              <a:t>eupc.jpg</a:t>
            </a:r>
            <a:endParaRPr lang="cs-CZ" sz="2500" dirty="0" smtClean="0"/>
          </a:p>
          <a:p>
            <a:r>
              <a:rPr lang="cs-CZ" sz="2500" dirty="0" smtClean="0">
                <a:hlinkClick r:id="rId18"/>
              </a:rPr>
              <a:t>https://encrypted-tbn2.gstatic.com/images?q=tbn:ANd9GcT5p-_SCp0JsbAGX_4mxmGniXtkk3J0W9p32WEcqeGairiJIZHGAQ</a:t>
            </a:r>
            <a:endParaRPr lang="cs-CZ" sz="2500" dirty="0" smtClean="0"/>
          </a:p>
          <a:p>
            <a:r>
              <a:rPr lang="cs-CZ" sz="2500" dirty="0" smtClean="0">
                <a:hlinkClick r:id="rId19"/>
              </a:rPr>
              <a:t>http://nd03.jxs.cz/868/471/3bec8d1408_65637692_o2.jpg</a:t>
            </a:r>
            <a:endParaRPr lang="cs-CZ" sz="2500" dirty="0" smtClean="0"/>
          </a:p>
          <a:p>
            <a:r>
              <a:rPr lang="cs-CZ" sz="2500" dirty="0" smtClean="0">
                <a:hlinkClick r:id="rId20"/>
              </a:rPr>
              <a:t>http://upload.wikimedia.org/wikipedia/commons/7/7f/Coltsfoot.jpg</a:t>
            </a:r>
            <a:endParaRPr lang="cs-CZ" sz="2500" dirty="0" smtClean="0"/>
          </a:p>
          <a:p>
            <a:r>
              <a:rPr lang="cs-CZ" sz="2500" dirty="0" smtClean="0">
                <a:hlinkClick r:id="rId21"/>
              </a:rPr>
              <a:t>http://nd02.jxs.cz/950/733/04b04aa850_58563452_o2.jpg</a:t>
            </a:r>
            <a:endParaRPr lang="cs-CZ" sz="2500" dirty="0" smtClean="0"/>
          </a:p>
          <a:p>
            <a:r>
              <a:rPr lang="cs-CZ" sz="2500" dirty="0" smtClean="0">
                <a:hlinkClick r:id="rId22"/>
              </a:rPr>
              <a:t>http://www.</a:t>
            </a:r>
            <a:r>
              <a:rPr lang="cs-CZ" sz="2500" dirty="0" err="1" smtClean="0">
                <a:hlinkClick r:id="rId22"/>
              </a:rPr>
              <a:t>naturfoto.cz</a:t>
            </a:r>
            <a:r>
              <a:rPr lang="cs-CZ" sz="2500" dirty="0" smtClean="0">
                <a:hlinkClick r:id="rId22"/>
              </a:rPr>
              <a:t>/fotografie/</a:t>
            </a:r>
            <a:r>
              <a:rPr lang="cs-CZ" sz="2500" dirty="0" err="1" smtClean="0">
                <a:hlinkClick r:id="rId22"/>
              </a:rPr>
              <a:t>andera</a:t>
            </a:r>
            <a:r>
              <a:rPr lang="cs-CZ" sz="2500" dirty="0" smtClean="0">
                <a:hlinkClick r:id="rId22"/>
              </a:rPr>
              <a:t>/</a:t>
            </a:r>
            <a:r>
              <a:rPr lang="cs-CZ" sz="2500" dirty="0" err="1" smtClean="0">
                <a:hlinkClick r:id="rId22"/>
              </a:rPr>
              <a:t>podbel</a:t>
            </a:r>
            <a:r>
              <a:rPr lang="cs-CZ" sz="2500" dirty="0" smtClean="0">
                <a:hlinkClick r:id="rId22"/>
              </a:rPr>
              <a:t>-</a:t>
            </a:r>
            <a:r>
              <a:rPr lang="cs-CZ" sz="2500" dirty="0" err="1" smtClean="0">
                <a:hlinkClick r:id="rId22"/>
              </a:rPr>
              <a:t>lekarsky</a:t>
            </a:r>
            <a:r>
              <a:rPr lang="cs-CZ" sz="2500" dirty="0" smtClean="0">
                <a:hlinkClick r:id="rId22"/>
              </a:rPr>
              <a:t>-MA0004b.jpg</a:t>
            </a:r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385</TotalTime>
  <Words>1922</Words>
  <Application>Microsoft Office PowerPoint</Application>
  <PresentationFormat>Předvádění na obrazovce (4:3)</PresentationFormat>
  <Paragraphs>267</Paragraphs>
  <Slides>35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35</vt:i4>
      </vt:variant>
    </vt:vector>
  </HeadingPairs>
  <TitlesOfParts>
    <vt:vector size="36" baseType="lpstr">
      <vt:lpstr>Motiv sady Office</vt:lpstr>
      <vt:lpstr>Snímek 1</vt:lpstr>
      <vt:lpstr>Snímek 2</vt:lpstr>
      <vt:lpstr>Nejznámější léčivé byliny</vt:lpstr>
      <vt:lpstr>DOBROMYSL OBECNÁ</vt:lpstr>
      <vt:lpstr>Snímek 5</vt:lpstr>
      <vt:lpstr>KOSTIVAL LÉKAŘSKÝ</vt:lpstr>
      <vt:lpstr>Snímek 7</vt:lpstr>
      <vt:lpstr>MATEŘÍDOUŠKA OBECNÁ</vt:lpstr>
      <vt:lpstr>Snímek 9</vt:lpstr>
      <vt:lpstr>PLICNÍK LÉKAŘSKÝ</vt:lpstr>
      <vt:lpstr>Snímek 11</vt:lpstr>
      <vt:lpstr>ČEKANKA OBECNÁ</vt:lpstr>
      <vt:lpstr>Snímek 13</vt:lpstr>
      <vt:lpstr>JATERNÍK PODLÉŠKA</vt:lpstr>
      <vt:lpstr>Snímek 15</vt:lpstr>
      <vt:lpstr>KAKOST LUČNÍ</vt:lpstr>
      <vt:lpstr>Snímek 17</vt:lpstr>
      <vt:lpstr>ROZRAZIL LÉKAŘSKÝ</vt:lpstr>
      <vt:lpstr>Snímek 19</vt:lpstr>
      <vt:lpstr>ŠALVĚJ LÉKAŘSKÁ</vt:lpstr>
      <vt:lpstr>Snímek 21</vt:lpstr>
      <vt:lpstr>MĚSÍČEK LÉKAŘSKÝ</vt:lpstr>
      <vt:lpstr>Snímek 23</vt:lpstr>
      <vt:lpstr>DIVIZNA VELKOKVĚTÁ</vt:lpstr>
      <vt:lpstr>Snímek 25</vt:lpstr>
      <vt:lpstr>PRYSKYŘNÍK PRUDKÝ</vt:lpstr>
      <vt:lpstr>Snímek 27</vt:lpstr>
      <vt:lpstr>PRYŠEC CHVOJKA</vt:lpstr>
      <vt:lpstr>Snímek 29</vt:lpstr>
      <vt:lpstr>SMETÁNKA LÉKAŘSKÁ</vt:lpstr>
      <vt:lpstr>Snímek 31</vt:lpstr>
      <vt:lpstr>PODBĚL OBECNÝ</vt:lpstr>
      <vt:lpstr>Snímek 33</vt:lpstr>
      <vt:lpstr>Zdroje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Nejznámější léčivé byliny</dc:title>
  <dc:creator>PC</dc:creator>
  <cp:lastModifiedBy>Hříbková Jitka</cp:lastModifiedBy>
  <cp:revision>50</cp:revision>
  <dcterms:created xsi:type="dcterms:W3CDTF">2011-04-21T20:28:32Z</dcterms:created>
  <dcterms:modified xsi:type="dcterms:W3CDTF">2013-02-13T14:32:52Z</dcterms:modified>
</cp:coreProperties>
</file>