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62" r:id="rId11"/>
    <p:sldId id="263" r:id="rId12"/>
    <p:sldId id="264" r:id="rId13"/>
    <p:sldId id="269" r:id="rId14"/>
    <p:sldId id="272" r:id="rId15"/>
    <p:sldId id="274" r:id="rId16"/>
    <p:sldId id="266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05D764-D43B-4471-9D50-36870C96C43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5B89BB-8533-4ED0-8871-66EB634C8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5B89BB-8533-4ED0-8871-66EB634C832F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5B89BB-8533-4ED0-8871-66EB634C832F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2D3E-2458-4893-8BEE-15FFC1A43F4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D6696-2EFF-4E59-B3DB-0E333A467D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2D3E-2458-4893-8BEE-15FFC1A43F4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D6696-2EFF-4E59-B3DB-0E333A467D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2D3E-2458-4893-8BEE-15FFC1A43F4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D6696-2EFF-4E59-B3DB-0E333A467D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2D3E-2458-4893-8BEE-15FFC1A43F4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D6696-2EFF-4E59-B3DB-0E333A467D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2D3E-2458-4893-8BEE-15FFC1A43F4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D6696-2EFF-4E59-B3DB-0E333A467D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2D3E-2458-4893-8BEE-15FFC1A43F4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D6696-2EFF-4E59-B3DB-0E333A467D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2D3E-2458-4893-8BEE-15FFC1A43F4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D6696-2EFF-4E59-B3DB-0E333A467D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2D3E-2458-4893-8BEE-15FFC1A43F4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D6696-2EFF-4E59-B3DB-0E333A467D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2D3E-2458-4893-8BEE-15FFC1A43F4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D6696-2EFF-4E59-B3DB-0E333A467D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2D3E-2458-4893-8BEE-15FFC1A43F4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D6696-2EFF-4E59-B3DB-0E333A467D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2D3E-2458-4893-8BEE-15FFC1A43F4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D6696-2EFF-4E59-B3DB-0E333A467D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D2D3E-2458-4893-8BEE-15FFC1A43F48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0D6696-2EFF-4E59-B3DB-0E333A467D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over dir="l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etext.czu.cz/php/skripta/objekt.php?titul_key=5&amp;obj=215&amp;no=Obr.%2020.1.2%20-%202" TargetMode="External"/><Relationship Id="rId2" Type="http://schemas.openxmlformats.org/officeDocument/2006/relationships/hyperlink" Target="http://etext.czu.cz/php/skripta/kapitola.php?titul_key=5&amp;idkapitola=1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text.czu.cz/php/skripta/objekt.php?titul_key=5&amp;obj=744&amp;no=2.3%20-%202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etext.czu.cz/php/skripta/objekt.php?titul_key=5&amp;obj=1207&amp;no=Obr.%2018.8.2%20-%201" TargetMode="External"/><Relationship Id="rId3" Type="http://schemas.openxmlformats.org/officeDocument/2006/relationships/hyperlink" Target="http://etext.czu.cz/php/skripta/objekt.php?titul_key=5&amp;obj=975&amp;no=Obr.%206.8.2%20-%203" TargetMode="External"/><Relationship Id="rId7" Type="http://schemas.openxmlformats.org/officeDocument/2006/relationships/hyperlink" Target="http://etext.czu.cz/php/skripta/objekt.php?titul_key=5&amp;obj=1187&amp;no=Obr.%2018.8.1%20-%201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text.czu.cz/php/skripta/objekt.php?titul_key=5&amp;obj=1147&amp;no=Obr.%2016.1%20-%201" TargetMode="External"/><Relationship Id="rId11" Type="http://schemas.openxmlformats.org/officeDocument/2006/relationships/hyperlink" Target="http://etext.czu.cz/php/skripta/objekt.php?titul_key=5&amp;obj=1204&amp;no=Obr.%2018.8.2%20-%202" TargetMode="External"/><Relationship Id="rId5" Type="http://schemas.openxmlformats.org/officeDocument/2006/relationships/hyperlink" Target="http://etext.czu.cz/php/skripta/objekt.php?titul_key=5&amp;obj=62&amp;no=Obr.%2013.1.1%20-%201" TargetMode="External"/><Relationship Id="rId10" Type="http://schemas.openxmlformats.org/officeDocument/2006/relationships/hyperlink" Target="http://etext.czu.cz/php/skripta/objekt.php?titul_key=5&amp;obj=1216&amp;no=Obr.%2018.9.1%20-%201" TargetMode="External"/><Relationship Id="rId4" Type="http://schemas.openxmlformats.org/officeDocument/2006/relationships/hyperlink" Target="http://etext.czu.cz/php/skripta/objekt.php?titul_key=5&amp;obj=171&amp;no=Obr.%2012.1%20-%201" TargetMode="External"/><Relationship Id="rId9" Type="http://schemas.openxmlformats.org/officeDocument/2006/relationships/hyperlink" Target="http://etext.czu.cz/php/skripta/objekt.php?titul_key=5&amp;obj=606&amp;no=Obr.%205.2.1%20-%2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8364"/>
                <a:gridCol w="5062476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Pě9 - 8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1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Polní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plodiny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Okopaniny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seznamuje žáky s pěstováním okopanin</a:t>
            </a:r>
          </a:p>
          <a:p>
            <a:r>
              <a:rPr lang="cs-CZ" dirty="0" smtClean="0"/>
              <a:t>Řepa, brambory, čekanka</a:t>
            </a:r>
            <a:endParaRPr lang="cs-CZ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Polní plodiny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600" dirty="0">
                <a:solidFill>
                  <a:schemeClr val="tx1"/>
                </a:solidFill>
              </a:rPr>
              <a:t>O</a:t>
            </a:r>
            <a:r>
              <a:rPr lang="cs-CZ" sz="6600" dirty="0" smtClean="0">
                <a:solidFill>
                  <a:schemeClr val="tx1"/>
                </a:solidFill>
              </a:rPr>
              <a:t>kopaniny</a:t>
            </a:r>
            <a:endParaRPr lang="cs-CZ" sz="6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Polní plodiny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plodiny pěstované na polích a využívané pro výživu člověka a krmení živočichů</a:t>
            </a:r>
          </a:p>
          <a:p>
            <a:pPr>
              <a:buNone/>
            </a:pPr>
            <a:r>
              <a:rPr lang="cs-CZ" dirty="0" smtClean="0"/>
              <a:t>Pěstují se</a:t>
            </a:r>
          </a:p>
          <a:p>
            <a:r>
              <a:rPr lang="cs-CZ" dirty="0" smtClean="0"/>
              <a:t>z přímého výsevu (obiloviny)</a:t>
            </a:r>
          </a:p>
          <a:p>
            <a:r>
              <a:rPr lang="cs-CZ" dirty="0"/>
              <a:t>v</a:t>
            </a:r>
            <a:r>
              <a:rPr lang="cs-CZ" dirty="0" smtClean="0"/>
              <a:t>egetativně                                                      (brambory – hlízy)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3786189"/>
            <a:ext cx="3905264" cy="29289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etext.czu.cz/img/skripta/5/1Dscn0872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3537766"/>
            <a:ext cx="4200510" cy="3153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polních plodin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525963"/>
          </a:xfrm>
        </p:spPr>
        <p:txBody>
          <a:bodyPr/>
          <a:lstStyle/>
          <a:p>
            <a:r>
              <a:rPr lang="cs-CZ" dirty="0" smtClean="0"/>
              <a:t>Obilniny (pšenice, ječmen, žito,…)</a:t>
            </a:r>
          </a:p>
          <a:p>
            <a:r>
              <a:rPr lang="cs-CZ" dirty="0" smtClean="0"/>
              <a:t>Okopaniny (brambory, řepa,…)</a:t>
            </a:r>
          </a:p>
          <a:p>
            <a:r>
              <a:rPr lang="cs-CZ" dirty="0"/>
              <a:t>L</a:t>
            </a:r>
            <a:r>
              <a:rPr lang="cs-CZ" dirty="0" smtClean="0"/>
              <a:t>uskoviny (hrách, fazol, čočka,…)</a:t>
            </a:r>
          </a:p>
          <a:p>
            <a:r>
              <a:rPr lang="cs-CZ" dirty="0" smtClean="0"/>
              <a:t>Přadné rostliny (len)</a:t>
            </a:r>
          </a:p>
          <a:p>
            <a:r>
              <a:rPr lang="cs-CZ" dirty="0" smtClean="0"/>
              <a:t>Olejniny (slunečnice, řepka, mák)</a:t>
            </a:r>
            <a:endParaRPr lang="cs-CZ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Okopaniny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Autofit/>
          </a:bodyPr>
          <a:lstStyle/>
          <a:p>
            <a:r>
              <a:rPr lang="cs-CZ" dirty="0" smtClean="0"/>
              <a:t>Patří k polním plodinám s velkou listovou plochou</a:t>
            </a:r>
          </a:p>
          <a:p>
            <a:r>
              <a:rPr lang="cs-CZ" dirty="0"/>
              <a:t>V</a:t>
            </a:r>
            <a:r>
              <a:rPr lang="cs-CZ" dirty="0" smtClean="0"/>
              <a:t>yžadují stejnoměrné rozmístění rostlin v porostu</a:t>
            </a:r>
          </a:p>
          <a:p>
            <a:r>
              <a:rPr lang="cs-CZ" dirty="0" smtClean="0"/>
              <a:t>Zpočátku poměrně pomalu rostou, proto je nutné ošetřování mezi řádky</a:t>
            </a:r>
          </a:p>
          <a:p>
            <a:r>
              <a:rPr lang="cs-CZ" dirty="0" smtClean="0"/>
              <a:t>Dříve se provádělo ručním okopáváním – odtud název "okopaniny„</a:t>
            </a: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3214686"/>
            <a:ext cx="4857751" cy="36433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Okopaniny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Nejrozšířenější z okopanin – cukrovka a brambory – patří u nás k mladým plodinám</a:t>
            </a:r>
          </a:p>
          <a:p>
            <a:r>
              <a:rPr lang="cs-CZ" dirty="0" smtClean="0"/>
              <a:t>Jsou ceněny zejména pro produkci organických látek využitelných ve výživě lidí přímo (stolní brambory) nebo po zpracování potravinářským průmyslem                                               (technická cukrovka, čekanka,                              průmyslové brambory)</a:t>
            </a:r>
            <a:endParaRPr lang="cs-CZ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epa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Cukrovka kryje domácí potřebu cukru</a:t>
            </a:r>
          </a:p>
          <a:p>
            <a:r>
              <a:rPr lang="cs-CZ" dirty="0" smtClean="0"/>
              <a:t>Spotřeba cukru se v ČR od roku 1960 pohybuje </a:t>
            </a:r>
            <a:r>
              <a:rPr lang="cs-CZ" dirty="0" smtClean="0"/>
              <a:t> </a:t>
            </a:r>
            <a:r>
              <a:rPr lang="cs-CZ" dirty="0" smtClean="0"/>
              <a:t>v rozpětí 38 – 42kg na obyvatele a rok</a:t>
            </a:r>
          </a:p>
          <a:p>
            <a:r>
              <a:rPr lang="cs-CZ" dirty="0" smtClean="0"/>
              <a:t>Řepa je zastoupena ve výživě lidí </a:t>
            </a:r>
            <a:r>
              <a:rPr lang="cs-CZ" dirty="0" smtClean="0"/>
              <a:t>také </a:t>
            </a:r>
            <a:r>
              <a:rPr lang="cs-CZ" dirty="0" smtClean="0"/>
              <a:t>jako kořenová ( červená řepa                                                                  salátová ) a listová                                                                              zelenina (mangold)</a:t>
            </a:r>
            <a:endParaRPr lang="cs-CZ" dirty="0"/>
          </a:p>
        </p:txBody>
      </p:sp>
      <p:pic>
        <p:nvPicPr>
          <p:cNvPr id="12290" name="Picture 2" descr="http://etext.czu.cz/img/skripta/5/Dscn4750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3908256"/>
            <a:ext cx="3929058" cy="29497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řepy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Cukrovka         Krmná řepa            Polocukrovka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2143116"/>
            <a:ext cx="6993948" cy="45005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Brambory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18637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Roční spotřeba brambor se v ČR pohybuje kolem 80kg na osobu a rok</a:t>
            </a:r>
          </a:p>
          <a:p>
            <a:r>
              <a:rPr lang="cs-CZ" dirty="0" smtClean="0"/>
              <a:t>Ve stále větším množství budou spotřebitelé zásobováni výrobky z brambor (smažené, sušené, mražené                                                       a sterilované)</a:t>
            </a:r>
          </a:p>
        </p:txBody>
      </p:sp>
      <p:pic>
        <p:nvPicPr>
          <p:cNvPr id="9218" name="Picture 2" descr="http://etext.czu.cz/img/skripta/5/kg3potato1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1500174"/>
            <a:ext cx="3357586" cy="47149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Čekanka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 ve výživě lidí neuplatňuje příliš významnou energetickou položkou</a:t>
            </a:r>
          </a:p>
          <a:p>
            <a:r>
              <a:rPr lang="cs-CZ" dirty="0"/>
              <a:t>j</a:t>
            </a:r>
            <a:r>
              <a:rPr lang="cs-CZ" dirty="0" smtClean="0"/>
              <a:t>e využívána pro výrobu kávových náhražek a fruktózy</a:t>
            </a:r>
          </a:p>
          <a:p>
            <a:r>
              <a:rPr lang="cs-CZ" dirty="0"/>
              <a:t>i</a:t>
            </a:r>
            <a:r>
              <a:rPr lang="cs-CZ" dirty="0" smtClean="0"/>
              <a:t>nulin obsažený v                                                         čekance je stále                                                           více využíván                                                         ve výživě diabetiků</a:t>
            </a:r>
            <a:endParaRPr lang="cs-CZ" dirty="0"/>
          </a:p>
        </p:txBody>
      </p:sp>
      <p:pic>
        <p:nvPicPr>
          <p:cNvPr id="8194" name="Picture 2" descr="http://etext.czu.cz/img/skripta/5/Dscn4628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91107" y="3214686"/>
            <a:ext cx="4852893" cy="36433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Krmení hospodářských zvířat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Okopaniny jsou vhodné i ke krmným účelům, ať už jde o přímé krmení nebo o vedlejší produkty okopanin pěstovaných pro průmyslové zpracování</a:t>
            </a:r>
          </a:p>
          <a:p>
            <a:r>
              <a:rPr lang="cs-CZ" dirty="0" smtClean="0"/>
              <a:t>Brambory nejsou jako krmná plodina u nás pěstovány</a:t>
            </a:r>
          </a:p>
          <a:p>
            <a:r>
              <a:rPr lang="cs-CZ" dirty="0" smtClean="0"/>
              <a:t>Zkrmují se pouze přebytky a odpad při třídění hlíz </a:t>
            </a:r>
          </a:p>
          <a:p>
            <a:r>
              <a:rPr lang="cs-CZ" dirty="0" smtClean="0"/>
              <a:t>Brambory se zkrmují pařené, silážované, případně sušené (vločky nebo řízky)</a:t>
            </a:r>
            <a:endParaRPr lang="cs-CZ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okopaniny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Topinambur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Tuřín</a:t>
            </a:r>
            <a:endParaRPr lang="cs-CZ" dirty="0"/>
          </a:p>
        </p:txBody>
      </p:sp>
      <p:pic>
        <p:nvPicPr>
          <p:cNvPr id="6146" name="Picture 2" descr="http://etext.czu.cz/img/skripta/5/Dscn0281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2095500"/>
            <a:ext cx="3357561" cy="44767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8" name="Picture 4" descr="http://etext.czu.cz/img/skripta/5/Dscn9696-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2643182"/>
            <a:ext cx="4662615" cy="35004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00" name="Picture 4" descr="http://etext.czu.cz/img/skripta/5/Dscn2227-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1" y="-1"/>
            <a:ext cx="4572000" cy="3432433"/>
          </a:xfrm>
          <a:prstGeom prst="rect">
            <a:avLst/>
          </a:prstGeom>
          <a:noFill/>
        </p:spPr>
      </p:pic>
      <p:pic>
        <p:nvPicPr>
          <p:cNvPr id="29698" name="Picture 2" descr="http://etext.czu.cz/img/skripta/5/Dscn0347-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-1"/>
            <a:ext cx="4572000" cy="343243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Sklizeň cukrovky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9702" name="Picture 6" descr="http://etext.czu.cz/img/skripta/5/Dscn5003-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3425567"/>
            <a:ext cx="4572000" cy="3432432"/>
          </a:xfrm>
          <a:prstGeom prst="rect">
            <a:avLst/>
          </a:prstGeom>
          <a:noFill/>
        </p:spPr>
      </p:pic>
      <p:pic>
        <p:nvPicPr>
          <p:cNvPr id="29704" name="Picture 8" descr="Obr. 6.8.2 - 3 : Dvou&amp;rcaron;ádkový, ta&amp;zcaron;ený sklíze&amp;ccaron; se zásobníkem sklízený...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72000" y="3429000"/>
            <a:ext cx="4572000" cy="3429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4" name="Picture 4" descr="http://etext.czu.cz/img/skripta/5/Dscn2514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479198"/>
            <a:ext cx="4500562" cy="3378801"/>
          </a:xfrm>
          <a:prstGeom prst="rect">
            <a:avLst/>
          </a:prstGeom>
          <a:noFill/>
        </p:spPr>
      </p:pic>
      <p:pic>
        <p:nvPicPr>
          <p:cNvPr id="30728" name="Picture 8" descr="http://etext.czu.cz/img/skripta/5/P2270019-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3371935"/>
            <a:ext cx="4643438" cy="3486065"/>
          </a:xfrm>
          <a:prstGeom prst="rect">
            <a:avLst/>
          </a:prstGeom>
          <a:noFill/>
        </p:spPr>
      </p:pic>
      <p:pic>
        <p:nvPicPr>
          <p:cNvPr id="30726" name="Picture 6" descr="http://etext.czu.cz/img/skripta/5/Dscn2490-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4" y="0"/>
            <a:ext cx="4714876" cy="3486065"/>
          </a:xfrm>
          <a:prstGeom prst="rect">
            <a:avLst/>
          </a:prstGeom>
          <a:noFill/>
        </p:spPr>
      </p:pic>
      <p:pic>
        <p:nvPicPr>
          <p:cNvPr id="30722" name="Picture 2" descr="Obr. 18.8.1 - 1 : Rozbíje&amp;ccaron; nat&amp;ecaron; firmy Grimme KS 3000.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0"/>
            <a:ext cx="4485614" cy="385762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71670" y="2928934"/>
            <a:ext cx="5286412" cy="1143000"/>
          </a:xfrm>
          <a:solidFill>
            <a:schemeClr val="bg2">
              <a:alpha val="73000"/>
            </a:schemeClr>
          </a:solidFill>
        </p:spPr>
        <p:txBody>
          <a:bodyPr/>
          <a:lstStyle/>
          <a:p>
            <a:r>
              <a:rPr lang="cs-CZ" dirty="0" smtClean="0"/>
              <a:t>Sklizeň brambor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000" dirty="0" smtClean="0"/>
              <a:t>Pěstitelství pro 6. – 9. ročník, R. </a:t>
            </a:r>
            <a:r>
              <a:rPr lang="cs-CZ" sz="2000" dirty="0" err="1" smtClean="0"/>
              <a:t>Dytrtová</a:t>
            </a:r>
            <a:r>
              <a:rPr lang="cs-CZ" sz="2000" dirty="0" smtClean="0"/>
              <a:t> a kolektiv, nakladatelství Fortuna</a:t>
            </a:r>
          </a:p>
          <a:p>
            <a:r>
              <a:rPr lang="cs-CZ" sz="2000" dirty="0" smtClean="0">
                <a:hlinkClick r:id="rId2"/>
              </a:rPr>
              <a:t>http://etext.czu.cz/php/skripta/kapitola.php?titul_key=5&amp;idkapitola=13</a:t>
            </a:r>
          </a:p>
          <a:p>
            <a:r>
              <a:rPr lang="cs-CZ" sz="2000" dirty="0" smtClean="0">
                <a:hlinkClick r:id="rId2"/>
              </a:rPr>
              <a:t>http://etext.czu.cz/php/skripta/objekt.php?titul_key=5&amp;obj=723&amp;no=Obr.%202.2%20-%201</a:t>
            </a:r>
          </a:p>
          <a:p>
            <a:r>
              <a:rPr lang="cs-CZ" sz="2000" dirty="0" smtClean="0">
                <a:hlinkClick r:id="rId2"/>
              </a:rPr>
              <a:t>http://etext.czu.cz/php/skripta/objekt.php?titul_key=5&amp;obj=753&amp;no=Obr.%202.2.1%20-%201</a:t>
            </a:r>
          </a:p>
          <a:p>
            <a:r>
              <a:rPr lang="cs-CZ" sz="2000" dirty="0" smtClean="0">
                <a:hlinkClick r:id="rId2"/>
              </a:rPr>
              <a:t>http://etext.czu.cz/php/skripta/objekt.php?titul_key=5&amp;obj=736&amp;no=Obr.%202.2.1%20-%204</a:t>
            </a:r>
          </a:p>
          <a:p>
            <a:r>
              <a:rPr lang="cs-CZ" sz="2000" dirty="0" smtClean="0">
                <a:hlinkClick r:id="rId2"/>
              </a:rPr>
              <a:t>http://etext.czu.cz/php/skripta/objekt.php?titul_key=5&amp;obj=731&amp;no=Obr.%202.6.3%20-%206</a:t>
            </a:r>
          </a:p>
          <a:p>
            <a:r>
              <a:rPr lang="cs-CZ" sz="2000" dirty="0" smtClean="0">
                <a:hlinkClick r:id="rId2"/>
              </a:rPr>
              <a:t>http://etext.czu.cz/php/skripta/objekt.php?titul_key=5&amp;obj=956&amp;no=Obr.%206.8.2%20-%201</a:t>
            </a:r>
          </a:p>
          <a:p>
            <a:r>
              <a:rPr lang="cs-CZ" sz="2000" dirty="0" smtClean="0">
                <a:hlinkClick r:id="rId2"/>
              </a:rPr>
              <a:t>http://etext.czu.cz/php/skripta/objekt.php?titul_key=5&amp;obj=980&amp;no=Obr.%206.8.2%20-%202</a:t>
            </a:r>
          </a:p>
          <a:p>
            <a:r>
              <a:rPr lang="cs-CZ" sz="2000" dirty="0" smtClean="0">
                <a:hlinkClick r:id="rId3"/>
              </a:rPr>
              <a:t>http://etext.czu.cz/php/skripta/objekt.php?titul_key=5&amp;obj=215&amp;no=Obr.%2020.1.2%20-%202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http://etext.czu.cz/php/skripta/objekt.php?titul_key=5&amp;obj=744&amp;no=2.3%20-%202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700" dirty="0" smtClean="0">
                <a:hlinkClick r:id="rId3"/>
              </a:rPr>
              <a:t>http://etext.czu.cz/php/skripta/objekt.php?titul_key=5&amp;obj=975&amp;no=Obr.%206.8.2%20-%203</a:t>
            </a:r>
            <a:endParaRPr lang="cs-CZ" sz="1700" dirty="0" smtClean="0"/>
          </a:p>
          <a:p>
            <a:r>
              <a:rPr lang="cs-CZ" sz="1700" dirty="0" smtClean="0">
                <a:hlinkClick r:id="rId4"/>
              </a:rPr>
              <a:t>http://etext.czu.cz/php/skripta/objekt.php?titul_key=5&amp;obj=171&amp;no=Obr.%2012.1%20-%201</a:t>
            </a:r>
            <a:endParaRPr lang="cs-CZ" sz="1700" dirty="0" smtClean="0"/>
          </a:p>
          <a:p>
            <a:r>
              <a:rPr lang="cs-CZ" sz="1700" dirty="0" smtClean="0">
                <a:hlinkClick r:id="rId5"/>
              </a:rPr>
              <a:t>http://etext.czu.cz/php/skripta/objekt.php?titul_key=5&amp;obj=62&amp;no=Obr.%2013.1.1%20-%201</a:t>
            </a:r>
            <a:endParaRPr lang="cs-CZ" sz="1700" dirty="0" smtClean="0"/>
          </a:p>
          <a:p>
            <a:r>
              <a:rPr lang="cs-CZ" sz="1700" dirty="0" smtClean="0">
                <a:hlinkClick r:id="rId6"/>
              </a:rPr>
              <a:t>http://etext.czu.cz/php/skripta/objekt.php?titul_key=5&amp;obj=1147&amp;no=Obr.%2016.1%20-%201</a:t>
            </a:r>
            <a:endParaRPr lang="cs-CZ" sz="1700" dirty="0" smtClean="0"/>
          </a:p>
          <a:p>
            <a:r>
              <a:rPr lang="cs-CZ" sz="1700" dirty="0" smtClean="0">
                <a:hlinkClick r:id="rId7"/>
              </a:rPr>
              <a:t>http://etext.czu.cz/php/skripta/objekt.php?titul_key=5&amp;obj=1187&amp;no=Obr.%2018.8.1%20-%201</a:t>
            </a:r>
            <a:endParaRPr lang="cs-CZ" sz="1700" dirty="0" smtClean="0"/>
          </a:p>
          <a:p>
            <a:r>
              <a:rPr lang="cs-CZ" sz="1700" dirty="0" smtClean="0">
                <a:hlinkClick r:id="rId8"/>
              </a:rPr>
              <a:t>http://etext.czu.cz/php/skripta/objekt.php?titul_key=5&amp;obj=1207&amp;no=Obr.%2018.8.2%20-%201</a:t>
            </a:r>
            <a:endParaRPr lang="cs-CZ" sz="1700" dirty="0" smtClean="0"/>
          </a:p>
          <a:p>
            <a:r>
              <a:rPr lang="cs-CZ" sz="1700" dirty="0" smtClean="0">
                <a:hlinkClick r:id="rId9"/>
              </a:rPr>
              <a:t>http://etext.czu.cz/php/skripta/objekt.php?titul_key=5&amp;obj=606&amp;no=Obr.%205.2.1%20-%</a:t>
            </a:r>
            <a:r>
              <a:rPr lang="cs-CZ" sz="1700" dirty="0" smtClean="0">
                <a:hlinkClick r:id="rId9"/>
              </a:rPr>
              <a:t>202</a:t>
            </a:r>
            <a:endParaRPr lang="cs-CZ" sz="1700" dirty="0" smtClean="0"/>
          </a:p>
          <a:p>
            <a:r>
              <a:rPr lang="cs-CZ" sz="1700" dirty="0" smtClean="0">
                <a:hlinkClick r:id="rId10"/>
              </a:rPr>
              <a:t>http://etext.czu.cz/php/skripta/objekt.php?titul_key=5&amp;obj=1216&amp;no=Obr.%2018.9.1%20-%</a:t>
            </a:r>
            <a:r>
              <a:rPr lang="cs-CZ" sz="1700" dirty="0" smtClean="0">
                <a:hlinkClick r:id="rId10"/>
              </a:rPr>
              <a:t>201</a:t>
            </a:r>
            <a:endParaRPr lang="cs-CZ" sz="1700" dirty="0" smtClean="0"/>
          </a:p>
          <a:p>
            <a:r>
              <a:rPr lang="cs-CZ" sz="1700" dirty="0" smtClean="0">
                <a:hlinkClick r:id="rId11"/>
              </a:rPr>
              <a:t>http://etext.czu.cz/php/skripta/objekt.php?titul_key=5&amp;obj=1204&amp;no=Obr.%2018.8.2%20-%</a:t>
            </a:r>
            <a:r>
              <a:rPr lang="cs-CZ" sz="1700" dirty="0" smtClean="0">
                <a:hlinkClick r:id="rId11"/>
              </a:rPr>
              <a:t>202</a:t>
            </a:r>
            <a:endParaRPr lang="cs-CZ" sz="1700" dirty="0" smtClean="0"/>
          </a:p>
          <a:p>
            <a:endParaRPr lang="cs-CZ" sz="1700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499</Words>
  <Application>Microsoft Office PowerPoint</Application>
  <PresentationFormat>Předvádění na obrazovce (4:3)</PresentationFormat>
  <Paragraphs>91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Polní plodiny</vt:lpstr>
      <vt:lpstr>Polní plodiny</vt:lpstr>
      <vt:lpstr>Rozdělení polních plodin</vt:lpstr>
      <vt:lpstr>Okopaniny</vt:lpstr>
      <vt:lpstr>Okopaniny</vt:lpstr>
      <vt:lpstr>Řepa</vt:lpstr>
      <vt:lpstr>Druhy řepy</vt:lpstr>
      <vt:lpstr>Brambory</vt:lpstr>
      <vt:lpstr>Čekanka</vt:lpstr>
      <vt:lpstr>Krmení hospodářských zvířat</vt:lpstr>
      <vt:lpstr>Další okopaniny</vt:lpstr>
      <vt:lpstr>Sklizeň cukrovky</vt:lpstr>
      <vt:lpstr>Sklizeň brambor</vt:lpstr>
      <vt:lpstr>Zdroje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Polní plodiny</dc:title>
  <dc:subject>Pěstitelství 9</dc:subject>
  <dc:creator>Přibíková</dc:creator>
  <cp:lastModifiedBy>Aleš</cp:lastModifiedBy>
  <cp:revision>23</cp:revision>
  <dcterms:created xsi:type="dcterms:W3CDTF">2011-05-14T08:56:52Z</dcterms:created>
  <dcterms:modified xsi:type="dcterms:W3CDTF">2013-02-13T16:45:06Z</dcterms:modified>
</cp:coreProperties>
</file>