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5" r:id="rId4"/>
    <p:sldId id="261" r:id="rId5"/>
    <p:sldId id="263" r:id="rId6"/>
    <p:sldId id="264" r:id="rId7"/>
    <p:sldId id="259" r:id="rId8"/>
    <p:sldId id="269" r:id="rId9"/>
    <p:sldId id="260" r:id="rId10"/>
    <p:sldId id="267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AB81"/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48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278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770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296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69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08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311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677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468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700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994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F4AB7-5607-4DBF-A291-EDE9B165F389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67BA61-5387-4860-A9F7-DE3A3BA2C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415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powerpc.lukysoft.cz/krajska-mesta-pro-morphos-windows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powerpc.lukysoft.cz/krajska-mesta-pro-morphos-windows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1063079"/>
              </p:ext>
            </p:extLst>
          </p:nvPr>
        </p:nvGraphicFramePr>
        <p:xfrm>
          <a:off x="733550" y="2420888"/>
          <a:ext cx="7632848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350"/>
                <a:gridCol w="552949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17.8.2012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smtClean="0">
                          <a:effectLst/>
                        </a:rPr>
                        <a:t>VY_52_INOVACE_17_kraje</a:t>
                      </a:r>
                      <a:r>
                        <a:rPr lang="cs-CZ" sz="1800" kern="1200" baseline="0" smtClean="0">
                          <a:effectLst/>
                        </a:rPr>
                        <a:t> ČR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653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9614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Anotace: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556792"/>
            <a:ext cx="7704856" cy="4082008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Materiál je určen k podpoře výkladu učební látky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Žáci pracují s interaktivní tabulí nebo samostatně na počítačích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Snímky č.7 a č.9 jsou určeny k zopakování a upevnění látky, žáci si ihned ověří správnost odpovědí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Jako pomůcku pro zpracování úkolů mohou žáci použít mapu ČR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Snímky č.5 a č.6 je možno využít k diskuzi (zaměřit se na souvislosti mezi rozlohou a osídlením, typem povrchu, počtem měst apod.) 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Přechod mezi snímky se děje kliknutím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1800" dirty="0" smtClean="0">
              <a:solidFill>
                <a:schemeClr val="tx1"/>
              </a:solidFill>
            </a:endParaRPr>
          </a:p>
          <a:p>
            <a:pPr algn="l"/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24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5"/>
            <a:ext cx="7772400" cy="1224136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Kraje České republiky</a:t>
            </a:r>
            <a:endParaRPr lang="cs-CZ" sz="32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72816"/>
            <a:ext cx="7776864" cy="439248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jsou </a:t>
            </a:r>
            <a:r>
              <a:rPr lang="cs-CZ" sz="2000" b="1" dirty="0" smtClean="0">
                <a:solidFill>
                  <a:schemeClr val="tx1"/>
                </a:solidFill>
              </a:rPr>
              <a:t>vyšší územní samosprávné </a:t>
            </a:r>
            <a:r>
              <a:rPr lang="cs-CZ" sz="2000" dirty="0" smtClean="0">
                <a:solidFill>
                  <a:schemeClr val="tx1"/>
                </a:solidFill>
              </a:rPr>
              <a:t>celky, které mají </a:t>
            </a:r>
            <a:r>
              <a:rPr lang="cs-CZ" sz="2000" dirty="0">
                <a:solidFill>
                  <a:schemeClr val="tx1"/>
                </a:solidFill>
              </a:rPr>
              <a:t>právo </a:t>
            </a:r>
            <a:r>
              <a:rPr lang="cs-CZ" sz="2000" dirty="0" smtClean="0">
                <a:solidFill>
                  <a:schemeClr val="tx1"/>
                </a:solidFill>
              </a:rPr>
              <a:t>samy </a:t>
            </a:r>
            <a:r>
              <a:rPr lang="cs-CZ" sz="2000" dirty="0">
                <a:solidFill>
                  <a:schemeClr val="tx1"/>
                </a:solidFill>
              </a:rPr>
              <a:t>rozhodovat o svých záležitostech. Samosprávné celky vytvářejí </a:t>
            </a:r>
            <a:r>
              <a:rPr lang="cs-CZ" sz="2000" b="1" dirty="0">
                <a:solidFill>
                  <a:schemeClr val="tx1"/>
                </a:solidFill>
              </a:rPr>
              <a:t>vlastní orgány</a:t>
            </a:r>
            <a:r>
              <a:rPr lang="cs-CZ" sz="2000" dirty="0">
                <a:solidFill>
                  <a:schemeClr val="tx1"/>
                </a:solidFill>
              </a:rPr>
              <a:t>, jejichž prostřednictvím je výkon samosprávy uskutečňován. </a:t>
            </a:r>
            <a:r>
              <a:rPr lang="cs-CZ" sz="2000" dirty="0" smtClean="0">
                <a:solidFill>
                  <a:schemeClr val="tx1"/>
                </a:solidFill>
              </a:rPr>
              <a:t>Tato samospráva </a:t>
            </a:r>
            <a:r>
              <a:rPr lang="cs-CZ" sz="2000" dirty="0">
                <a:solidFill>
                  <a:schemeClr val="tx1"/>
                </a:solidFill>
              </a:rPr>
              <a:t>může vydávat podzákonné </a:t>
            </a:r>
            <a:r>
              <a:rPr lang="cs-CZ" sz="2000" b="1" dirty="0">
                <a:solidFill>
                  <a:schemeClr val="tx1"/>
                </a:solidFill>
              </a:rPr>
              <a:t>právní </a:t>
            </a:r>
            <a:r>
              <a:rPr lang="cs-CZ" sz="2000" b="1" dirty="0" smtClean="0">
                <a:solidFill>
                  <a:schemeClr val="tx1"/>
                </a:solidFill>
              </a:rPr>
              <a:t>předpisy.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chod kraje řídí krajské zastupitelstvo, v jehož čele stojí </a:t>
            </a:r>
            <a:r>
              <a:rPr lang="cs-CZ" sz="2000" b="1" dirty="0" smtClean="0">
                <a:solidFill>
                  <a:schemeClr val="tx1"/>
                </a:solidFill>
              </a:rPr>
              <a:t>hejtman</a:t>
            </a:r>
          </a:p>
          <a:p>
            <a:pPr marL="342900" indent="-342900" algn="l">
              <a:buFontTx/>
              <a:buChar char="-"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krajské zastupitelstvo má zákonem dánu možnost </a:t>
            </a:r>
            <a:r>
              <a:rPr lang="cs-CZ" sz="2000" dirty="0">
                <a:solidFill>
                  <a:schemeClr val="tx1"/>
                </a:solidFill>
              </a:rPr>
              <a:t>vydávat obecně 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r>
              <a:rPr lang="cs-CZ" sz="2000" b="1" dirty="0" smtClean="0">
                <a:solidFill>
                  <a:schemeClr val="tx1"/>
                </a:solidFill>
              </a:rPr>
              <a:t>závazné vyhlášky</a:t>
            </a:r>
          </a:p>
          <a:p>
            <a:pPr marL="342900" indent="-342900" algn="l">
              <a:buFontTx/>
              <a:buChar char="-"/>
            </a:pPr>
            <a:endParaRPr lang="cs-CZ" sz="2000" b="1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- Česká republika se dělí na </a:t>
            </a:r>
            <a:r>
              <a:rPr lang="cs-CZ" sz="2000" b="1" dirty="0" smtClean="0">
                <a:solidFill>
                  <a:schemeClr val="tx1"/>
                </a:solidFill>
              </a:rPr>
              <a:t>14 krajů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393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126" name="Picture 6" descr="http://nd01.jxs.cz/215/238/e1ff860059_112961_o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8590755" cy="5293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46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6695648"/>
            <a:ext cx="8229600" cy="45719"/>
          </a:xfrm>
        </p:spPr>
        <p:txBody>
          <a:bodyPr>
            <a:normAutofit fontScale="90000"/>
          </a:bodyPr>
          <a:lstStyle/>
          <a:p>
            <a:pPr algn="l"/>
            <a:endParaRPr lang="cs-CZ" sz="1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3516348"/>
              </p:ext>
            </p:extLst>
          </p:nvPr>
        </p:nvGraphicFramePr>
        <p:xfrm>
          <a:off x="251520" y="116631"/>
          <a:ext cx="8640960" cy="6696750"/>
        </p:xfrm>
        <a:graphic>
          <a:graphicData uri="http://schemas.openxmlformats.org/drawingml/2006/table">
            <a:tbl>
              <a:tblPr/>
              <a:tblGrid>
                <a:gridCol w="864096"/>
                <a:gridCol w="4320480"/>
                <a:gridCol w="3456384"/>
              </a:tblGrid>
              <a:tr h="446450">
                <a:tc gridSpan="3">
                  <a:txBody>
                    <a:bodyPr/>
                    <a:lstStyle/>
                    <a:p>
                      <a:r>
                        <a:rPr lang="cs-CZ" dirty="0">
                          <a:effectLst/>
                        </a:rPr>
                        <a:t> </a:t>
                      </a:r>
                      <a:r>
                        <a:rPr lang="cs-CZ" sz="2000" dirty="0">
                          <a:solidFill>
                            <a:srgbClr val="FF0000"/>
                          </a:solidFill>
                          <a:effectLst/>
                        </a:rPr>
                        <a:t>Kraje ČR podle velikosti </a:t>
                      </a:r>
                      <a:r>
                        <a:rPr lang="cs-CZ" dirty="0">
                          <a:effectLst/>
                        </a:rPr>
                        <a:t>(v km²)</a:t>
                      </a:r>
                      <a:endParaRPr lang="cs-CZ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1.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Středočeský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11 015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2.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Jihočeský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10 057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3.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Plzeňský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7 561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4.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Jihomoravský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7 196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5.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Kraj Vysočina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6 796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6.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Moravskoslezský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5 427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7.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Ústecký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5 335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8.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Olomoucký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5 267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9.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Královéhradecký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4 758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10.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Pardubický 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4 518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11.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Zlínský 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3 963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12.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Karlovarský 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3 315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13.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Liberecký 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3 163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14.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Hlavní město Praha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496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3553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6695648"/>
            <a:ext cx="8229600" cy="45719"/>
          </a:xfrm>
        </p:spPr>
        <p:txBody>
          <a:bodyPr>
            <a:normAutofit fontScale="90000"/>
          </a:bodyPr>
          <a:lstStyle/>
          <a:p>
            <a:pPr algn="l"/>
            <a:endParaRPr lang="cs-CZ" sz="1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0525473"/>
              </p:ext>
            </p:extLst>
          </p:nvPr>
        </p:nvGraphicFramePr>
        <p:xfrm>
          <a:off x="251520" y="188647"/>
          <a:ext cx="8712968" cy="6552720"/>
        </p:xfrm>
        <a:graphic>
          <a:graphicData uri="http://schemas.openxmlformats.org/drawingml/2006/table">
            <a:tbl>
              <a:tblPr/>
              <a:tblGrid>
                <a:gridCol w="871297"/>
                <a:gridCol w="4356484"/>
                <a:gridCol w="3485187"/>
              </a:tblGrid>
              <a:tr h="436848">
                <a:tc gridSpan="3">
                  <a:txBody>
                    <a:bodyPr/>
                    <a:lstStyle/>
                    <a:p>
                      <a:r>
                        <a:rPr lang="pl-PL" sz="2000" dirty="0">
                          <a:solidFill>
                            <a:srgbClr val="FF0000"/>
                          </a:solidFill>
                          <a:effectLst/>
                        </a:rPr>
                        <a:t>Kraje ČR podle počtu obyvatel </a:t>
                      </a:r>
                      <a:r>
                        <a:rPr lang="pl-PL" dirty="0">
                          <a:effectLst/>
                        </a:rPr>
                        <a:t>(k 30. 9. 2010)</a:t>
                      </a:r>
                      <a:endParaRPr lang="pl-PL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1.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Středočeský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1 261 249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2.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Hlavní město Praha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1 254 317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3.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Moravskoslezský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1 244 172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4.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Jihomoravský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1 154 191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5.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Ústecký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836 134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6.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Olomoucký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641 797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7.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Jihočeský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638 291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8.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Zlínský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590 673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9.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Plzeňský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571 980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10.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Královéhradecký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554 912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11.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Pardubický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516 943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12.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Vysočina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514 756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13.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Liberecký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439 817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6848">
                <a:tc>
                  <a:txBody>
                    <a:bodyPr/>
                    <a:lstStyle/>
                    <a:p>
                      <a:pPr algn="r"/>
                      <a:r>
                        <a:rPr lang="cs-CZ" sz="2000">
                          <a:effectLst/>
                        </a:rPr>
                        <a:t>14.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</a:rPr>
                        <a:t>Karlovarský</a:t>
                      </a:r>
                      <a:endParaRPr lang="cs-CZ" sz="2000" dirty="0"/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dirty="0">
                          <a:effectLst/>
                        </a:rPr>
                        <a:t>307 453</a:t>
                      </a:r>
                    </a:p>
                  </a:txBody>
                  <a:tcPr marL="8021" marR="8021" marT="8021" marB="802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7556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Doplň jména krajů</a:t>
            </a:r>
            <a:endParaRPr lang="cs-CZ" sz="2400" b="1" dirty="0"/>
          </a:p>
        </p:txBody>
      </p:sp>
      <p:pic>
        <p:nvPicPr>
          <p:cNvPr id="3074" name="Picture 2" descr="map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28900"/>
            <a:ext cx="4760700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098052"/>
              </p:ext>
            </p:extLst>
          </p:nvPr>
        </p:nvGraphicFramePr>
        <p:xfrm>
          <a:off x="5436096" y="444068"/>
          <a:ext cx="3456384" cy="611209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04056"/>
                <a:gridCol w="2952328"/>
              </a:tblGrid>
              <a:tr h="4365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11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464392" y="288771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088843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1580" y="3787007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59278" y="342963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59861" y="3732247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44412" y="454919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24636" y="416426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87467" y="472514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17820" y="462978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6" y="3964209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71900" y="4115459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98109" y="368793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83411" y="3196943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80362" y="2754406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46826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Řešení </a:t>
            </a:r>
            <a:endParaRPr lang="cs-CZ" sz="2400" b="1" dirty="0"/>
          </a:p>
        </p:txBody>
      </p:sp>
      <p:pic>
        <p:nvPicPr>
          <p:cNvPr id="3074" name="Picture 2" descr="map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28900"/>
            <a:ext cx="4760700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45766"/>
              </p:ext>
            </p:extLst>
          </p:nvPr>
        </p:nvGraphicFramePr>
        <p:xfrm>
          <a:off x="5436096" y="444068"/>
          <a:ext cx="3456384" cy="6112092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504056"/>
                <a:gridCol w="2952328"/>
              </a:tblGrid>
              <a:tr h="43657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Ústecký kraj</a:t>
                      </a:r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Karlovarský kraj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Plzeňský kraj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Hlavní město Praha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Středočeský kraj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Jihočeský kraj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Kraj Vysočina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Jihočeský kraj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Zlínský kraj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Moravskoslezský kraj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11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Olomoucký kraj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Pardubický kraj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13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Královéhradecký kraj</a:t>
                      </a:r>
                      <a:endParaRPr lang="cs-CZ" sz="2000" dirty="0"/>
                    </a:p>
                  </a:txBody>
                  <a:tcPr/>
                </a:tc>
              </a:tr>
              <a:tr h="436578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Liberecký kraj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464392" y="288771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088843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1580" y="3787007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59278" y="342963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59861" y="3732247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44412" y="454919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24636" y="416426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87467" y="472514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17820" y="4629785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55976" y="3964209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71900" y="4115459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98109" y="368793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83411" y="3196943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80362" y="2754406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14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83534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Doplň k číslům jména krajských měst</a:t>
            </a:r>
            <a:endParaRPr lang="cs-CZ" sz="2400" b="1" dirty="0"/>
          </a:p>
        </p:txBody>
      </p:sp>
      <p:pic>
        <p:nvPicPr>
          <p:cNvPr id="4098" name="Picture 2" descr="Krajská města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4868953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89952" y="2168905"/>
            <a:ext cx="1224136" cy="369332"/>
          </a:xfrm>
          <a:prstGeom prst="rect">
            <a:avLst/>
          </a:prstGeom>
          <a:solidFill>
            <a:srgbClr val="FFAB8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91853" y="5836697"/>
            <a:ext cx="2880320" cy="369332"/>
          </a:xfrm>
          <a:prstGeom prst="rect">
            <a:avLst/>
          </a:prstGeom>
          <a:solidFill>
            <a:srgbClr val="FFAB8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1925022"/>
              </p:ext>
            </p:extLst>
          </p:nvPr>
        </p:nvGraphicFramePr>
        <p:xfrm>
          <a:off x="5336497" y="912019"/>
          <a:ext cx="3700000" cy="569016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94949"/>
                <a:gridCol w="3205051"/>
              </a:tblGrid>
              <a:tr h="43770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11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13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123728" y="36450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74491" y="3009359"/>
            <a:ext cx="3322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49555" y="2996952"/>
            <a:ext cx="31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63335" y="335699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51367" y="3890172"/>
            <a:ext cx="2404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21563" y="4725144"/>
            <a:ext cx="23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57502" y="3444969"/>
            <a:ext cx="31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38909" y="3845079"/>
            <a:ext cx="31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78971" y="4437112"/>
            <a:ext cx="2554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72173" y="4100369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428323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02512" y="4871871"/>
            <a:ext cx="6107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48182" y="4725144"/>
            <a:ext cx="6202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7029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Správné odpovědi</a:t>
            </a:r>
            <a:endParaRPr lang="cs-CZ" sz="2400" b="1" dirty="0"/>
          </a:p>
        </p:txBody>
      </p:sp>
      <p:pic>
        <p:nvPicPr>
          <p:cNvPr id="4098" name="Picture 2" descr="Krajská města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4868953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89952" y="2168905"/>
            <a:ext cx="1224136" cy="369332"/>
          </a:xfrm>
          <a:prstGeom prst="rect">
            <a:avLst/>
          </a:prstGeom>
          <a:solidFill>
            <a:srgbClr val="FFAB8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91853" y="5836697"/>
            <a:ext cx="2880320" cy="369332"/>
          </a:xfrm>
          <a:prstGeom prst="rect">
            <a:avLst/>
          </a:prstGeom>
          <a:solidFill>
            <a:srgbClr val="FFAB8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1694373"/>
              </p:ext>
            </p:extLst>
          </p:nvPr>
        </p:nvGraphicFramePr>
        <p:xfrm>
          <a:off x="5336497" y="912019"/>
          <a:ext cx="3700000" cy="569016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94949"/>
                <a:gridCol w="3205051"/>
              </a:tblGrid>
              <a:tr h="43770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Praha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Liberec </a:t>
                      </a:r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3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Ústí nad Labem</a:t>
                      </a:r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Karlovy Vary</a:t>
                      </a:r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Plzeň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České Budějovice</a:t>
                      </a:r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7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Hradec Králové</a:t>
                      </a:r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Pardubice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9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Jihlava </a:t>
                      </a:r>
                      <a:endParaRPr lang="cs-CZ" sz="2000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Ostrava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11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Olomouc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Brno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  <a:tr h="43770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13</a:t>
                      </a:r>
                      <a:endParaRPr lang="cs-CZ" sz="2000" b="1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Zlín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123728" y="36450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74491" y="3009359"/>
            <a:ext cx="3322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49555" y="2996952"/>
            <a:ext cx="31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63335" y="335699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51367" y="3890172"/>
            <a:ext cx="2404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21563" y="4725144"/>
            <a:ext cx="23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57502" y="3444969"/>
            <a:ext cx="31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38909" y="3845079"/>
            <a:ext cx="31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78971" y="4437112"/>
            <a:ext cx="2554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72173" y="4100369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428323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11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02512" y="4871871"/>
            <a:ext cx="6107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12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48182" y="4725144"/>
            <a:ext cx="6202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13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062079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>
                <a:effectLst/>
              </a:rPr>
              <a:t>Použité zdroje:</a:t>
            </a:r>
            <a:br>
              <a:rPr lang="cs-CZ" sz="1400" dirty="0" smtClean="0">
                <a:effectLst/>
              </a:rPr>
            </a:br>
            <a:r>
              <a:rPr lang="cs-CZ" sz="1200" dirty="0" smtClean="0">
                <a:effectLst/>
              </a:rPr>
              <a:t/>
            </a:r>
            <a:br>
              <a:rPr lang="cs-CZ" sz="1200" dirty="0" smtClean="0">
                <a:effectLst/>
              </a:rPr>
            </a:br>
            <a:r>
              <a:rPr lang="pt-BR" sz="1200" dirty="0" smtClean="0">
                <a:effectLst/>
              </a:rPr>
              <a:t>AUTOR NEUVEDEN</a:t>
            </a:r>
            <a:r>
              <a:rPr lang="cs-CZ" sz="1200" dirty="0" smtClean="0">
                <a:effectLst/>
              </a:rPr>
              <a:t>.</a:t>
            </a:r>
            <a:r>
              <a:rPr lang="pt-BR" sz="1200" dirty="0" smtClean="0">
                <a:effectLst/>
              </a:rPr>
              <a:t> </a:t>
            </a:r>
            <a:r>
              <a:rPr lang="pt-BR" sz="1200" i="1" dirty="0" smtClean="0">
                <a:effectLst/>
              </a:rPr>
              <a:t>http</a:t>
            </a:r>
            <a:r>
              <a:rPr lang="pt-BR" sz="1200" i="1" dirty="0" smtClean="0">
                <a:effectLst/>
              </a:rPr>
              <a:t>://obrazky.cz/detail?q=mapa%20kraj%C5%AF%20%C4%8CR&amp;offset=55&amp;limit=20&amp;bUrlPar=filter%3D1&amp;resNum=65&amp;ref=http%3A//obrazky.cz/%3Fq%3Dmapa%2Bkraj%25C5%25AF%2B%25C4%258CR%26from%3D37&amp;resID=jkJnPn7V2FQIdssue5DWMdqAvLWga9rNFA2RYqJM_lU&amp;imgURL=http%3A//www.nreal.cz/i/mapa_cr.gif&amp;pageURL=http%3A//www.nreal.cz/&amp;imgX=302&amp;imgY=185&amp;imgSize=8&amp;thURL=http%3A//media5.picsearch.com/is%3FjkJnPn7V2FQIdssue5DWMdqAvLWga9rNFA2RYqJM_lU&amp;thX=128&amp;thY=79&amp;qNoSite=mapa%2Bkraj%C5%AF%2B%C4%8CR&amp;siteWWW=&amp;sId=zSJ1LwqnwYhAejp5hhH8</a:t>
            </a:r>
            <a:r>
              <a:rPr lang="pt-BR" sz="1200" dirty="0" smtClean="0">
                <a:effectLst/>
              </a:rPr>
              <a:t> [online]. [cit. 12.2.2013]. Dostupný na WWW: http://</a:t>
            </a:r>
            <a:r>
              <a:rPr lang="pt-BR" sz="1200" dirty="0" smtClean="0">
                <a:effectLst/>
              </a:rPr>
              <a:t>www.nreal.cz/i/mapa_cr.gif</a:t>
            </a:r>
            <a:r>
              <a:rPr lang="cs-CZ" sz="1200" dirty="0" smtClean="0">
                <a:solidFill>
                  <a:srgbClr val="FF0000"/>
                </a:solidFill>
                <a:effectLst/>
              </a:rPr>
              <a:t/>
            </a:r>
            <a:br>
              <a:rPr lang="cs-CZ" sz="1200" dirty="0" smtClean="0">
                <a:solidFill>
                  <a:srgbClr val="FF0000"/>
                </a:solidFill>
                <a:effectLst/>
              </a:rPr>
            </a:br>
            <a:r>
              <a:rPr lang="cs-CZ" sz="1200" dirty="0" smtClean="0">
                <a:effectLst/>
              </a:rPr>
              <a:t>PETR KADERKA. </a:t>
            </a:r>
            <a:r>
              <a:rPr lang="cs-CZ" sz="1200" i="1" dirty="0" smtClean="0">
                <a:effectLst/>
              </a:rPr>
              <a:t>http://obrazky.cz/detail?q=krajsk%C3%A1%20m%C4%9Bsta%20mapa&amp;offset=1&amp;limit=20&amp;bUrlPar=filter%3D1&amp;resNum=1&amp;ref=http%3A//obrazky.cz/%3Fq%3Dkrajsk%25C3%25A1%2Bm%25C4%259Bsta%2Bmapa%26step%3D20%26filter%3D1%26s%3D%26size%3Dany%26sId%3DzSJ1LwqnwRYwejp05sT1%26orientation%3D%26from%3D55&amp;resID=HjTU08DsIOSaANGjt6BKGe8nM_p78hOKqwqoICbJD4c&amp;imgURL=http%3A//powerpc.lukysoft.cz/data/pictures/krajska_mesta.jpg&amp;pageURL=http%3A//powerpc.lukysoft.cz/krajska-mesta-pro-morphos-windows&amp;imgX=500&amp;imgY=360&amp;imgSize=19&amp;thURL=http%3A//media4.picsearch.com/is%3FHjTU08DsIOSaANGjt6BKGe8nM_p78hOKqwqoICbJD4c&amp;thX=128&amp;thY=92&amp;qNoSite=krajsk%C3%A1%2Bm%C4%9Bsta%2Bmapa&amp;siteWWW=&amp;sId=zSJ1Lwqnwy6Pej_ybNK3</a:t>
            </a:r>
            <a:r>
              <a:rPr lang="cs-CZ" sz="1200" dirty="0" smtClean="0">
                <a:effectLst/>
              </a:rPr>
              <a:t> [online]. [cit. 12.2.2013]. Dostupný na WWW: http://</a:t>
            </a:r>
            <a:r>
              <a:rPr lang="cs-CZ" sz="1200" dirty="0" smtClean="0">
                <a:effectLst/>
              </a:rPr>
              <a:t>powerpc.lukysoft.cz/data/pictures/krajska_mesta.jpg</a:t>
            </a:r>
            <a:r>
              <a:rPr lang="cs-CZ" sz="1200" dirty="0" smtClean="0">
                <a:solidFill>
                  <a:srgbClr val="FF0000"/>
                </a:solidFill>
                <a:effectLst/>
              </a:rPr>
              <a:t/>
            </a:r>
            <a:br>
              <a:rPr lang="cs-CZ" sz="1200" dirty="0" smtClean="0">
                <a:solidFill>
                  <a:srgbClr val="FF0000"/>
                </a:solidFill>
                <a:effectLst/>
              </a:rPr>
            </a:br>
            <a:r>
              <a:rPr lang="pt-BR" sz="1200" dirty="0" smtClean="0">
                <a:effectLst/>
              </a:rPr>
              <a:t>AUTOR NEUVEDEN. </a:t>
            </a:r>
            <a:r>
              <a:rPr lang="pt-BR" sz="1200" i="1" dirty="0" smtClean="0">
                <a:effectLst/>
              </a:rPr>
              <a:t>http://obrazky.cz/detail?q=kraje%20%C4%8CR&amp;offset=163&amp;limit=20&amp;bUrlPar=filter%3D1&amp;resNum=177&amp;ref=http%3A//obrazky.cz/%3Fq%3Dkraje%2B%25C4%258CR%26step%3D20%26filter%3D1%26s%3D%26size%3Dany%26sId%3DzSJ1Lwqnw7uVBZpUuBJQ%26orientation%3D%26from%3D145&amp;resID=3Vd7u9Qq7SZmDqf_tJo4HrI7pJG6lyQxx6Bf8jje1wE&amp;imgURL=http%3A//nd01.jxs.cz/215/238/e1ff860059_112961_o2.gif&amp;pageURL=http%3A//goodys.blog.cz/0701&amp;imgX=1024&amp;imgY=631&amp;imgSize=101&amp;thURL=http%3A//media2.picsearch.com/is%3F3Vd7u9Qq7SZmDqf_tJo4HrI7pJG6lyQxx6Bf8jje1wE&amp;thX=128&amp;thY=79&amp;qNoSite=kraje%2B%C4%8CR&amp;siteWWW=&amp;sId=zSJ1LwqnCChCBZpSlVAe</a:t>
            </a:r>
            <a:r>
              <a:rPr lang="pt-BR" sz="1200" dirty="0" smtClean="0">
                <a:effectLst/>
              </a:rPr>
              <a:t> [online]. [cit. 12.2.2013]. Dostupný na WWW: http://</a:t>
            </a:r>
            <a:r>
              <a:rPr lang="pt-BR" sz="1200" dirty="0" smtClean="0">
                <a:effectLst/>
              </a:rPr>
              <a:t>nd01.jxs.cz/215/238/e1ff860059_112961_o2.gif</a:t>
            </a:r>
            <a:r>
              <a:rPr lang="cs-CZ" sz="1200" dirty="0" smtClean="0">
                <a:solidFill>
                  <a:srgbClr val="FF0000"/>
                </a:solidFill>
                <a:effectLst/>
              </a:rPr>
              <a:t/>
            </a:r>
            <a:br>
              <a:rPr lang="cs-CZ" sz="1200" dirty="0" smtClean="0">
                <a:solidFill>
                  <a:srgbClr val="FF0000"/>
                </a:solidFill>
                <a:effectLst/>
              </a:rPr>
            </a:br>
            <a:r>
              <a:rPr lang="cs-CZ" sz="1200" dirty="0"/>
              <a:t>ONDŘEJ HAJDUCH. </a:t>
            </a:r>
            <a:r>
              <a:rPr lang="cs-CZ" sz="1200" i="1" dirty="0"/>
              <a:t>geografický web</a:t>
            </a:r>
            <a:r>
              <a:rPr lang="cs-CZ" sz="1200" dirty="0"/>
              <a:t> [online]. [cit. 13.2.2013]. Dostupný na WWW: http://www.hajduch.net/cesko/regiony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vlastní zdroj</a:t>
            </a:r>
            <a:endParaRPr lang="cs-CZ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6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512</Words>
  <Application>Microsoft Office PowerPoint</Application>
  <PresentationFormat>Předvádění na obrazovce (4:3)</PresentationFormat>
  <Paragraphs>259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Kraje České republiky</vt:lpstr>
      <vt:lpstr>Prezentace aplikace PowerPoint</vt:lpstr>
      <vt:lpstr>Prezentace aplikace PowerPoint</vt:lpstr>
      <vt:lpstr>Prezentace aplikace PowerPoint</vt:lpstr>
      <vt:lpstr>Doplň jména krajů</vt:lpstr>
      <vt:lpstr>Řešení </vt:lpstr>
      <vt:lpstr>Doplň k číslům jména krajských měst</vt:lpstr>
      <vt:lpstr>Správné odpovědi</vt:lpstr>
      <vt:lpstr>Použité zdroje:  AUTOR NEUVEDEN. http://obrazky.cz/detail?q=mapa%20kraj%C5%AF%20%C4%8CR&amp;offset=55&amp;limit=20&amp;bUrlPar=filter%3D1&amp;resNum=65&amp;ref=http%3A//obrazky.cz/%3Fq%3Dmapa%2Bkraj%25C5%25AF%2B%25C4%258CR%26from%3D37&amp;resID=jkJnPn7V2FQIdssue5DWMdqAvLWga9rNFA2RYqJM_lU&amp;imgURL=http%3A//www.nreal.cz/i/mapa_cr.gif&amp;pageURL=http%3A//www.nreal.cz/&amp;imgX=302&amp;imgY=185&amp;imgSize=8&amp;thURL=http%3A//media5.picsearch.com/is%3FjkJnPn7V2FQIdssue5DWMdqAvLWga9rNFA2RYqJM_lU&amp;thX=128&amp;thY=79&amp;qNoSite=mapa%2Bkraj%C5%AF%2B%C4%8CR&amp;siteWWW=&amp;sId=zSJ1LwqnwYhAejp5hhH8 [online]. [cit. 12.2.2013]. Dostupný na WWW: http://www.nreal.cz/i/mapa_cr.gif PETR KADERKA. http://obrazky.cz/detail?q=krajsk%C3%A1%20m%C4%9Bsta%20mapa&amp;offset=1&amp;limit=20&amp;bUrlPar=filter%3D1&amp;resNum=1&amp;ref=http%3A//obrazky.cz/%3Fq%3Dkrajsk%25C3%25A1%2Bm%25C4%259Bsta%2Bmapa%26step%3D20%26filter%3D1%26s%3D%26size%3Dany%26sId%3DzSJ1LwqnwRYwejp05sT1%26orientation%3D%26from%3D55&amp;resID=HjTU08DsIOSaANGjt6BKGe8nM_p78hOKqwqoICbJD4c&amp;imgURL=http%3A//powerpc.lukysoft.cz/data/pictures/krajska_mesta.jpg&amp;pageURL=http%3A//powerpc.lukysoft.cz/krajska-mesta-pro-morphos-windows&amp;imgX=500&amp;imgY=360&amp;imgSize=19&amp;thURL=http%3A//media4.picsearch.com/is%3FHjTU08DsIOSaANGjt6BKGe8nM_p78hOKqwqoICbJD4c&amp;thX=128&amp;thY=92&amp;qNoSite=krajsk%C3%A1%2Bm%C4%9Bsta%2Bmapa&amp;siteWWW=&amp;sId=zSJ1Lwqnwy6Pej_ybNK3 [online]. [cit. 12.2.2013]. Dostupný na WWW: http://powerpc.lukysoft.cz/data/pictures/krajska_mesta.jpg AUTOR NEUVEDEN. http://obrazky.cz/detail?q=kraje%20%C4%8CR&amp;offset=163&amp;limit=20&amp;bUrlPar=filter%3D1&amp;resNum=177&amp;ref=http%3A//obrazky.cz/%3Fq%3Dkraje%2B%25C4%258CR%26step%3D20%26filter%3D1%26s%3D%26size%3Dany%26sId%3DzSJ1Lwqnw7uVBZpUuBJQ%26orientation%3D%26from%3D145&amp;resID=3Vd7u9Qq7SZmDqf_tJo4HrI7pJG6lyQxx6Bf8jje1wE&amp;imgURL=http%3A//nd01.jxs.cz/215/238/e1ff860059_112961_o2.gif&amp;pageURL=http%3A//goodys.blog.cz/0701&amp;imgX=1024&amp;imgY=631&amp;imgSize=101&amp;thURL=http%3A//media2.picsearch.com/is%3F3Vd7u9Qq7SZmDqf_tJo4HrI7pJG6lyQxx6Bf8jje1wE&amp;thX=128&amp;thY=79&amp;qNoSite=kraje%2B%C4%8CR&amp;siteWWW=&amp;sId=zSJ1LwqnCChCBZpSlVAe [online]. [cit. 12.2.2013]. Dostupný na WWW: http://nd01.jxs.cz/215/238/e1ff860059_112961_o2.gif ONDŘEJ HAJDUCH. geografický web [online]. [cit. 13.2.2013]. Dostupný na WWW: http://www.hajduch.net/cesko/regiony  vlastní 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19</cp:revision>
  <dcterms:created xsi:type="dcterms:W3CDTF">2013-02-12T16:21:58Z</dcterms:created>
  <dcterms:modified xsi:type="dcterms:W3CDTF">2013-02-13T18:17:16Z</dcterms:modified>
</cp:coreProperties>
</file>