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aveSubsetFonts="1">
  <p:sldMasterIdLst>
    <p:sldMasterId id="2147483929" r:id="rId1"/>
    <p:sldMasterId id="2147483941" r:id="rId2"/>
  </p:sldMasterIdLst>
  <p:notesMasterIdLst>
    <p:notesMasterId r:id="rId61"/>
  </p:notesMasterIdLst>
  <p:sldIdLst>
    <p:sldId id="337" r:id="rId3"/>
    <p:sldId id="31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70" r:id="rId12"/>
    <p:sldId id="271" r:id="rId13"/>
    <p:sldId id="273" r:id="rId14"/>
    <p:sldId id="274" r:id="rId15"/>
    <p:sldId id="275" r:id="rId16"/>
    <p:sldId id="277" r:id="rId17"/>
    <p:sldId id="278" r:id="rId18"/>
    <p:sldId id="279" r:id="rId19"/>
    <p:sldId id="334" r:id="rId20"/>
    <p:sldId id="282" r:id="rId21"/>
    <p:sldId id="283" r:id="rId22"/>
    <p:sldId id="284" r:id="rId23"/>
    <p:sldId id="306" r:id="rId24"/>
    <p:sldId id="286" r:id="rId25"/>
    <p:sldId id="320" r:id="rId26"/>
    <p:sldId id="321" r:id="rId27"/>
    <p:sldId id="322" r:id="rId28"/>
    <p:sldId id="323" r:id="rId29"/>
    <p:sldId id="324" r:id="rId30"/>
    <p:sldId id="325" r:id="rId31"/>
    <p:sldId id="326" r:id="rId32"/>
    <p:sldId id="287" r:id="rId33"/>
    <p:sldId id="289" r:id="rId34"/>
    <p:sldId id="290" r:id="rId35"/>
    <p:sldId id="291" r:id="rId36"/>
    <p:sldId id="293" r:id="rId37"/>
    <p:sldId id="294" r:id="rId38"/>
    <p:sldId id="307" r:id="rId39"/>
    <p:sldId id="296" r:id="rId40"/>
    <p:sldId id="297" r:id="rId41"/>
    <p:sldId id="312" r:id="rId42"/>
    <p:sldId id="299" r:id="rId43"/>
    <p:sldId id="300" r:id="rId44"/>
    <p:sldId id="308" r:id="rId45"/>
    <p:sldId id="302" r:id="rId46"/>
    <p:sldId id="303" r:id="rId47"/>
    <p:sldId id="304" r:id="rId48"/>
    <p:sldId id="314" r:id="rId49"/>
    <p:sldId id="315" r:id="rId50"/>
    <p:sldId id="316" r:id="rId51"/>
    <p:sldId id="317" r:id="rId52"/>
    <p:sldId id="318" r:id="rId53"/>
    <p:sldId id="327" r:id="rId54"/>
    <p:sldId id="328" r:id="rId55"/>
    <p:sldId id="329" r:id="rId56"/>
    <p:sldId id="330" r:id="rId57"/>
    <p:sldId id="331" r:id="rId58"/>
    <p:sldId id="332" r:id="rId59"/>
    <p:sldId id="333" r:id="rId6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FFFF"/>
    <a:srgbClr val="00FF00"/>
    <a:srgbClr val="FF0000"/>
    <a:srgbClr val="FF00FF"/>
    <a:srgbClr val="CCFFFF"/>
    <a:srgbClr val="CCFFCC"/>
    <a:srgbClr val="FF99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3108" autoAdjust="0"/>
    <p:restoredTop sz="92924" autoAdjust="0"/>
  </p:normalViewPr>
  <p:slideViewPr>
    <p:cSldViewPr snapToObjects="1">
      <p:cViewPr>
        <p:scale>
          <a:sx n="58" d="100"/>
          <a:sy n="58" d="100"/>
        </p:scale>
        <p:origin x="-122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6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F6E30B-8593-4A04-B70C-3D4DDB3B6A34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2950A4-746F-435D-B731-E97F13812B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61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2950A4-746F-435D-B731-E97F13812BD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944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D26FA-1582-40C6-B95E-B5D1EEE52F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5D772-1BBC-4EA7-A742-46633B099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FD2D7-EA8F-4928-8024-E7D77D1A9E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4B0E4-C422-405C-B1A2-ED1892E656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4FC0E-F7D4-4B6D-B816-B4D91513CB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06CE93-1748-4D2F-B9C6-42756945EC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F8626-AC77-46C6-B4DF-E5D57CBAD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8AB09-663E-4BC3-AA34-99D1C2A119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87772-7D86-4829-8AB9-80C586A17D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3BA219-7F8C-48C2-A2AC-B96925C4BA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06159-4271-40DF-9C19-242970899A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3972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068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551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3250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42637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7324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977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6134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575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1359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031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399BE89-BB18-46A8-81CD-686A04883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5EC1D4A-A796-47C3-A63E-CE236FB377E2}" type="datetimeFigureOut">
              <a:rPr lang="cs-CZ" b="0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13.2.2013</a:t>
            </a:fld>
            <a:endParaRPr lang="cs-CZ" b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b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AC57A5DF-1266-40EA-9282-1E66B9DE06C0}" type="slidenum">
              <a:rPr lang="cs-CZ" b="0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 b="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81098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bclinuxu.cz/images/screenshots/0/0/99900-tucnakova-klavesnice-a-vybirani-televizniho-vypalneho--55752.jpg" TargetMode="External"/><Relationship Id="rId13" Type="http://schemas.openxmlformats.org/officeDocument/2006/relationships/hyperlink" Target="http://obchod.servis-konzoli.cz/administrace/pictures/big/1674-psp3004.jpg" TargetMode="External"/><Relationship Id="rId18" Type="http://schemas.openxmlformats.org/officeDocument/2006/relationships/hyperlink" Target="http://www.cstore.cz/eshop/mainItemImage/PC_skrin_Cooler_Master_Elite_332_cerna__bez_zdroje_.jpg" TargetMode="External"/><Relationship Id="rId3" Type="http://schemas.openxmlformats.org/officeDocument/2006/relationships/hyperlink" Target="http://t1.gstatic.com/images?q=tbn:ANd9GcRKBvc6HVt_7d9x4DHPWORPtJbbbJIVsYTK8CYexzNgadepRIzx" TargetMode="External"/><Relationship Id="rId21" Type="http://schemas.openxmlformats.org/officeDocument/2006/relationships/hyperlink" Target="http://i.alz.cz/Foto/f8/JS/JS258a.jpg" TargetMode="External"/><Relationship Id="rId7" Type="http://schemas.openxmlformats.org/officeDocument/2006/relationships/hyperlink" Target="http://img.kasa.cz/k-foto/800/7/4/6/product_810647.jpg" TargetMode="External"/><Relationship Id="rId12" Type="http://schemas.openxmlformats.org/officeDocument/2006/relationships/hyperlink" Target="http://imgs.idnes.cz/software/A060124_DVR_WEB_KAMERA_N.PNG" TargetMode="External"/><Relationship Id="rId17" Type="http://schemas.openxmlformats.org/officeDocument/2006/relationships/hyperlink" Target="http://archive.org/download/HallofFameCDROM/HallofFameCDROM.jpg" TargetMode="External"/><Relationship Id="rId25" Type="http://schemas.openxmlformats.org/officeDocument/2006/relationships/image" Target="../media/image1.png"/><Relationship Id="rId2" Type="http://schemas.openxmlformats.org/officeDocument/2006/relationships/hyperlink" Target="http://www.ipmklub.cz/data/image/usb-flash-disk-4gb.jpg" TargetMode="External"/><Relationship Id="rId16" Type="http://schemas.openxmlformats.org/officeDocument/2006/relationships/hyperlink" Target="http://www.google.cz/url?sa=i&amp;rct=j&amp;q=joystick&amp;source=images&amp;cd=&amp;cad=rja&amp;docid=oW5Jzh7VeXqODM&amp;tbnid=LPRBRo5-ZE2GgM:&amp;ved=0CAUQjRw&amp;url=http://www.mrpt.org/node/140&amp;ei=9YILUdDjE8SZ0QXAz4CICQ&amp;psig=AFQjCNFRqPR3Q5BejVcy16NcSLzB--1IrA&amp;ust=1359795312108035" TargetMode="External"/><Relationship Id="rId20" Type="http://schemas.openxmlformats.org/officeDocument/2006/relationships/hyperlink" Target="http://media.novinky.cz/064/100640-top_foto2-qxtfb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img.kasa.cz/k-foto/800/5/9/6/product_287695.jpg" TargetMode="External"/><Relationship Id="rId11" Type="http://schemas.openxmlformats.org/officeDocument/2006/relationships/hyperlink" Target="http://t0.gstatic.com/images?q=tbn:ANd9GcQzWRCNbuH5gzHe_G5KsIkzeG3hGo1zoNFUnrY-nSmClCIqGBgqqQ" TargetMode="External"/><Relationship Id="rId24" Type="http://schemas.openxmlformats.org/officeDocument/2006/relationships/hyperlink" Target="http://t0.gstatic.com/images?q=tbn:ANd9GcSVoftamThcj7S99Tr_Qcmjp7hrUlQOeX_aS204IybSH8SfUibRcg" TargetMode="External"/><Relationship Id="rId5" Type="http://schemas.openxmlformats.org/officeDocument/2006/relationships/hyperlink" Target="http://7.bilyraj.ofdn.cz/products_images/it-a-kancelar/monitory/lcd-monitor-acer-s221hqldbd-22-led-tn-5ms-100000000-1-250cd-m2-1920-x-1080_full.jpg?hash=1351733860" TargetMode="External"/><Relationship Id="rId15" Type="http://schemas.openxmlformats.org/officeDocument/2006/relationships/hyperlink" Target="http://1.bp.blogspot.com/_IawOjqDZ5s4/TL7WNKN68qI/AAAAAAAAAB8/2cHykhEKQxw/s1600/optick&#225;+mechanika.jpg" TargetMode="External"/><Relationship Id="rId23" Type="http://schemas.openxmlformats.org/officeDocument/2006/relationships/hyperlink" Target="http://www.datart.cz/catalog_img_cz/242/294/242294/IMAGE_FULL_1.jpg?1336149616000" TargetMode="External"/><Relationship Id="rId10" Type="http://schemas.openxmlformats.org/officeDocument/2006/relationships/hyperlink" Target="http://1.bp.blogspot.com/_T9DyWDO2osk/TVFHyum7pFI/AAAAAAAAAKE/kNVdMDunepU/s1600/modem.jpg" TargetMode="External"/><Relationship Id="rId19" Type="http://schemas.openxmlformats.org/officeDocument/2006/relationships/hyperlink" Target="http://img.ihned.cz/attachment.php/210/19246210/aiosv48B7GHIKLMkQWcdfhpry1SU2ARm/Sony-Cyber-shot-S950.jpg" TargetMode="External"/><Relationship Id="rId4" Type="http://schemas.openxmlformats.org/officeDocument/2006/relationships/hyperlink" Target="http://prodimg.snbz.cz/shop1/sluchatka-skullcandy-p12-inkd-purple-black.jpg" TargetMode="External"/><Relationship Id="rId9" Type="http://schemas.openxmlformats.org/officeDocument/2006/relationships/hyperlink" Target="http://pctuning.tyden.cz/ilustrace3/jezek/zakladylan/cat5e.jpg" TargetMode="External"/><Relationship Id="rId14" Type="http://schemas.openxmlformats.org/officeDocument/2006/relationships/hyperlink" Target="http://upload.wikimedia.org/wikipedia/commons/b/b0/Hdd.jpg" TargetMode="External"/><Relationship Id="rId22" Type="http://schemas.openxmlformats.org/officeDocument/2006/relationships/hyperlink" Target="http://vydelekzreklam.cz/upload/img/perex/390.jp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2.xml"/><Relationship Id="rId18" Type="http://schemas.openxmlformats.org/officeDocument/2006/relationships/slide" Target="slide13.xml"/><Relationship Id="rId26" Type="http://schemas.openxmlformats.org/officeDocument/2006/relationships/slide" Target="slide27.xml"/><Relationship Id="rId3" Type="http://schemas.openxmlformats.org/officeDocument/2006/relationships/slide" Target="slide3.xml"/><Relationship Id="rId21" Type="http://schemas.openxmlformats.org/officeDocument/2006/relationships/slide" Target="slide23.xml"/><Relationship Id="rId7" Type="http://schemas.openxmlformats.org/officeDocument/2006/relationships/slide" Target="slide6.xml"/><Relationship Id="rId12" Type="http://schemas.openxmlformats.org/officeDocument/2006/relationships/slide" Target="slide11.xml"/><Relationship Id="rId17" Type="http://schemas.openxmlformats.org/officeDocument/2006/relationships/slide" Target="slide21.xml"/><Relationship Id="rId25" Type="http://schemas.openxmlformats.org/officeDocument/2006/relationships/slide" Target="slide26.xml"/><Relationship Id="rId2" Type="http://schemas.openxmlformats.org/officeDocument/2006/relationships/notesSlide" Target="../notesSlides/notesSlide1.xml"/><Relationship Id="rId16" Type="http://schemas.openxmlformats.org/officeDocument/2006/relationships/slide" Target="slide20.xml"/><Relationship Id="rId20" Type="http://schemas.openxmlformats.org/officeDocument/2006/relationships/slide" Target="slide22.xml"/><Relationship Id="rId29" Type="http://schemas.openxmlformats.org/officeDocument/2006/relationships/slide" Target="slide3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11" Type="http://schemas.openxmlformats.org/officeDocument/2006/relationships/slide" Target="slide8.xml"/><Relationship Id="rId24" Type="http://schemas.openxmlformats.org/officeDocument/2006/relationships/slide" Target="slide25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24.xml"/><Relationship Id="rId28" Type="http://schemas.openxmlformats.org/officeDocument/2006/relationships/slide" Target="slide29.xml"/><Relationship Id="rId10" Type="http://schemas.openxmlformats.org/officeDocument/2006/relationships/slide" Target="slide14.xml"/><Relationship Id="rId19" Type="http://schemas.openxmlformats.org/officeDocument/2006/relationships/slide" Target="slide19.xml"/><Relationship Id="rId4" Type="http://schemas.openxmlformats.org/officeDocument/2006/relationships/slide" Target="slide4.xml"/><Relationship Id="rId9" Type="http://schemas.openxmlformats.org/officeDocument/2006/relationships/slide" Target="slide10.xml"/><Relationship Id="rId14" Type="http://schemas.openxmlformats.org/officeDocument/2006/relationships/slide" Target="slide16.xml"/><Relationship Id="rId22" Type="http://schemas.openxmlformats.org/officeDocument/2006/relationships/slide" Target="slide17.xml"/><Relationship Id="rId27" Type="http://schemas.openxmlformats.org/officeDocument/2006/relationships/slide" Target="slide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9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0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1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2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3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54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5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56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7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58.xml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208946"/>
              </p:ext>
            </p:extLst>
          </p:nvPr>
        </p:nvGraphicFramePr>
        <p:xfrm>
          <a:off x="1259632" y="1664804"/>
          <a:ext cx="6984776" cy="472445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941851"/>
                <a:gridCol w="5042925"/>
              </a:tblGrid>
              <a:tr h="18795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Název </a:t>
                      </a:r>
                      <a:r>
                        <a:rPr lang="cs-CZ" sz="1100" dirty="0">
                          <a:effectLst/>
                        </a:rPr>
                        <a:t>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18002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</a:t>
                      </a:r>
                      <a:r>
                        <a:rPr lang="cs-CZ" sz="1100" dirty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Lubomír Stepek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270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procvičení probrané ho učiva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  <a:tr h="2099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Vzdělávací </a:t>
                      </a:r>
                      <a:r>
                        <a:rPr lang="cs-CZ" sz="1100" dirty="0">
                          <a:effectLst/>
                        </a:rPr>
                        <a:t>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Informační </a:t>
                      </a:r>
                      <a:r>
                        <a:rPr lang="cs-CZ" sz="1100" dirty="0">
                          <a:effectLst/>
                        </a:rPr>
                        <a:t>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49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Předmět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Tematická </a:t>
                      </a:r>
                      <a:r>
                        <a:rPr lang="cs-CZ" sz="1100" dirty="0">
                          <a:effectLst/>
                        </a:rPr>
                        <a:t>oblast/téma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Opakování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1602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Výsledky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Opakování, prohlubování získaných poznatků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3412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Klíčová </a:t>
                      </a:r>
                      <a:r>
                        <a:rPr lang="cs-CZ" sz="1100" dirty="0">
                          <a:effectLst/>
                        </a:rPr>
                        <a:t>slova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SW, HW, KVÍZ</a:t>
                      </a:r>
                      <a:endParaRPr lang="cs-CZ" sz="11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180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Druh </a:t>
                      </a:r>
                      <a:r>
                        <a:rPr lang="cs-CZ" sz="1100" dirty="0">
                          <a:effectLst/>
                        </a:rPr>
                        <a:t>učebního materiálu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041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Typ </a:t>
                      </a:r>
                      <a:r>
                        <a:rPr lang="cs-CZ" sz="1100" dirty="0">
                          <a:effectLst/>
                        </a:rPr>
                        <a:t>vzdělávání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Střední </a:t>
                      </a:r>
                      <a:r>
                        <a:rPr lang="cs-CZ" sz="1100" dirty="0">
                          <a:effectLst/>
                        </a:rPr>
                        <a:t>vzdělávání, </a:t>
                      </a:r>
                      <a:r>
                        <a:rPr lang="cs-CZ" sz="1100" dirty="0" smtClean="0">
                          <a:effectLst/>
                        </a:rPr>
                        <a:t>1. </a:t>
                      </a:r>
                      <a:r>
                        <a:rPr lang="cs-CZ" sz="1100" dirty="0">
                          <a:effectLst/>
                        </a:rPr>
                        <a:t>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151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Ověřeno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>
                          <a:effectLst/>
                        </a:rPr>
                        <a:t> </a:t>
                      </a:r>
                      <a:r>
                        <a:rPr lang="cs-CZ" sz="1100" baseline="0" dirty="0" smtClean="0">
                          <a:effectLst/>
                        </a:rPr>
                        <a:t>Datum</a:t>
                      </a:r>
                      <a:r>
                        <a:rPr lang="cs-CZ" sz="1100" baseline="0" dirty="0">
                          <a:effectLst/>
                        </a:rPr>
                        <a:t>: </a:t>
                      </a:r>
                      <a:r>
                        <a:rPr lang="cs-CZ" sz="1100" baseline="0" dirty="0" smtClean="0">
                          <a:effectLst/>
                        </a:rPr>
                        <a:t>4. 2. 2013                           </a:t>
                      </a:r>
                      <a:r>
                        <a:rPr lang="cs-CZ" sz="1100" baseline="0" dirty="0">
                          <a:effectLst/>
                        </a:rPr>
                        <a:t>Třída: </a:t>
                      </a:r>
                      <a:r>
                        <a:rPr lang="cs-CZ" sz="1100" baseline="0" dirty="0" smtClean="0">
                          <a:effectLst/>
                        </a:rPr>
                        <a:t>I</a:t>
                      </a:r>
                      <a:r>
                        <a:rPr lang="cs-CZ" sz="1100" baseline="0" dirty="0">
                          <a:effectLst/>
                        </a:rPr>
                        <a:t>. PRŠ 2</a:t>
                      </a:r>
                      <a:endParaRPr lang="cs-CZ" sz="1100" baseline="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</a:tr>
              <a:tr h="25715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"/>
                        </a:rPr>
                        <a:t>http://www.ipmklub.cz/data/image/usb-flash-disk-4gb.jpg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3"/>
                        </a:rPr>
                        <a:t>http://t1.gstatic.com/images?q=tbn:ANd9GcRKBvc6HVt_7d9x4DHPWORPtJbbbJIVsYTK8CYexzNgadepRIzx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4"/>
                        </a:rPr>
                        <a:t>http://prodimg.snbz.cz/shop1/sluchatka-skullcandy-p12-inkd-purple-black.jpg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5"/>
                        </a:rPr>
                        <a:t>http://7.bilyraj.ofdn.cz/products_images/it-a-kancelar/monitory/lcd-monitor-acer-s221hqldbd-22-led-tn-5ms-100000000-1-250cd-m2-1920-x-1080_full.jpg?hash=1351733860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6"/>
                        </a:rPr>
                        <a:t>http://img.kasa.cz/k-foto/800/5/9/6/product_287695.jpg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7"/>
                        </a:rPr>
                        <a:t>http://img.kasa.cz/k-foto/800/7/4/6/product_810647.jpg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8"/>
                        </a:rPr>
                        <a:t>http://www.abclinuxu.cz/images/screenshots/0/0/99900-tucnakova-klavesnice-a-vybirani-televizniho-vypalneho--55752.jpg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9"/>
                        </a:rPr>
                        <a:t>http://pctuning.tyden.cz/ilustrace3/jezek/zakladylan/cat5e.jpg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0"/>
                        </a:rPr>
                        <a:t>http://1.bp.blogspot.com/_T9DyWDO2osk/TVFHyum7pFI/AAAAAAAAAKE/kNVdMDunepU/s1600/modem.jpg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1"/>
                        </a:rPr>
                        <a:t>http://t0.gstatic.com/images?q=tbn:ANd9GcQzWRCNbuH5gzHe_G5KsIkzeG3hGo1zoNFUnrY-nSmClCIqGBgqqQ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2"/>
                        </a:rPr>
                        <a:t>http://imgs.idnes.cz/software/A060124_DVR_WEB_KAMERA_N.PNG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3"/>
                        </a:rPr>
                        <a:t>http://obchod.servis-konzoli.cz/administrace/pictures/big/1674-psp3004.jpg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4"/>
                        </a:rPr>
                        <a:t>http://upload.wikimedia.org/wikipedia/commons/b/b0/Hdd.jpg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5"/>
                        </a:rPr>
                        <a:t>http://1.bp.blogspot.com/_IawOjqDZ5s4/TL7WNKN68qI/AAAAAAAAAB8/2cHykhEKQxw/s1600/optická+mechanika.jpg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6"/>
                        </a:rPr>
                        <a:t>http://www.google.cz/url?sa=i&amp;rct=j&amp;q=joystick&amp;source=images&amp;cd=&amp;cad=rja&amp;docid=oW5Jzh7VeXqODM&amp;tbnid=LPRBRo5-ZE2GgM:&amp;ved=0CAUQjRw&amp;url=http%3A%2F%2Fwww.mrpt.org%2Fnode%2F140&amp;ei=9YILUdDjE8SZ0QXAz4CICQ&amp;psig=AFQjCNFRqPR3Q5BejVcy16NcSLzB--1IrA&amp;ust=1359795312108035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7"/>
                        </a:rPr>
                        <a:t>http://archive.org/download/HallofFameCDROM/HallofFameCDROM.jpg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8"/>
                        </a:rPr>
                        <a:t>http://www.cstore.cz/eshop/mainItemImage/PC_skrin_Cooler_Master_Elite_332_cerna__bez_zdroje_.jpg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19"/>
                        </a:rPr>
                        <a:t>http://img.ihned.cz/attachment.php/210/19246210/aiosv48B7GHIKLMkQWcdfhpry1SU2ARm/Sony-Cyber-shot-S950.jpg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0"/>
                        </a:rPr>
                        <a:t>http://media.novinky.cz/064/100640-top_foto2-qxtfb.jpg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1"/>
                        </a:rPr>
                        <a:t>http://i.alz.cz/Foto/f8/JS/JS258a.jpg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2"/>
                        </a:rPr>
                        <a:t>http://vydelekzreklam.cz/upload/img/perex/390.jpg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3"/>
                        </a:rPr>
                        <a:t>http://www.datart.cz/catalog_img_cz/242/294/242294/IMAGE_FULL_1.jpg?1336149616000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3"/>
                        </a:rPr>
                        <a:t>http://www.datart.cz/catalog_img_cz/242/294/242294/IMAGE_FULL_1.jpg?1336149616000</a:t>
                      </a:r>
                      <a:endParaRPr lang="cs-CZ" sz="600" kern="1200" dirty="0" smtClean="0">
                        <a:effectLst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s-CZ" sz="600" u="sng" kern="1200" dirty="0" smtClean="0">
                          <a:effectLst/>
                          <a:hlinkClick r:id="rId24"/>
                        </a:rPr>
                        <a:t>http://t0.gstatic.com/images?q=tbn:ANd9GcSVoftamThcj7S99Tr_Qcmjp7hrUlQOeX_aS204IybSH8SfUibRcg</a:t>
                      </a:r>
                      <a:endParaRPr lang="cs-CZ" sz="600" kern="1200" dirty="0" smtClean="0">
                        <a:effectLst/>
                      </a:endParaRPr>
                    </a:p>
                  </a:txBody>
                  <a:tcPr marL="55018" marR="55018" marT="0" marB="0" anchor="ctr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800" b="0" dirty="0">
                <a:solidFill>
                  <a:prstClr val="black"/>
                </a:solidFill>
                <a:latin typeface="Calibri"/>
              </a:rPr>
              <a:t>EU­­_12_sada 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1_04_INF</a:t>
            </a:r>
            <a:r>
              <a:rPr lang="cs-CZ" sz="1800" b="0" dirty="0">
                <a:solidFill>
                  <a:prstClr val="black"/>
                </a:solidFill>
                <a:latin typeface="Calibri"/>
              </a:rPr>
              <a:t>_ </a:t>
            </a:r>
            <a:r>
              <a:rPr lang="cs-CZ" sz="1800" b="0" dirty="0" err="1" smtClean="0">
                <a:solidFill>
                  <a:prstClr val="black"/>
                </a:solidFill>
                <a:latin typeface="Calibri"/>
              </a:rPr>
              <a:t>Info</a:t>
            </a:r>
            <a:r>
              <a:rPr lang="cs-CZ" sz="1800" b="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800" b="0" dirty="0" err="1" smtClean="0">
                <a:solidFill>
                  <a:prstClr val="black"/>
                </a:solidFill>
                <a:latin typeface="Calibri"/>
              </a:rPr>
              <a:t>KVIZ_Stepek</a:t>
            </a:r>
            <a:endParaRPr lang="cs-CZ" sz="1800" b="0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2267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3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162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1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162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2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162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3</a:t>
            </a: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162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5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16200000">
            <a:off x="3205162" y="27035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4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162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7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162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8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162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12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162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6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162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600" dirty="0">
                <a:ln w="50800"/>
                <a:solidFill>
                  <a:schemeClr val="bg1">
                    <a:shade val="50000"/>
                  </a:schemeClr>
                </a:solidFill>
              </a:rPr>
              <a:t>9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162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10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162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14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162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13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162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18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162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19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162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11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162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16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162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17</a:t>
            </a: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162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20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162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21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162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ln w="28575">
            <a:headEnd/>
            <a:tailEnd/>
          </a:ln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2600" dirty="0"/>
              <a:t>15</a:t>
            </a:r>
          </a:p>
        </p:txBody>
      </p:sp>
      <p:sp>
        <p:nvSpPr>
          <p:cNvPr id="280031" name="AutoShape 479"/>
          <p:cNvSpPr>
            <a:spLocks noChangeArrowheads="1"/>
          </p:cNvSpPr>
          <p:nvPr/>
        </p:nvSpPr>
        <p:spPr bwMode="auto">
          <a:xfrm rot="16200000">
            <a:off x="1474787" y="5732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32" name="Rectangle 480">
            <a:hlinkClick r:id="rId23" action="ppaction://hlinksldjump"/>
          </p:cNvPr>
          <p:cNvSpPr>
            <a:spLocks noChangeArrowheads="1"/>
          </p:cNvSpPr>
          <p:nvPr/>
        </p:nvSpPr>
        <p:spPr bwMode="auto">
          <a:xfrm>
            <a:off x="1760538" y="5981700"/>
            <a:ext cx="404812" cy="404813"/>
          </a:xfrm>
          <a:prstGeom prst="rect">
            <a:avLst/>
          </a:prstGeom>
          <a:solidFill>
            <a:schemeClr val="lt1"/>
          </a:solidFill>
          <a:ln w="25400" cap="rnd" cmpd="sng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22</a:t>
            </a:r>
          </a:p>
        </p:txBody>
      </p:sp>
      <p:sp>
        <p:nvSpPr>
          <p:cNvPr id="280033" name="AutoShape 481"/>
          <p:cNvSpPr>
            <a:spLocks noChangeArrowheads="1"/>
          </p:cNvSpPr>
          <p:nvPr/>
        </p:nvSpPr>
        <p:spPr bwMode="auto">
          <a:xfrm rot="16200000">
            <a:off x="2336800" y="57324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34" name="Rectangle 482">
            <a:hlinkClick r:id="rId24" action="ppaction://hlinksldjump"/>
          </p:cNvPr>
          <p:cNvSpPr>
            <a:spLocks noChangeArrowheads="1"/>
          </p:cNvSpPr>
          <p:nvPr/>
        </p:nvSpPr>
        <p:spPr bwMode="auto">
          <a:xfrm>
            <a:off x="2622550" y="5981700"/>
            <a:ext cx="404813" cy="404813"/>
          </a:xfrm>
          <a:prstGeom prst="rect">
            <a:avLst/>
          </a:prstGeom>
          <a:solidFill>
            <a:schemeClr val="lt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23</a:t>
            </a:r>
          </a:p>
        </p:txBody>
      </p:sp>
      <p:sp>
        <p:nvSpPr>
          <p:cNvPr id="280035" name="AutoShape 483"/>
          <p:cNvSpPr>
            <a:spLocks noChangeArrowheads="1"/>
          </p:cNvSpPr>
          <p:nvPr/>
        </p:nvSpPr>
        <p:spPr bwMode="auto">
          <a:xfrm rot="16200000">
            <a:off x="3206750" y="57324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36" name="Rectangle 484">
            <a:hlinkClick r:id="rId25" action="ppaction://hlinksldjump"/>
          </p:cNvPr>
          <p:cNvSpPr>
            <a:spLocks noChangeArrowheads="1"/>
          </p:cNvSpPr>
          <p:nvPr/>
        </p:nvSpPr>
        <p:spPr bwMode="auto">
          <a:xfrm>
            <a:off x="3492500" y="5981700"/>
            <a:ext cx="404813" cy="404813"/>
          </a:xfrm>
          <a:prstGeom prst="rect">
            <a:avLst/>
          </a:prstGeom>
          <a:solidFill>
            <a:schemeClr val="tx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24</a:t>
            </a:r>
          </a:p>
        </p:txBody>
      </p:sp>
      <p:sp>
        <p:nvSpPr>
          <p:cNvPr id="280037" name="AutoShape 485"/>
          <p:cNvSpPr>
            <a:spLocks noChangeArrowheads="1"/>
          </p:cNvSpPr>
          <p:nvPr/>
        </p:nvSpPr>
        <p:spPr bwMode="auto">
          <a:xfrm rot="16200000">
            <a:off x="4065587" y="5732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38" name="Rectangle 486">
            <a:hlinkClick r:id="rId26" action="ppaction://hlinksldjump"/>
          </p:cNvPr>
          <p:cNvSpPr>
            <a:spLocks noChangeArrowheads="1"/>
          </p:cNvSpPr>
          <p:nvPr/>
        </p:nvSpPr>
        <p:spPr bwMode="auto">
          <a:xfrm>
            <a:off x="4351338" y="5981700"/>
            <a:ext cx="404812" cy="404813"/>
          </a:xfrm>
          <a:prstGeom prst="rect">
            <a:avLst/>
          </a:prstGeom>
          <a:solidFill>
            <a:schemeClr val="tx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25</a:t>
            </a:r>
          </a:p>
        </p:txBody>
      </p:sp>
      <p:sp>
        <p:nvSpPr>
          <p:cNvPr id="280039" name="AutoShape 487"/>
          <p:cNvSpPr>
            <a:spLocks noChangeArrowheads="1"/>
          </p:cNvSpPr>
          <p:nvPr/>
        </p:nvSpPr>
        <p:spPr bwMode="auto">
          <a:xfrm rot="16200000">
            <a:off x="4930775" y="57324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40" name="Rectangle 488">
            <a:hlinkClick r:id="rId27" action="ppaction://hlinksldjump"/>
          </p:cNvPr>
          <p:cNvSpPr>
            <a:spLocks noChangeArrowheads="1"/>
          </p:cNvSpPr>
          <p:nvPr/>
        </p:nvSpPr>
        <p:spPr bwMode="auto">
          <a:xfrm>
            <a:off x="5216525" y="5981700"/>
            <a:ext cx="404813" cy="404813"/>
          </a:xfrm>
          <a:prstGeom prst="rect">
            <a:avLst/>
          </a:prstGeom>
          <a:solidFill>
            <a:schemeClr val="tx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26</a:t>
            </a:r>
          </a:p>
        </p:txBody>
      </p:sp>
      <p:sp>
        <p:nvSpPr>
          <p:cNvPr id="280041" name="AutoShape 489"/>
          <p:cNvSpPr>
            <a:spLocks noChangeArrowheads="1"/>
          </p:cNvSpPr>
          <p:nvPr/>
        </p:nvSpPr>
        <p:spPr bwMode="auto">
          <a:xfrm rot="16200000">
            <a:off x="5794375" y="57324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42" name="Rectangle 49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>
            <a:off x="6080125" y="5981700"/>
            <a:ext cx="404813" cy="404813"/>
          </a:xfrm>
          <a:prstGeom prst="rect">
            <a:avLst/>
          </a:prstGeom>
          <a:solidFill>
            <a:schemeClr val="tx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27</a:t>
            </a:r>
          </a:p>
        </p:txBody>
      </p:sp>
      <p:sp>
        <p:nvSpPr>
          <p:cNvPr id="280043" name="AutoShape 491"/>
          <p:cNvSpPr>
            <a:spLocks noChangeArrowheads="1"/>
          </p:cNvSpPr>
          <p:nvPr/>
        </p:nvSpPr>
        <p:spPr bwMode="auto">
          <a:xfrm rot="16200000">
            <a:off x="6659562" y="5732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chemeClr val="accent3">
              <a:lumMod val="60000"/>
              <a:lumOff val="40000"/>
            </a:schemeClr>
          </a:solidFill>
          <a:ln w="25400">
            <a:solidFill>
              <a:srgbClr val="FF6600"/>
            </a:solidFill>
            <a:miter lim="800000"/>
            <a:headEnd/>
            <a:tailEnd/>
          </a:ln>
          <a:effectLst/>
          <a:extLst/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44" name="Rectangle 492">
            <a:hlinkClick r:id="rId29" action="ppaction://hlinksldjump"/>
          </p:cNvPr>
          <p:cNvSpPr>
            <a:spLocks noChangeArrowheads="1"/>
          </p:cNvSpPr>
          <p:nvPr/>
        </p:nvSpPr>
        <p:spPr bwMode="auto">
          <a:xfrm>
            <a:off x="6945313" y="5981700"/>
            <a:ext cx="404812" cy="404813"/>
          </a:xfrm>
          <a:prstGeom prst="rect">
            <a:avLst/>
          </a:prstGeom>
          <a:solidFill>
            <a:schemeClr val="tx1"/>
          </a:solidFill>
          <a:ln w="25400" cap="rnd">
            <a:solidFill>
              <a:schemeClr val="bg1"/>
            </a:solidFill>
            <a:prstDash val="solid"/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sz="2600" dirty="0">
                <a:solidFill>
                  <a:schemeClr val="bg1"/>
                </a:solidFill>
              </a:rPr>
              <a:t>28</a:t>
            </a:r>
          </a:p>
        </p:txBody>
      </p:sp>
      <p:sp>
        <p:nvSpPr>
          <p:cNvPr id="280045" name="Rectangle 493"/>
          <p:cNvSpPr>
            <a:spLocks noChangeArrowheads="1"/>
          </p:cNvSpPr>
          <p:nvPr/>
        </p:nvSpPr>
        <p:spPr bwMode="auto">
          <a:xfrm>
            <a:off x="412468" y="796022"/>
            <a:ext cx="3455194" cy="646331"/>
          </a:xfrm>
          <a:prstGeom prst="rect">
            <a:avLst/>
          </a:prstGeom>
          <a:pattFill prst="pct75">
            <a:fgClr>
              <a:schemeClr val="lt1"/>
            </a:fgClr>
            <a:bgClr>
              <a:schemeClr val="bg1"/>
            </a:bgClr>
          </a:pattFill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solidFill>
                  <a:srgbClr val="006600"/>
                </a:solidFill>
              </a:rPr>
              <a:t>INFO-KVÍZ</a:t>
            </a:r>
            <a:endParaRPr lang="cs-CZ" sz="3600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 nodeType="clickPar">
                      <p:stCondLst>
                        <p:cond delay="0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99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 nodeType="clickPar">
                      <p:stCondLst>
                        <p:cond delay="0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 nodeType="clickPar">
                      <p:stCondLst>
                        <p:cond delay="0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 nodeType="clickPar">
                      <p:stCondLst>
                        <p:cond delay="0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 nodeType="clickPar">
                      <p:stCondLst>
                        <p:cond delay="0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 nodeType="clickPar">
                      <p:stCondLst>
                        <p:cond delay="0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 nodeType="clickPar">
                      <p:stCondLst>
                        <p:cond delay="0"/>
                      </p:stCondLst>
                      <p:childTnLst>
                        <p:par>
                          <p:cTn id="1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 nodeType="clickPar">
                      <p:stCondLst>
                        <p:cond delay="0"/>
                      </p:stCondLst>
                      <p:childTnLst>
                        <p:par>
                          <p:cTn id="1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 nodeType="clickPar">
                      <p:stCondLst>
                        <p:cond delay="0"/>
                      </p:stCondLst>
                      <p:childTnLst>
                        <p:par>
                          <p:cTn id="1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 nodeType="clickPar">
                      <p:stCondLst>
                        <p:cond delay="indefinite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 nodeType="clickPar">
                      <p:stCondLst>
                        <p:cond delay="indefinite"/>
                      </p:stCondLst>
                      <p:childTnLst>
                        <p:par>
                          <p:cTn id="1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 nodeType="clickPar">
                      <p:stCondLst>
                        <p:cond delay="0"/>
                      </p:stCondLst>
                      <p:childTnLst>
                        <p:par>
                          <p:cTn id="2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 nodeType="clickPar">
                      <p:stCondLst>
                        <p:cond delay="indefinite"/>
                      </p:stCondLst>
                      <p:childTnLst>
                        <p:par>
                          <p:cTn id="2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 nodeType="clickPar">
                      <p:stCondLst>
                        <p:cond delay="indefinite"/>
                      </p:stCondLst>
                      <p:childTnLst>
                        <p:par>
                          <p:cTn id="2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 nodeType="clickPar">
                      <p:stCondLst>
                        <p:cond delay="0"/>
                      </p:stCondLst>
                      <p:childTnLst>
                        <p:par>
                          <p:cTn id="2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 nodeType="clickPar">
                      <p:stCondLst>
                        <p:cond delay="indefinite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 nodeType="clickPar">
                      <p:stCondLst>
                        <p:cond delay="indefinite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 nodeType="clickPar">
                      <p:stCondLst>
                        <p:cond delay="0"/>
                      </p:stCondLst>
                      <p:childTnLst>
                        <p:par>
                          <p:cTn id="2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 nodeType="clickPar">
                      <p:stCondLst>
                        <p:cond delay="indefinite"/>
                      </p:stCondLst>
                      <p:childTnLst>
                        <p:par>
                          <p:cTn id="2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 nodeType="clickPar">
                      <p:stCondLst>
                        <p:cond delay="indefinite"/>
                      </p:stCondLst>
                      <p:childTnLst>
                        <p:par>
                          <p:cTn id="2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 nodeType="clickPar">
                      <p:stCondLst>
                        <p:cond delay="0"/>
                      </p:stCondLst>
                      <p:childTnLst>
                        <p:par>
                          <p:cTn id="2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 nodeType="clickPar">
                      <p:stCondLst>
                        <p:cond delay="0"/>
                      </p:stCondLst>
                      <p:childTnLst>
                        <p:par>
                          <p:cTn id="2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9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5" fill="hold" nodeType="clickPar">
                      <p:stCondLst>
                        <p:cond delay="indefinite"/>
                      </p:stCondLst>
                      <p:childTnLst>
                        <p:par>
                          <p:cTn id="2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 nodeType="clickPar">
                      <p:stCondLst>
                        <p:cond delay="indefinite"/>
                      </p:stCondLst>
                      <p:childTnLst>
                        <p:par>
                          <p:cTn id="3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 nodeType="clickPar">
                      <p:stCondLst>
                        <p:cond delay="0"/>
                      </p:stCondLst>
                      <p:childTnLst>
                        <p:par>
                          <p:cTn id="3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1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 nodeType="clickPar">
                      <p:stCondLst>
                        <p:cond delay="indefinite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 nodeType="clickPar">
                      <p:stCondLst>
                        <p:cond delay="indefinite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33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4" fill="hold" nodeType="clickPar">
                      <p:stCondLst>
                        <p:cond delay="0"/>
                      </p:stCondLst>
                      <p:childTnLst>
                        <p:par>
                          <p:cTn id="3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40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1" fill="hold" nodeType="clickPar">
                      <p:stCondLst>
                        <p:cond delay="0"/>
                      </p:stCondLst>
                      <p:childTnLst>
                        <p:par>
                          <p:cTn id="3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4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 nodeType="clickPar">
                      <p:stCondLst>
                        <p:cond delay="indefinite"/>
                      </p:stCondLst>
                      <p:childTnLst>
                        <p:par>
                          <p:cTn id="3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3" fill="hold" nodeType="clickPar">
                      <p:stCondLst>
                        <p:cond delay="indefinite"/>
                      </p:stCondLst>
                      <p:childTnLst>
                        <p:par>
                          <p:cTn id="3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 nodeType="clickPar">
                      <p:stCondLst>
                        <p:cond delay="0"/>
                      </p:stCondLst>
                      <p:childTnLst>
                        <p:par>
                          <p:cTn id="3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 nodeType="clickPar">
                      <p:stCondLst>
                        <p:cond delay="0"/>
                      </p:stCondLst>
                      <p:childTnLst>
                        <p:par>
                          <p:cTn id="3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3" fill="hold" nodeType="clickPar">
                      <p:stCondLst>
                        <p:cond delay="indefinite"/>
                      </p:stCondLst>
                      <p:childTnLst>
                        <p:par>
                          <p:cTn id="3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 nodeType="clickPar">
                      <p:stCondLst>
                        <p:cond delay="indefinite"/>
                      </p:stCondLst>
                      <p:childTnLst>
                        <p:par>
                          <p:cTn id="3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 nodeType="clickPar">
                      <p:stCondLst>
                        <p:cond delay="0"/>
                      </p:stCondLst>
                      <p:childTnLst>
                        <p:par>
                          <p:cTn id="3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9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 nodeType="clickPar">
                      <p:stCondLst>
                        <p:cond delay="indefinite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5" fill="hold" nodeType="clickPar">
                      <p:stCondLst>
                        <p:cond delay="indefinite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11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2" fill="hold" nodeType="clickPar">
                      <p:stCondLst>
                        <p:cond delay="0"/>
                      </p:stCondLst>
                      <p:childTnLst>
                        <p:par>
                          <p:cTn id="4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18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9" fill="hold" nodeType="clickPar">
                      <p:stCondLst>
                        <p:cond delay="0"/>
                      </p:stCondLst>
                      <p:childTnLst>
                        <p:par>
                          <p:cTn id="4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2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 nodeType="clickPar">
                      <p:stCondLst>
                        <p:cond delay="indefinite"/>
                      </p:stCondLst>
                      <p:childTnLst>
                        <p:par>
                          <p:cTn id="4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1" fill="hold" nodeType="clickPar">
                      <p:stCondLst>
                        <p:cond delay="indefinite"/>
                      </p:stCondLst>
                      <p:childTnLst>
                        <p:par>
                          <p:cTn id="4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37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8" fill="hold" nodeType="clickPar">
                      <p:stCondLst>
                        <p:cond delay="0"/>
                      </p:stCondLst>
                      <p:childTnLst>
                        <p:par>
                          <p:cTn id="4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44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5" fill="hold" nodeType="clickPar">
                      <p:stCondLst>
                        <p:cond delay="0"/>
                      </p:stCondLst>
                      <p:childTnLst>
                        <p:par>
                          <p:cTn id="4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4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1" fill="hold" nodeType="clickPar">
                      <p:stCondLst>
                        <p:cond delay="indefinite"/>
                      </p:stCondLst>
                      <p:childTnLst>
                        <p:par>
                          <p:cTn id="4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7" fill="hold" nodeType="clickPar">
                      <p:stCondLst>
                        <p:cond delay="indefinite"/>
                      </p:stCondLst>
                      <p:childTnLst>
                        <p:par>
                          <p:cTn id="4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 nodeType="clickPar">
                      <p:stCondLst>
                        <p:cond delay="0"/>
                      </p:stCondLst>
                      <p:childTnLst>
                        <p:par>
                          <p:cTn id="4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7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7" fill="hold" nodeType="clickPar">
                      <p:stCondLst>
                        <p:cond delay="indefinite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3" fill="hold" nodeType="clickPar">
                      <p:stCondLst>
                        <p:cond delay="indefinite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489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0" fill="hold" nodeType="clickPar">
                      <p:stCondLst>
                        <p:cond delay="0"/>
                      </p:stCondLst>
                      <p:childTnLst>
                        <p:par>
                          <p:cTn id="4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 nodeType="clickPar">
                      <p:stCondLst>
                        <p:cond delay="0"/>
                      </p:stCondLst>
                      <p:childTnLst>
                        <p:par>
                          <p:cTn id="4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0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3" fill="hold" nodeType="clickPar">
                      <p:stCondLst>
                        <p:cond delay="indefinite"/>
                      </p:stCondLst>
                      <p:childTnLst>
                        <p:par>
                          <p:cTn id="5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9" fill="hold" nodeType="clickPar">
                      <p:stCondLst>
                        <p:cond delay="indefinite"/>
                      </p:stCondLst>
                      <p:childTnLst>
                        <p:par>
                          <p:cTn id="5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15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6" fill="hold" nodeType="clickPar">
                      <p:stCondLst>
                        <p:cond delay="0"/>
                      </p:stCondLst>
                      <p:childTnLst>
                        <p:par>
                          <p:cTn id="5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22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3" fill="hold" nodeType="clickPar">
                      <p:stCondLst>
                        <p:cond delay="0"/>
                      </p:stCondLst>
                      <p:childTnLst>
                        <p:par>
                          <p:cTn id="5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2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9" fill="hold" nodeType="clickPar">
                      <p:stCondLst>
                        <p:cond delay="indefinite"/>
                      </p:stCondLst>
                      <p:childTnLst>
                        <p:par>
                          <p:cTn id="5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5" fill="hold" nodeType="clickPar">
                      <p:stCondLst>
                        <p:cond delay="indefinite"/>
                      </p:stCondLst>
                      <p:childTnLst>
                        <p:par>
                          <p:cTn id="5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 nodeType="clickPar">
                      <p:stCondLst>
                        <p:cond delay="0"/>
                      </p:stCondLst>
                      <p:childTnLst>
                        <p:par>
                          <p:cTn id="5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280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 nodeType="clickPar">
                      <p:stCondLst>
                        <p:cond delay="0"/>
                      </p:stCondLst>
                      <p:childTnLst>
                        <p:par>
                          <p:cTn id="5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53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5" fill="hold" nodeType="clickPar">
                      <p:stCondLst>
                        <p:cond delay="indefinite"/>
                      </p:stCondLst>
                      <p:childTnLst>
                        <p:par>
                          <p:cTn id="5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8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0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1" fill="hold" nodeType="clickPar">
                      <p:stCondLst>
                        <p:cond delay="indefinite"/>
                      </p:stCondLst>
                      <p:childTnLst>
                        <p:par>
                          <p:cTn id="5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1"/>
                  </p:tgtEl>
                </p:cond>
              </p:nextCondLst>
            </p:seq>
            <p:seq concurrent="1" nextAc="seek">
              <p:cTn id="567" restart="whenNotActive" fill="hold" evtFilter="cancelBubble" nodeType="interactiveSeq">
                <p:stCondLst>
                  <p:cond evt="onClick" delay="0">
                    <p:tgtEl>
                      <p:spTgt spid="280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8" fill="hold" nodeType="clickPar">
                      <p:stCondLst>
                        <p:cond delay="0"/>
                      </p:stCondLst>
                      <p:childTnLst>
                        <p:par>
                          <p:cTn id="5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1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3" dur="500" fill="hold"/>
                                        <p:tgtEl>
                                          <p:spTgt spid="2800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2"/>
                  </p:tgtEl>
                </p:cond>
              </p:nextCondLst>
            </p:seq>
            <p:seq concurrent="1" nextAc="seek">
              <p:cTn id="574" restart="whenNotActive" fill="hold" evtFilter="cancelBubble" nodeType="interactiveSeq">
                <p:stCondLst>
                  <p:cond evt="onClick" delay="0">
                    <p:tgtEl>
                      <p:spTgt spid="280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5" fill="hold" nodeType="clickPar">
                      <p:stCondLst>
                        <p:cond delay="0"/>
                      </p:stCondLst>
                      <p:childTnLst>
                        <p:par>
                          <p:cTn id="5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8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79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0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1" fill="hold" nodeType="clickPar">
                      <p:stCondLst>
                        <p:cond delay="indefinite"/>
                      </p:stCondLst>
                      <p:childTnLst>
                        <p:par>
                          <p:cTn id="5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4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6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7" fill="hold" nodeType="clickPar">
                      <p:stCondLst>
                        <p:cond delay="indefinite"/>
                      </p:stCondLst>
                      <p:childTnLst>
                        <p:par>
                          <p:cTn id="5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0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2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3"/>
                  </p:tgtEl>
                </p:cond>
              </p:nextCondLst>
            </p:seq>
            <p:seq concurrent="1" nextAc="seek">
              <p:cTn id="593" restart="whenNotActive" fill="hold" evtFilter="cancelBubble" nodeType="interactiveSeq">
                <p:stCondLst>
                  <p:cond evt="onClick" delay="0">
                    <p:tgtEl>
                      <p:spTgt spid="280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4" fill="hold" nodeType="clickPar">
                      <p:stCondLst>
                        <p:cond delay="0"/>
                      </p:stCondLst>
                      <p:childTnLst>
                        <p:par>
                          <p:cTn id="5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7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8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9" dur="500" fill="hold"/>
                                        <p:tgtEl>
                                          <p:spTgt spid="2800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4"/>
                  </p:tgtEl>
                </p:cond>
              </p:nextCondLst>
            </p:seq>
            <p:seq concurrent="1" nextAc="seek">
              <p:cTn id="600" restart="whenNotActive" fill="hold" evtFilter="cancelBubble" nodeType="interactiveSeq">
                <p:stCondLst>
                  <p:cond evt="onClick" delay="0">
                    <p:tgtEl>
                      <p:spTgt spid="280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1" fill="hold" nodeType="clickPar">
                      <p:stCondLst>
                        <p:cond delay="0"/>
                      </p:stCondLst>
                      <p:childTnLst>
                        <p:par>
                          <p:cTn id="6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4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05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6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7" fill="hold" nodeType="clickPar">
                      <p:stCondLst>
                        <p:cond delay="indefinite"/>
                      </p:stCondLst>
                      <p:childTnLst>
                        <p:par>
                          <p:cTn id="6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0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1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2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3" fill="hold" nodeType="clickPar">
                      <p:stCondLst>
                        <p:cond delay="indefinite"/>
                      </p:stCondLst>
                      <p:childTnLst>
                        <p:par>
                          <p:cTn id="6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6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17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8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5"/>
                  </p:tgtEl>
                </p:cond>
              </p:nextCondLst>
            </p:seq>
            <p:seq concurrent="1" nextAc="seek">
              <p:cTn id="619" restart="whenNotActive" fill="hold" evtFilter="cancelBubble" nodeType="interactiveSeq">
                <p:stCondLst>
                  <p:cond evt="onClick" delay="0">
                    <p:tgtEl>
                      <p:spTgt spid="280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0" fill="hold" nodeType="clickPar">
                      <p:stCondLst>
                        <p:cond delay="0"/>
                      </p:stCondLst>
                      <p:childTnLst>
                        <p:par>
                          <p:cTn id="6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3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24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5" dur="500" fill="hold"/>
                                        <p:tgtEl>
                                          <p:spTgt spid="280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6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280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 nodeType="clickPar">
                      <p:stCondLst>
                        <p:cond delay="0"/>
                      </p:stCondLst>
                      <p:childTnLst>
                        <p:par>
                          <p:cTn id="6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0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31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2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3" fill="hold" nodeType="clickPar">
                      <p:stCondLst>
                        <p:cond delay="indefinite"/>
                      </p:stCondLst>
                      <p:childTnLst>
                        <p:par>
                          <p:cTn id="6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6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7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8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9" fill="hold" nodeType="clickPar">
                      <p:stCondLst>
                        <p:cond delay="indefinite"/>
                      </p:stCondLst>
                      <p:childTnLst>
                        <p:par>
                          <p:cTn id="6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2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43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4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7"/>
                  </p:tgtEl>
                </p:cond>
              </p:nextCondLst>
            </p:seq>
            <p:seq concurrent="1" nextAc="seek">
              <p:cTn id="645" restart="whenNotActive" fill="hold" evtFilter="cancelBubble" nodeType="interactiveSeq">
                <p:stCondLst>
                  <p:cond evt="onClick" delay="0">
                    <p:tgtEl>
                      <p:spTgt spid="280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6" fill="hold" nodeType="clickPar">
                      <p:stCondLst>
                        <p:cond delay="0"/>
                      </p:stCondLst>
                      <p:childTnLst>
                        <p:par>
                          <p:cTn id="6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9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50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1" dur="500" fill="hold"/>
                                        <p:tgtEl>
                                          <p:spTgt spid="2800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8"/>
                  </p:tgtEl>
                </p:cond>
              </p:nextCondLst>
            </p:seq>
            <p:seq concurrent="1" nextAc="seek">
              <p:cTn id="652" restart="whenNotActive" fill="hold" evtFilter="cancelBubble" nodeType="interactiveSeq">
                <p:stCondLst>
                  <p:cond evt="onClick" delay="0">
                    <p:tgtEl>
                      <p:spTgt spid="2800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3" fill="hold" nodeType="clickPar">
                      <p:stCondLst>
                        <p:cond delay="0"/>
                      </p:stCondLst>
                      <p:childTnLst>
                        <p:par>
                          <p:cTn id="6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56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7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8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9" fill="hold" nodeType="clickPar">
                      <p:stCondLst>
                        <p:cond delay="indefinite"/>
                      </p:stCondLst>
                      <p:childTnLst>
                        <p:par>
                          <p:cTn id="6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2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63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4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5" fill="hold" nodeType="clickPar">
                      <p:stCondLst>
                        <p:cond delay="indefinite"/>
                      </p:stCondLst>
                      <p:childTnLst>
                        <p:par>
                          <p:cTn id="6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8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69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0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39"/>
                  </p:tgtEl>
                </p:cond>
              </p:nextCondLst>
            </p:seq>
            <p:seq concurrent="1" nextAc="seek">
              <p:cTn id="671" restart="whenNotActive" fill="hold" evtFilter="cancelBubble" nodeType="interactiveSeq">
                <p:stCondLst>
                  <p:cond evt="onClick" delay="0">
                    <p:tgtEl>
                      <p:spTgt spid="280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2" fill="hold" nodeType="clickPar">
                      <p:stCondLst>
                        <p:cond delay="0"/>
                      </p:stCondLst>
                      <p:childTnLst>
                        <p:par>
                          <p:cTn id="6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5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76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7" dur="500" fill="hold"/>
                                        <p:tgtEl>
                                          <p:spTgt spid="2800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40"/>
                  </p:tgtEl>
                </p:cond>
              </p:nextCondLst>
            </p:seq>
            <p:seq concurrent="1" nextAc="seek">
              <p:cTn id="678" restart="whenNotActive" fill="hold" evtFilter="cancelBubble" nodeType="interactiveSeq">
                <p:stCondLst>
                  <p:cond evt="onClick" delay="0">
                    <p:tgtEl>
                      <p:spTgt spid="280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9" fill="hold" nodeType="clickPar">
                      <p:stCondLst>
                        <p:cond delay="0"/>
                      </p:stCondLst>
                      <p:childTnLst>
                        <p:par>
                          <p:cTn id="6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2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83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4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5" fill="hold" nodeType="clickPar">
                      <p:stCondLst>
                        <p:cond delay="indefinite"/>
                      </p:stCondLst>
                      <p:childTnLst>
                        <p:par>
                          <p:cTn id="6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8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9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0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1" fill="hold" nodeType="clickPar">
                      <p:stCondLst>
                        <p:cond delay="indefinite"/>
                      </p:stCondLst>
                      <p:childTnLst>
                        <p:par>
                          <p:cTn id="6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4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95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6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41"/>
                  </p:tgtEl>
                </p:cond>
              </p:nextCondLst>
            </p:seq>
            <p:seq concurrent="1" nextAc="seek">
              <p:cTn id="697" restart="whenNotActive" fill="hold" evtFilter="cancelBubble" nodeType="interactiveSeq">
                <p:stCondLst>
                  <p:cond evt="onClick" delay="0">
                    <p:tgtEl>
                      <p:spTgt spid="280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8" fill="hold" nodeType="clickPar">
                      <p:stCondLst>
                        <p:cond delay="0"/>
                      </p:stCondLst>
                      <p:childTnLst>
                        <p:par>
                          <p:cTn id="6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1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02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3" dur="500" fill="hold"/>
                                        <p:tgtEl>
                                          <p:spTgt spid="2800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42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280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 nodeType="clickPar">
                      <p:stCondLst>
                        <p:cond delay="0"/>
                      </p:stCondLst>
                      <p:childTnLst>
                        <p:par>
                          <p:cTn id="7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8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09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0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1" fill="hold" nodeType="clickPar">
                      <p:stCondLst>
                        <p:cond delay="indefinite"/>
                      </p:stCondLst>
                      <p:childTnLst>
                        <p:par>
                          <p:cTn id="7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4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5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6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7" fill="hold" nodeType="clickPar">
                      <p:stCondLst>
                        <p:cond delay="indefinite"/>
                      </p:stCondLst>
                      <p:childTnLst>
                        <p:par>
                          <p:cTn id="7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0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1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2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43"/>
                  </p:tgtEl>
                </p:cond>
              </p:nextCondLst>
            </p:seq>
            <p:seq concurrent="1" nextAc="seek">
              <p:cTn id="723" restart="whenNotActive" fill="hold" evtFilter="cancelBubble" nodeType="interactiveSeq">
                <p:stCondLst>
                  <p:cond evt="onClick" delay="0">
                    <p:tgtEl>
                      <p:spTgt spid="280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4" fill="hold" nodeType="clickPar">
                      <p:stCondLst>
                        <p:cond delay="0"/>
                      </p:stCondLst>
                      <p:childTnLst>
                        <p:par>
                          <p:cTn id="7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7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8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9" dur="500" fill="hold"/>
                                        <p:tgtEl>
                                          <p:spTgt spid="2800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4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46088" y="549275"/>
            <a:ext cx="8229600" cy="719138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1) </a:t>
            </a: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M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onitor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počítače je</a:t>
            </a:r>
            <a:endParaRPr lang="cs-CZ" sz="2800" b="1" baseline="-25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7198" name="AutoShape 3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7200" name="AutoShape 3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201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7203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televize</a:t>
            </a:r>
            <a:endParaRPr lang="cs-CZ" dirty="0"/>
          </a:p>
        </p:txBody>
      </p:sp>
      <p:sp>
        <p:nvSpPr>
          <p:cNvPr id="7204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7207" name="AutoShape 39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08" name="AutoShape 40"/>
          <p:cNvSpPr>
            <a:spLocks noChangeArrowheads="1"/>
          </p:cNvSpPr>
          <p:nvPr/>
        </p:nvSpPr>
        <p:spPr bwMode="auto">
          <a:xfrm>
            <a:off x="7740650" y="306784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09" name="AutoShape 41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04"/>
                  </p:tgtEl>
                </p:cond>
              </p:nextCondLst>
            </p:seq>
          </p:childTnLst>
        </p:cTn>
      </p:par>
    </p:tnLst>
    <p:bldLst>
      <p:bldP spid="7207" grpId="0" animBg="1"/>
      <p:bldP spid="7208" grpId="0" animBg="1"/>
      <p:bldP spid="720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31800" y="547689"/>
            <a:ext cx="8229600" cy="721072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ln w="5080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2) Tablet je: </a:t>
            </a:r>
            <a:r>
              <a:rPr lang="cs-CZ" sz="2800" b="1" dirty="0" smtClean="0">
                <a:ln w="50800"/>
                <a:solidFill>
                  <a:schemeClr val="tx1"/>
                </a:solidFill>
                <a:latin typeface="Times New Roman" pitchFamily="18" charset="0"/>
              </a:rPr>
              <a:t>	</a:t>
            </a:r>
            <a:endParaRPr lang="cs-CZ" sz="2800" b="1" dirty="0">
              <a:ln w="50800"/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8214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215" name="AutoShape 23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82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kapesní počítač</a:t>
            </a:r>
            <a:endParaRPr lang="cs-CZ" dirty="0"/>
          </a:p>
        </p:txBody>
      </p:sp>
      <p:sp>
        <p:nvSpPr>
          <p:cNvPr id="82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navigace</a:t>
            </a:r>
            <a:endParaRPr lang="cs-CZ" dirty="0"/>
          </a:p>
        </p:txBody>
      </p:sp>
      <p:sp>
        <p:nvSpPr>
          <p:cNvPr id="82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 smtClean="0"/>
              <a:t>c) lék</a:t>
            </a:r>
            <a:endParaRPr lang="cs-CZ" dirty="0"/>
          </a:p>
        </p:txBody>
      </p:sp>
      <p:sp>
        <p:nvSpPr>
          <p:cNvPr id="8219" name="AutoShape 27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0" name="AutoShape 28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21" name="AutoShape 29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2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18"/>
                  </p:tgtEl>
                </p:cond>
              </p:nextCondLst>
            </p:seq>
          </p:childTnLst>
        </p:cTn>
      </p:par>
    </p:tnLst>
    <p:bldLst>
      <p:bldP spid="8219" grpId="0" animBg="1"/>
      <p:bldP spid="8220" grpId="0" animBg="1"/>
      <p:bldP spid="82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3850" y="6100763"/>
            <a:ext cx="9350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1800" b="0">
              <a:latin typeface="Arial" charset="0"/>
            </a:endParaRPr>
          </a:p>
        </p:txBody>
      </p:sp>
      <p:sp>
        <p:nvSpPr>
          <p:cNvPr id="19478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9480" name="AutoShape 2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19484" name="Rectangle 28"/>
          <p:cNvSpPr>
            <a:spLocks noChangeArrowheads="1"/>
          </p:cNvSpPr>
          <p:nvPr/>
        </p:nvSpPr>
        <p:spPr bwMode="auto">
          <a:xfrm>
            <a:off x="431800" y="547688"/>
            <a:ext cx="8229600" cy="108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WI-FI připojení je: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485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připojení pomocí kabelu</a:t>
            </a:r>
            <a:endParaRPr lang="cs-CZ" dirty="0"/>
          </a:p>
        </p:txBody>
      </p:sp>
      <p:sp>
        <p:nvSpPr>
          <p:cNvPr id="19486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bezdrátové připojení</a:t>
            </a:r>
            <a:endParaRPr lang="cs-CZ" dirty="0"/>
          </a:p>
        </p:txBody>
      </p:sp>
      <p:sp>
        <p:nvSpPr>
          <p:cNvPr id="19487" name="AutoShape 3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tx2">
              <a:lumMod val="2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nesmysl</a:t>
            </a:r>
            <a:endParaRPr lang="cs-CZ" dirty="0"/>
          </a:p>
        </p:txBody>
      </p:sp>
      <p:sp>
        <p:nvSpPr>
          <p:cNvPr id="19488" name="AutoShape 32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89" name="AutoShape 33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90" name="AutoShape 34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4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9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4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87"/>
                  </p:tgtEl>
                </p:cond>
              </p:nextCondLst>
            </p:seq>
          </p:childTnLst>
        </p:cTn>
      </p:par>
    </p:tnLst>
    <p:bldLst>
      <p:bldP spid="19488" grpId="0" animBg="1"/>
      <p:bldP spid="19489" grpId="0" animBg="1"/>
      <p:bldP spid="1949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864734" y="547688"/>
            <a:ext cx="7056438" cy="720725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4)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CD-ROM:</a:t>
            </a:r>
            <a:endParaRPr lang="cs-CZ" sz="28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20664" name="AutoShape 18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0666" name="AutoShape 18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20669" name="AutoShape 18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38213" y="1879600"/>
            <a:ext cx="6542087" cy="827088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marL="342900" indent="-342900" algn="ctr">
              <a:buFontTx/>
              <a:buAutoNum type="alphaLcParenR"/>
            </a:pPr>
            <a:r>
              <a:rPr lang="cs-CZ" dirty="0" smtClean="0"/>
              <a:t>je počítačový program</a:t>
            </a:r>
            <a:endParaRPr lang="cs-CZ" dirty="0"/>
          </a:p>
        </p:txBody>
      </p:sp>
      <p:sp>
        <p:nvSpPr>
          <p:cNvPr id="20670" name="AutoShape 19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38213" y="3030538"/>
            <a:ext cx="6542087" cy="7921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harddisk (HDD)</a:t>
            </a:r>
            <a:endParaRPr lang="cs-CZ" dirty="0"/>
          </a:p>
        </p:txBody>
      </p:sp>
      <p:sp>
        <p:nvSpPr>
          <p:cNvPr id="20671" name="AutoShape 19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935038" y="4075112"/>
            <a:ext cx="6553200" cy="938064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) slouží k zálohování dat (vypalování – ukládání </a:t>
            </a:r>
          </a:p>
          <a:p>
            <a:pPr algn="ctr"/>
            <a:r>
              <a:rPr lang="cs-CZ" dirty="0" smtClean="0"/>
              <a:t>souborů)</a:t>
            </a:r>
            <a:endParaRPr lang="cs-CZ" dirty="0"/>
          </a:p>
        </p:txBody>
      </p:sp>
      <p:sp>
        <p:nvSpPr>
          <p:cNvPr id="20672" name="AutoShape 192"/>
          <p:cNvSpPr>
            <a:spLocks noChangeArrowheads="1"/>
          </p:cNvSpPr>
          <p:nvPr/>
        </p:nvSpPr>
        <p:spPr bwMode="auto">
          <a:xfrm>
            <a:off x="7704138" y="1879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673" name="AutoShape 193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674" name="AutoShape 194"/>
          <p:cNvSpPr>
            <a:spLocks noChangeArrowheads="1"/>
          </p:cNvSpPr>
          <p:nvPr/>
        </p:nvSpPr>
        <p:spPr bwMode="auto">
          <a:xfrm>
            <a:off x="7742872" y="4183781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6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0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6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0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1"/>
                  </p:tgtEl>
                </p:cond>
              </p:nextCondLst>
            </p:seq>
          </p:childTnLst>
        </p:cTn>
      </p:par>
    </p:tnLst>
    <p:bldLst>
      <p:bldP spid="20672" grpId="0" animBg="1"/>
      <p:bldP spid="20673" grpId="0" animBg="1"/>
      <p:bldP spid="2067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60363" y="549275"/>
            <a:ext cx="8424862" cy="684213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28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5)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Optická </a:t>
            </a:r>
            <a:r>
              <a:rPr lang="cs-CZ" sz="2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</a:rPr>
              <a:t>mechanika je:</a:t>
            </a:r>
            <a:endParaRPr lang="cs-CZ" sz="28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</a:endParaRPr>
          </a:p>
        </p:txBody>
      </p:sp>
      <p:sp>
        <p:nvSpPr>
          <p:cNvPr id="22544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2545" name="AutoShape 1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22548" name="AutoShape 2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dalekohled</a:t>
            </a:r>
            <a:endParaRPr lang="cs-CZ" dirty="0"/>
          </a:p>
        </p:txBody>
      </p:sp>
      <p:sp>
        <p:nvSpPr>
          <p:cNvPr id="22549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satelitní anténa</a:t>
            </a:r>
            <a:endParaRPr lang="cs-CZ" dirty="0"/>
          </a:p>
        </p:txBody>
      </p:sp>
      <p:sp>
        <p:nvSpPr>
          <p:cNvPr id="22550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součást počítače</a:t>
            </a:r>
            <a:endParaRPr lang="cs-CZ" dirty="0"/>
          </a:p>
        </p:txBody>
      </p:sp>
      <p:sp>
        <p:nvSpPr>
          <p:cNvPr id="22551" name="AutoShape 23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552" name="AutoShape 24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553" name="AutoShape 25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5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5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2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50"/>
                  </p:tgtEl>
                </p:cond>
              </p:nextCondLst>
            </p:seq>
          </p:childTnLst>
        </p:cTn>
      </p:par>
    </p:tnLst>
    <p:bldLst>
      <p:bldP spid="22551" grpId="0" animBg="1"/>
      <p:bldP spid="22552" grpId="0" animBg="1"/>
      <p:bldP spid="2255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71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</a:p>
        </p:txBody>
      </p:sp>
      <p:sp>
        <p:nvSpPr>
          <p:cNvPr id="23574" name="AutoShape 2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23576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„Mp 3“ je: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5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na úpravu fotografií</a:t>
            </a:r>
            <a:endParaRPr lang="cs-CZ" dirty="0"/>
          </a:p>
        </p:txBody>
      </p:sp>
      <p:sp>
        <p:nvSpPr>
          <p:cNvPr id="235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antivir</a:t>
            </a:r>
            <a:endParaRPr lang="cs-CZ" dirty="0"/>
          </a:p>
        </p:txBody>
      </p:sp>
      <p:sp>
        <p:nvSpPr>
          <p:cNvPr id="2357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MP3 je formát zápisu zvukového signálu</a:t>
            </a:r>
          </a:p>
        </p:txBody>
      </p:sp>
      <p:sp>
        <p:nvSpPr>
          <p:cNvPr id="23580" name="AutoShape 28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81" name="AutoShape 29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582" name="AutoShape 30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5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5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3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5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79"/>
                  </p:tgtEl>
                </p:cond>
              </p:nextCondLst>
            </p:seq>
          </p:childTnLst>
        </p:cTn>
      </p:par>
    </p:tnLst>
    <p:bldLst>
      <p:bldP spid="23580" grpId="0" animBg="1"/>
      <p:bldP spid="23581" grpId="0" animBg="1"/>
      <p:bldP spid="2358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00" name="AutoShape 2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4603" name="AutoShape 27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24612" name="Rectangle 36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Klávesu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„DELETE“ používám: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613" name="AutoShape 3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neexistuje taková klávesa</a:t>
            </a:r>
            <a:endParaRPr lang="cs-CZ" dirty="0"/>
          </a:p>
        </p:txBody>
      </p:sp>
      <p:sp>
        <p:nvSpPr>
          <p:cNvPr id="24614" name="AutoShape 3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k odstranění (mazání)</a:t>
            </a:r>
            <a:endParaRPr lang="cs-CZ" dirty="0"/>
          </a:p>
        </p:txBody>
      </p:sp>
      <p:sp>
        <p:nvSpPr>
          <p:cNvPr id="24615" name="AutoShape 3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k ukládání dokumentu</a:t>
            </a:r>
            <a:endParaRPr lang="cs-CZ" dirty="0"/>
          </a:p>
        </p:txBody>
      </p:sp>
      <p:sp>
        <p:nvSpPr>
          <p:cNvPr id="24616" name="AutoShape 40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617" name="AutoShape 41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618" name="AutoShape 42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6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6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4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46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15"/>
                  </p:tgtEl>
                </p:cond>
              </p:nextCondLst>
            </p:seq>
          </p:childTnLst>
        </p:cTn>
      </p:par>
    </p:tnLst>
    <p:bldLst>
      <p:bldP spid="24616" grpId="0" animBg="1"/>
      <p:bldP spid="24617" grpId="0" animBg="1"/>
      <p:bldP spid="246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827088" y="5373688"/>
            <a:ext cx="77771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>
              <a:latin typeface="Arial" charset="0"/>
            </a:endParaRPr>
          </a:p>
        </p:txBody>
      </p:sp>
      <p:sp>
        <p:nvSpPr>
          <p:cNvPr id="3278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278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Počítač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vypínám: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2790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prostřednictvím ikony „START“</a:t>
            </a:r>
            <a:endParaRPr lang="cs-CZ" dirty="0"/>
          </a:p>
        </p:txBody>
      </p:sp>
      <p:sp>
        <p:nvSpPr>
          <p:cNvPr id="3279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vytažením šňůry ze zásuvky</a:t>
            </a:r>
            <a:endParaRPr lang="cs-CZ" dirty="0"/>
          </a:p>
        </p:txBody>
      </p:sp>
      <p:sp>
        <p:nvSpPr>
          <p:cNvPr id="3279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počítač se nedá vypnout</a:t>
            </a:r>
            <a:endParaRPr lang="cs-CZ" dirty="0"/>
          </a:p>
        </p:txBody>
      </p:sp>
      <p:sp>
        <p:nvSpPr>
          <p:cNvPr id="32793" name="AutoShape 25"/>
          <p:cNvSpPr>
            <a:spLocks noChangeArrowheads="1"/>
          </p:cNvSpPr>
          <p:nvPr/>
        </p:nvSpPr>
        <p:spPr bwMode="auto">
          <a:xfrm>
            <a:off x="7637463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2794" name="AutoShape 26"/>
          <p:cNvSpPr>
            <a:spLocks noChangeArrowheads="1"/>
          </p:cNvSpPr>
          <p:nvPr/>
        </p:nvSpPr>
        <p:spPr bwMode="auto">
          <a:xfrm>
            <a:off x="7673975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2795" name="AutoShape 27"/>
          <p:cNvSpPr>
            <a:spLocks noChangeArrowheads="1"/>
          </p:cNvSpPr>
          <p:nvPr/>
        </p:nvSpPr>
        <p:spPr bwMode="auto">
          <a:xfrm>
            <a:off x="7673975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7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2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7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2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92"/>
                  </p:tgtEl>
                </p:cond>
              </p:nextCondLst>
            </p:seq>
          </p:childTnLst>
        </p:cTn>
      </p:par>
    </p:tnLst>
    <p:bldLst>
      <p:bldP spid="32793" grpId="0" animBg="1"/>
      <p:bldP spid="32794" grpId="0" animBg="1"/>
      <p:bldP spid="3279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11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3813" name="AutoShape 2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3816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9)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ezi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antiviry </a:t>
            </a:r>
            <a:r>
              <a:rPr lang="cs-CZ" sz="28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patří</a:t>
            </a:r>
            <a:r>
              <a:rPr lang="cs-CZ" sz="2800" b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</a:p>
        </p:txBody>
      </p:sp>
      <p:sp>
        <p:nvSpPr>
          <p:cNvPr id="3381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239963"/>
            <a:ext cx="5757863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AVAST</a:t>
            </a:r>
            <a:endParaRPr lang="cs-CZ" dirty="0"/>
          </a:p>
        </p:txBody>
      </p:sp>
      <p:sp>
        <p:nvSpPr>
          <p:cNvPr id="3381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140075"/>
            <a:ext cx="5757863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acylpyrin</a:t>
            </a:r>
            <a:endParaRPr lang="cs-CZ" dirty="0"/>
          </a:p>
        </p:txBody>
      </p:sp>
      <p:sp>
        <p:nvSpPr>
          <p:cNvPr id="33819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Office 2010</a:t>
            </a:r>
            <a:endParaRPr lang="cs-CZ" dirty="0"/>
          </a:p>
        </p:txBody>
      </p:sp>
      <p:sp>
        <p:nvSpPr>
          <p:cNvPr id="33820" name="AutoShape 28"/>
          <p:cNvSpPr>
            <a:spLocks noChangeArrowheads="1"/>
          </p:cNvSpPr>
          <p:nvPr/>
        </p:nvSpPr>
        <p:spPr bwMode="auto">
          <a:xfrm>
            <a:off x="7673975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3821" name="AutoShape 29"/>
          <p:cNvSpPr>
            <a:spLocks noChangeArrowheads="1"/>
          </p:cNvSpPr>
          <p:nvPr/>
        </p:nvSpPr>
        <p:spPr bwMode="auto">
          <a:xfrm>
            <a:off x="7710488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3822" name="AutoShape 30"/>
          <p:cNvSpPr>
            <a:spLocks noChangeArrowheads="1"/>
          </p:cNvSpPr>
          <p:nvPr/>
        </p:nvSpPr>
        <p:spPr bwMode="auto">
          <a:xfrm>
            <a:off x="771048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8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8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3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38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3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819"/>
                  </p:tgtEl>
                </p:cond>
              </p:nextCondLst>
            </p:seq>
          </p:childTnLst>
        </p:cTn>
      </p:par>
    </p:tnLst>
    <p:bldLst>
      <p:bldP spid="33820" grpId="0" animBg="1"/>
      <p:bldP spid="33821" grpId="0" animBg="1"/>
      <p:bldP spid="338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1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6884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6885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10)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Periferní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zařízení jsou: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6886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2239963"/>
            <a:ext cx="5757863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) poskytovatelé internetu</a:t>
            </a:r>
            <a:endParaRPr lang="cs-CZ" dirty="0"/>
          </a:p>
        </p:txBody>
      </p:sp>
      <p:sp>
        <p:nvSpPr>
          <p:cNvPr id="3688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3140075"/>
            <a:ext cx="5757863" cy="7921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jsou </a:t>
            </a:r>
            <a:r>
              <a:rPr lang="cs-CZ" dirty="0" smtClean="0"/>
              <a:t>například </a:t>
            </a:r>
            <a:r>
              <a:rPr lang="cs-CZ" dirty="0"/>
              <a:t>monitory, tiskárny, </a:t>
            </a:r>
            <a:endParaRPr lang="cs-CZ" dirty="0" smtClean="0"/>
          </a:p>
          <a:p>
            <a:pPr algn="ctr"/>
            <a:r>
              <a:rPr lang="cs-CZ" dirty="0" smtClean="0"/>
              <a:t>klávesnice</a:t>
            </a:r>
            <a:r>
              <a:rPr lang="cs-CZ" dirty="0"/>
              <a:t>, myši aj.</a:t>
            </a:r>
          </a:p>
        </p:txBody>
      </p:sp>
      <p:sp>
        <p:nvSpPr>
          <p:cNvPr id="3688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základní deska počítače</a:t>
            </a:r>
            <a:endParaRPr lang="cs-CZ" dirty="0"/>
          </a:p>
        </p:txBody>
      </p:sp>
      <p:sp>
        <p:nvSpPr>
          <p:cNvPr id="36889" name="AutoShape 25"/>
          <p:cNvSpPr>
            <a:spLocks noChangeArrowheads="1"/>
          </p:cNvSpPr>
          <p:nvPr/>
        </p:nvSpPr>
        <p:spPr bwMode="auto">
          <a:xfrm>
            <a:off x="7667625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6890" name="AutoShape 26"/>
          <p:cNvSpPr>
            <a:spLocks noChangeArrowheads="1"/>
          </p:cNvSpPr>
          <p:nvPr/>
        </p:nvSpPr>
        <p:spPr bwMode="auto">
          <a:xfrm>
            <a:off x="7704138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6891" name="AutoShape 27"/>
          <p:cNvSpPr>
            <a:spLocks noChangeArrowheads="1"/>
          </p:cNvSpPr>
          <p:nvPr/>
        </p:nvSpPr>
        <p:spPr bwMode="auto">
          <a:xfrm>
            <a:off x="7704138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8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6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8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6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888"/>
                  </p:tgtEl>
                </p:cond>
              </p:nextCondLst>
            </p:seq>
          </p:childTnLst>
        </p:cTn>
      </p:par>
    </p:tnLst>
    <p:bldLst>
      <p:bldP spid="36889" grpId="0" animBg="1"/>
      <p:bldP spid="36890" grpId="0" animBg="1"/>
      <p:bldP spid="3689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900113" y="5589588"/>
            <a:ext cx="77755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>
              <a:latin typeface="Arial" charset="0"/>
            </a:endParaRPr>
          </a:p>
        </p:txBody>
      </p:sp>
      <p:sp>
        <p:nvSpPr>
          <p:cNvPr id="3790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7908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7909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11)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Formát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Mp 4 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7916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50938" y="1771650"/>
            <a:ext cx="6508750" cy="863600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 smtClean="0"/>
              <a:t>a) používá </a:t>
            </a:r>
            <a:r>
              <a:rPr lang="cs-CZ" dirty="0"/>
              <a:t>se pro ukládání </a:t>
            </a:r>
            <a:r>
              <a:rPr lang="cs-CZ" dirty="0" smtClean="0"/>
              <a:t>zvuku</a:t>
            </a:r>
            <a:endParaRPr lang="cs-CZ" dirty="0"/>
          </a:p>
        </p:txBody>
      </p:sp>
      <p:sp>
        <p:nvSpPr>
          <p:cNvPr id="37917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50938" y="2959100"/>
            <a:ext cx="6508750" cy="901700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používá </a:t>
            </a:r>
            <a:r>
              <a:rPr lang="cs-CZ" dirty="0" smtClean="0"/>
              <a:t>se pro </a:t>
            </a:r>
            <a:r>
              <a:rPr lang="cs-CZ" dirty="0"/>
              <a:t>ukládání videa</a:t>
            </a:r>
          </a:p>
        </p:txBody>
      </p:sp>
      <p:sp>
        <p:nvSpPr>
          <p:cNvPr id="37918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147763" y="4113213"/>
            <a:ext cx="6519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používá se ke psaní</a:t>
            </a:r>
            <a:endParaRPr lang="cs-CZ" dirty="0"/>
          </a:p>
        </p:txBody>
      </p:sp>
      <p:sp>
        <p:nvSpPr>
          <p:cNvPr id="37919" name="AutoShape 31"/>
          <p:cNvSpPr>
            <a:spLocks noChangeArrowheads="1"/>
          </p:cNvSpPr>
          <p:nvPr/>
        </p:nvSpPr>
        <p:spPr bwMode="auto">
          <a:xfrm>
            <a:off x="7883525" y="180816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7920" name="AutoShape 32"/>
          <p:cNvSpPr>
            <a:spLocks noChangeArrowheads="1"/>
          </p:cNvSpPr>
          <p:nvPr/>
        </p:nvSpPr>
        <p:spPr bwMode="auto">
          <a:xfrm>
            <a:off x="7920038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7921" name="AutoShape 33"/>
          <p:cNvSpPr>
            <a:spLocks noChangeArrowheads="1"/>
          </p:cNvSpPr>
          <p:nvPr/>
        </p:nvSpPr>
        <p:spPr bwMode="auto">
          <a:xfrm>
            <a:off x="7920038" y="40401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9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7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9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79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918"/>
                  </p:tgtEl>
                </p:cond>
              </p:nextCondLst>
            </p:seq>
          </p:childTnLst>
        </p:cTn>
      </p:par>
    </p:tnLst>
    <p:bldLst>
      <p:bldP spid="37919" grpId="0" animBg="1"/>
      <p:bldP spid="37920" grpId="0" animBg="1"/>
      <p:bldP spid="379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54" name="AutoShape 4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8956" name="AutoShape 4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8961" name="Rectangle 49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12)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Počítačová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myš: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8962" name="AutoShape 5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umožňuje pohybovat kurzorem myši </a:t>
            </a:r>
          </a:p>
        </p:txBody>
      </p:sp>
      <p:sp>
        <p:nvSpPr>
          <p:cNvPr id="38963" name="AutoShape 5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je živočich</a:t>
            </a:r>
            <a:endParaRPr lang="cs-CZ" dirty="0"/>
          </a:p>
        </p:txBody>
      </p:sp>
      <p:sp>
        <p:nvSpPr>
          <p:cNvPr id="38964" name="AutoShape 5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používá se k zapnutí počítače</a:t>
            </a:r>
            <a:endParaRPr lang="cs-CZ" dirty="0"/>
          </a:p>
        </p:txBody>
      </p:sp>
      <p:sp>
        <p:nvSpPr>
          <p:cNvPr id="38965" name="AutoShape 53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8966" name="AutoShape 54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8967" name="AutoShape 55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9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8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9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8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89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8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64"/>
                  </p:tgtEl>
                </p:cond>
              </p:nextCondLst>
            </p:seq>
          </p:childTnLst>
        </p:cTn>
      </p:par>
    </p:tnLst>
    <p:bldLst>
      <p:bldP spid="38965" grpId="0" animBg="1"/>
      <p:bldP spid="38966" grpId="0" animBg="1"/>
      <p:bldP spid="3896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5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3027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43030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13)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znamená „WWW“ 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3031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označujeme tak webové stránky</a:t>
            </a:r>
            <a:endParaRPr lang="cs-CZ" dirty="0"/>
          </a:p>
        </p:txBody>
      </p:sp>
      <p:sp>
        <p:nvSpPr>
          <p:cNvPr id="43032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je to operační systém</a:t>
            </a:r>
            <a:endParaRPr lang="cs-CZ" dirty="0"/>
          </a:p>
        </p:txBody>
      </p:sp>
      <p:sp>
        <p:nvSpPr>
          <p:cNvPr id="430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označujeme tak počítač</a:t>
            </a:r>
            <a:endParaRPr lang="cs-CZ" dirty="0"/>
          </a:p>
        </p:txBody>
      </p:sp>
      <p:sp>
        <p:nvSpPr>
          <p:cNvPr id="43034" name="AutoShape 26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3035" name="AutoShape 27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3036" name="AutoShape 28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3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3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3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3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3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33"/>
                  </p:tgtEl>
                </p:cond>
              </p:nextCondLst>
            </p:seq>
          </p:childTnLst>
        </p:cTn>
      </p:par>
    </p:tnLst>
    <p:bldLst>
      <p:bldP spid="43034" grpId="0" animBg="1"/>
      <p:bldP spid="43035" grpId="0" animBg="1"/>
      <p:bldP spid="4303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8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4050" name="AutoShape 1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44053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14) Internetový vyhledávač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405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1593850"/>
            <a:ext cx="5832475" cy="935038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marL="342900" indent="-342900" algn="ctr">
              <a:buFontTx/>
              <a:buAutoNum type="alphaLcParenR"/>
            </a:pPr>
            <a:r>
              <a:rPr lang="cs-CZ" dirty="0" smtClean="0"/>
              <a:t>je program na psaní zpráv</a:t>
            </a:r>
            <a:endParaRPr lang="cs-CZ" dirty="0"/>
          </a:p>
        </p:txBody>
      </p:sp>
      <p:sp>
        <p:nvSpPr>
          <p:cNvPr id="4405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2889250"/>
            <a:ext cx="5832475" cy="935038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je internetová pošta</a:t>
            </a:r>
            <a:endParaRPr lang="cs-CZ" dirty="0"/>
          </a:p>
        </p:txBody>
      </p:sp>
      <p:sp>
        <p:nvSpPr>
          <p:cNvPr id="4405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47825" y="4184650"/>
            <a:ext cx="5840413" cy="935038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umožňuje </a:t>
            </a:r>
            <a:r>
              <a:rPr lang="cs-CZ" dirty="0"/>
              <a:t>na Internetu najít webové </a:t>
            </a:r>
            <a:endParaRPr lang="cs-CZ" dirty="0" smtClean="0"/>
          </a:p>
          <a:p>
            <a:pPr algn="ctr"/>
            <a:r>
              <a:rPr lang="cs-CZ" dirty="0" smtClean="0"/>
              <a:t>stránky</a:t>
            </a:r>
            <a:endParaRPr lang="cs-CZ" dirty="0"/>
          </a:p>
        </p:txBody>
      </p:sp>
      <p:sp>
        <p:nvSpPr>
          <p:cNvPr id="44057" name="AutoShape 25"/>
          <p:cNvSpPr>
            <a:spLocks noChangeArrowheads="1"/>
          </p:cNvSpPr>
          <p:nvPr/>
        </p:nvSpPr>
        <p:spPr bwMode="auto">
          <a:xfrm>
            <a:off x="7704138" y="17018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4058" name="AutoShape 26"/>
          <p:cNvSpPr>
            <a:spLocks noChangeArrowheads="1"/>
          </p:cNvSpPr>
          <p:nvPr/>
        </p:nvSpPr>
        <p:spPr bwMode="auto">
          <a:xfrm>
            <a:off x="7740650" y="296227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4059" name="AutoShape 27"/>
          <p:cNvSpPr>
            <a:spLocks noChangeArrowheads="1"/>
          </p:cNvSpPr>
          <p:nvPr/>
        </p:nvSpPr>
        <p:spPr bwMode="auto">
          <a:xfrm>
            <a:off x="7740650" y="425767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4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4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4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4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4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056"/>
                  </p:tgtEl>
                </p:cond>
              </p:nextCondLst>
            </p:seq>
          </p:childTnLst>
        </p:cTn>
      </p:par>
    </p:tnLst>
    <p:bldLst>
      <p:bldP spid="44057" grpId="0" animBg="1"/>
      <p:bldP spid="44058" grpId="0" animBg="1"/>
      <p:bldP spid="4405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80" name="AutoShape 2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5084" name="AutoShape 2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45088" name="Rectangle 3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15) Nejznámější vyhledávače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 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5089" name="AutoShape 3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74888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Google, Seznam.cz</a:t>
            </a:r>
            <a:endParaRPr lang="cs-CZ" dirty="0"/>
          </a:p>
        </p:txBody>
      </p:sp>
      <p:sp>
        <p:nvSpPr>
          <p:cNvPr id="45090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75000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err="1" smtClean="0"/>
              <a:t>Facebook</a:t>
            </a:r>
            <a:endParaRPr lang="cs-CZ" dirty="0"/>
          </a:p>
        </p:txBody>
      </p:sp>
      <p:sp>
        <p:nvSpPr>
          <p:cNvPr id="4509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76700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err="1" smtClean="0">
                <a:sym typeface="Symbol" pitchFamily="18" charset="2"/>
              </a:rPr>
              <a:t>Skype</a:t>
            </a:r>
            <a:endParaRPr lang="cs-CZ" dirty="0"/>
          </a:p>
        </p:txBody>
      </p:sp>
      <p:sp>
        <p:nvSpPr>
          <p:cNvPr id="45092" name="AutoShape 36"/>
          <p:cNvSpPr>
            <a:spLocks noChangeArrowheads="1"/>
          </p:cNvSpPr>
          <p:nvPr/>
        </p:nvSpPr>
        <p:spPr bwMode="auto">
          <a:xfrm>
            <a:off x="7704138" y="21685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93" name="AutoShape 37"/>
          <p:cNvSpPr>
            <a:spLocks noChangeArrowheads="1"/>
          </p:cNvSpPr>
          <p:nvPr/>
        </p:nvSpPr>
        <p:spPr bwMode="auto">
          <a:xfrm>
            <a:off x="7740650" y="30670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5094" name="AutoShape 38"/>
          <p:cNvSpPr>
            <a:spLocks noChangeArrowheads="1"/>
          </p:cNvSpPr>
          <p:nvPr/>
        </p:nvSpPr>
        <p:spPr bwMode="auto">
          <a:xfrm>
            <a:off x="7740650" y="396716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5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5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5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5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91"/>
                  </p:tgtEl>
                </p:cond>
              </p:nextCondLst>
            </p:seq>
          </p:childTnLst>
        </p:cTn>
      </p:par>
    </p:tnLst>
    <p:bldLst>
      <p:bldP spid="45092" grpId="0" animBg="1"/>
      <p:bldP spid="45093" grpId="0" animBg="1"/>
      <p:bldP spid="4509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70" name="AutoShape 1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9172" name="AutoShape 20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49175" name="Rectangle 23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16)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Heslo: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917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není tajné</a:t>
            </a:r>
            <a:endParaRPr lang="cs-CZ" dirty="0"/>
          </a:p>
        </p:txBody>
      </p:sp>
      <p:sp>
        <p:nvSpPr>
          <p:cNvPr id="4917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nemusím si je pamatovat</a:t>
            </a:r>
            <a:endParaRPr lang="cs-CZ" dirty="0"/>
          </a:p>
        </p:txBody>
      </p:sp>
      <p:sp>
        <p:nvSpPr>
          <p:cNvPr id="49178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je známé jenom uživateli</a:t>
            </a:r>
            <a:endParaRPr lang="cs-CZ" dirty="0"/>
          </a:p>
        </p:txBody>
      </p:sp>
      <p:sp>
        <p:nvSpPr>
          <p:cNvPr id="49179" name="AutoShape 27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9180" name="AutoShape 28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9181" name="AutoShape 29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34002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9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9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178"/>
                  </p:tgtEl>
                </p:cond>
              </p:nextCondLst>
            </p:seq>
          </p:childTnLst>
        </p:cTn>
      </p:par>
    </p:tnLst>
    <p:bldLst>
      <p:bldP spid="49179" grpId="0" animBg="1"/>
      <p:bldP spid="49180" grpId="0" animBg="1"/>
      <p:bldP spid="4918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3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0195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50198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17)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Skype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0199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umožňuje </a:t>
            </a:r>
            <a:r>
              <a:rPr lang="cs-CZ" dirty="0"/>
              <a:t>přenos </a:t>
            </a:r>
            <a:r>
              <a:rPr lang="cs-CZ" dirty="0" smtClean="0"/>
              <a:t>souborů a telefonování</a:t>
            </a:r>
            <a:endParaRPr lang="cs-CZ" dirty="0"/>
          </a:p>
        </p:txBody>
      </p:sp>
      <p:sp>
        <p:nvSpPr>
          <p:cNvPr id="50200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je internetový prohlížeč</a:t>
            </a:r>
            <a:endParaRPr lang="cs-CZ" dirty="0"/>
          </a:p>
        </p:txBody>
      </p:sp>
      <p:sp>
        <p:nvSpPr>
          <p:cNvPr id="50201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anglicky „nebe“</a:t>
            </a:r>
            <a:endParaRPr lang="cs-CZ" dirty="0"/>
          </a:p>
        </p:txBody>
      </p:sp>
      <p:sp>
        <p:nvSpPr>
          <p:cNvPr id="50202" name="AutoShape 26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0203" name="AutoShape 27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0204" name="AutoShape 28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solidFill>
            <a:srgbClr val="FF0000">
              <a:alpha val="0"/>
            </a:srgbClr>
          </a:soli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19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02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0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2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0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0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201"/>
                  </p:tgtEl>
                </p:cond>
              </p:nextCondLst>
            </p:seq>
          </p:childTnLst>
        </p:cTn>
      </p:par>
    </p:tnLst>
    <p:bldLst>
      <p:bldP spid="50202" grpId="0" animBg="1"/>
      <p:bldP spid="50203" grpId="0" animBg="1"/>
      <p:bldP spid="5020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755650" y="5876925"/>
            <a:ext cx="8064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>
              <a:latin typeface="Arial" charset="0"/>
            </a:endParaRPr>
          </a:p>
        </p:txBody>
      </p:sp>
      <p:sp>
        <p:nvSpPr>
          <p:cNvPr id="51217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1219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51227" name="Rectangle 27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18)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Download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znamená: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1228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v</a:t>
            </a:r>
            <a:r>
              <a:rPr lang="cs-CZ" dirty="0" smtClean="0"/>
              <a:t>ložit soubor</a:t>
            </a:r>
            <a:endParaRPr lang="cs-CZ" dirty="0"/>
          </a:p>
        </p:txBody>
      </p:sp>
      <p:sp>
        <p:nvSpPr>
          <p:cNvPr id="51229" name="AutoShape 2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ukrást</a:t>
            </a:r>
            <a:endParaRPr lang="cs-CZ" dirty="0"/>
          </a:p>
        </p:txBody>
      </p:sp>
      <p:sp>
        <p:nvSpPr>
          <p:cNvPr id="51230" name="AutoShape 3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„stáhnout“</a:t>
            </a:r>
            <a:endParaRPr lang="cs-CZ" dirty="0"/>
          </a:p>
        </p:txBody>
      </p:sp>
      <p:sp>
        <p:nvSpPr>
          <p:cNvPr id="51231" name="AutoShape 31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32" name="AutoShape 32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1233" name="AutoShape 33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1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1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0"/>
                  </p:tgtEl>
                </p:cond>
              </p:nextCondLst>
            </p:seq>
          </p:childTnLst>
        </p:cTn>
      </p:par>
    </p:tnLst>
    <p:bldLst>
      <p:bldP spid="51231" grpId="0" animBg="1"/>
      <p:bldP spid="51232" grpId="0" animBg="1"/>
      <p:bldP spid="512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41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2243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52246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19) </a:t>
            </a:r>
            <a:r>
              <a:rPr lang="cs-CZ" sz="2800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Hacker je:</a:t>
            </a:r>
            <a:endParaRPr lang="cs-CZ" sz="2800" dirty="0">
              <a:ln w="5080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247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74888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zločinec</a:t>
            </a:r>
            <a:endParaRPr lang="cs-CZ" dirty="0"/>
          </a:p>
        </p:txBody>
      </p:sp>
      <p:sp>
        <p:nvSpPr>
          <p:cNvPr id="52248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75000"/>
            <a:ext cx="5757862" cy="7921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člověk, který se vyzná v počítačových </a:t>
            </a:r>
          </a:p>
          <a:p>
            <a:pPr algn="ctr"/>
            <a:r>
              <a:rPr lang="cs-CZ" dirty="0" smtClean="0"/>
              <a:t>programech</a:t>
            </a:r>
            <a:endParaRPr lang="cs-CZ" dirty="0"/>
          </a:p>
        </p:txBody>
      </p:sp>
      <p:sp>
        <p:nvSpPr>
          <p:cNvPr id="5224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76700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populární herec</a:t>
            </a:r>
            <a:endParaRPr lang="cs-CZ" dirty="0"/>
          </a:p>
        </p:txBody>
      </p:sp>
      <p:sp>
        <p:nvSpPr>
          <p:cNvPr id="52250" name="AutoShape 26"/>
          <p:cNvSpPr>
            <a:spLocks noChangeArrowheads="1"/>
          </p:cNvSpPr>
          <p:nvPr/>
        </p:nvSpPr>
        <p:spPr bwMode="auto">
          <a:xfrm>
            <a:off x="7704138" y="21685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2251" name="AutoShape 27"/>
          <p:cNvSpPr>
            <a:spLocks noChangeArrowheads="1"/>
          </p:cNvSpPr>
          <p:nvPr/>
        </p:nvSpPr>
        <p:spPr bwMode="auto">
          <a:xfrm>
            <a:off x="7740650" y="306705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2252" name="AutoShape 28"/>
          <p:cNvSpPr>
            <a:spLocks noChangeArrowheads="1"/>
          </p:cNvSpPr>
          <p:nvPr/>
        </p:nvSpPr>
        <p:spPr bwMode="auto">
          <a:xfrm>
            <a:off x="7740650" y="396716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2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2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2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249"/>
                  </p:tgtEl>
                </p:cond>
              </p:nextCondLst>
            </p:seq>
          </p:childTnLst>
        </p:cTn>
      </p:par>
    </p:tnLst>
    <p:bldLst>
      <p:bldP spid="52250" grpId="0" animBg="1"/>
      <p:bldP spid="52251" grpId="0" animBg="1"/>
      <p:bldP spid="5225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8" name="Text Box 6"/>
          <p:cNvSpPr txBox="1">
            <a:spLocks noChangeArrowheads="1"/>
          </p:cNvSpPr>
          <p:nvPr/>
        </p:nvSpPr>
        <p:spPr bwMode="auto">
          <a:xfrm>
            <a:off x="827088" y="5734050"/>
            <a:ext cx="80660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endParaRPr lang="en-US" sz="1800" b="0">
              <a:latin typeface="Arial" charset="0"/>
            </a:endParaRPr>
          </a:p>
        </p:txBody>
      </p:sp>
      <p:sp>
        <p:nvSpPr>
          <p:cNvPr id="182291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82293" name="AutoShape 2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182294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20)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Microsoft Word je program na: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2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zpracovávání textu, vkládání obrázků....</a:t>
            </a:r>
            <a:endParaRPr lang="cs-CZ" dirty="0"/>
          </a:p>
        </p:txBody>
      </p:sp>
      <p:sp>
        <p:nvSpPr>
          <p:cNvPr id="182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úpravu fotek</a:t>
            </a:r>
            <a:endParaRPr lang="cs-CZ" dirty="0"/>
          </a:p>
        </p:txBody>
      </p:sp>
      <p:sp>
        <p:nvSpPr>
          <p:cNvPr id="182297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přehrávání filmů</a:t>
            </a:r>
            <a:endParaRPr lang="cs-CZ" dirty="0"/>
          </a:p>
        </p:txBody>
      </p:sp>
      <p:sp>
        <p:nvSpPr>
          <p:cNvPr id="182298" name="AutoShape 26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2299" name="AutoShape 27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2300" name="AutoShape 28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2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2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297"/>
                  </p:tgtEl>
                </p:cond>
              </p:nextCondLst>
            </p:seq>
          </p:childTnLst>
        </p:cTn>
      </p:par>
    </p:tnLst>
    <p:bldLst>
      <p:bldP spid="182298" grpId="0" animBg="1"/>
      <p:bldP spid="182299" grpId="0" animBg="1"/>
      <p:bldP spid="18230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9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4291" name="AutoShape 19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54293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21)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Antivir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429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uživatelský program</a:t>
            </a:r>
            <a:endParaRPr lang="cs-CZ" dirty="0"/>
          </a:p>
        </p:txBody>
      </p:sp>
      <p:sp>
        <p:nvSpPr>
          <p:cNvPr id="5429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označení pro „pokažený počítač“</a:t>
            </a:r>
            <a:endParaRPr lang="cs-CZ" dirty="0"/>
          </a:p>
        </p:txBody>
      </p:sp>
      <p:sp>
        <p:nvSpPr>
          <p:cNvPr id="5429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791381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slouží </a:t>
            </a:r>
            <a:r>
              <a:rPr lang="cs-CZ" dirty="0"/>
              <a:t>k identifikaci, odstraňování a </a:t>
            </a:r>
            <a:endParaRPr lang="cs-CZ" dirty="0" smtClean="0"/>
          </a:p>
          <a:p>
            <a:pPr algn="ctr"/>
            <a:r>
              <a:rPr lang="cs-CZ" dirty="0" smtClean="0"/>
              <a:t>eliminaci </a:t>
            </a:r>
            <a:r>
              <a:rPr lang="cs-CZ" dirty="0"/>
              <a:t>počítačových virů</a:t>
            </a:r>
          </a:p>
        </p:txBody>
      </p:sp>
      <p:sp>
        <p:nvSpPr>
          <p:cNvPr id="54297" name="AutoShape 25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298" name="AutoShape 26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299" name="AutoShape 27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4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4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42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4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4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4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296"/>
                  </p:tgtEl>
                </p:cond>
              </p:nextCondLst>
            </p:seq>
          </p:childTnLst>
        </p:cTn>
      </p:par>
    </p:tnLst>
    <p:bldLst>
      <p:bldP spid="54297" grpId="0" animBg="1"/>
      <p:bldP spid="54298" grpId="0" animBg="1"/>
      <p:bldP spid="5429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80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22) </a:t>
            </a:r>
            <a:r>
              <a:rPr lang="cs-CZ" sz="2800" dirty="0" err="1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Avatar</a:t>
            </a:r>
            <a:r>
              <a:rPr lang="cs-CZ" sz="2800" dirty="0" smtClean="0">
                <a:ln w="5080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je:</a:t>
            </a:r>
            <a:endParaRPr lang="cs-CZ" sz="2800" dirty="0">
              <a:ln w="50800"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6187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06188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  <p:sp>
        <p:nvSpPr>
          <p:cNvPr id="306189" name="AutoShape 1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1665288"/>
            <a:ext cx="5795963" cy="935037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marL="342900" indent="-342900" algn="ctr">
              <a:buFontTx/>
              <a:buAutoNum type="alphaLcParenR"/>
            </a:pPr>
            <a:r>
              <a:rPr lang="cs-CZ" dirty="0"/>
              <a:t>j</a:t>
            </a:r>
            <a:r>
              <a:rPr lang="cs-CZ" dirty="0" smtClean="0"/>
              <a:t>iný název pro monitor počítače</a:t>
            </a:r>
            <a:endParaRPr lang="cs-CZ" dirty="0"/>
          </a:p>
        </p:txBody>
      </p:sp>
      <p:sp>
        <p:nvSpPr>
          <p:cNvPr id="306190" name="AutoShape 1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960688"/>
            <a:ext cx="5795963" cy="935037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)</a:t>
            </a:r>
            <a:r>
              <a:rPr lang="cs-CZ" dirty="0"/>
              <a:t> </a:t>
            </a:r>
            <a:r>
              <a:rPr lang="cs-CZ" dirty="0" err="1"/>
              <a:t>Avatar</a:t>
            </a:r>
            <a:r>
              <a:rPr lang="cs-CZ" dirty="0"/>
              <a:t> v počítačové hře je </a:t>
            </a:r>
            <a:r>
              <a:rPr lang="cs-CZ" dirty="0" smtClean="0"/>
              <a:t>postava </a:t>
            </a:r>
          </a:p>
          <a:p>
            <a:pPr algn="ctr"/>
            <a:r>
              <a:rPr lang="cs-CZ" dirty="0" smtClean="0"/>
              <a:t>ovládaná </a:t>
            </a:r>
            <a:r>
              <a:rPr lang="cs-CZ" dirty="0"/>
              <a:t>hráčem</a:t>
            </a:r>
          </a:p>
        </p:txBody>
      </p:sp>
      <p:sp>
        <p:nvSpPr>
          <p:cNvPr id="306191" name="AutoShape 1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4338" y="4184650"/>
            <a:ext cx="5803900" cy="935038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) antivirový program</a:t>
            </a:r>
            <a:endParaRPr lang="cs-CZ" dirty="0"/>
          </a:p>
        </p:txBody>
      </p:sp>
      <p:sp>
        <p:nvSpPr>
          <p:cNvPr id="306192" name="AutoShape 16"/>
          <p:cNvSpPr>
            <a:spLocks noChangeArrowheads="1"/>
          </p:cNvSpPr>
          <p:nvPr/>
        </p:nvSpPr>
        <p:spPr bwMode="auto">
          <a:xfrm>
            <a:off x="7704138" y="17367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6193" name="AutoShape 17"/>
          <p:cNvSpPr>
            <a:spLocks noChangeArrowheads="1"/>
          </p:cNvSpPr>
          <p:nvPr/>
        </p:nvSpPr>
        <p:spPr bwMode="auto">
          <a:xfrm>
            <a:off x="7740650" y="30686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6194" name="AutoShape 18"/>
          <p:cNvSpPr>
            <a:spLocks noChangeArrowheads="1"/>
          </p:cNvSpPr>
          <p:nvPr/>
        </p:nvSpPr>
        <p:spPr bwMode="auto">
          <a:xfrm>
            <a:off x="7740650" y="4292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6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6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6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6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6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6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6191"/>
                  </p:tgtEl>
                </p:cond>
              </p:nextCondLst>
            </p:seq>
          </p:childTnLst>
        </p:cTn>
      </p:par>
    </p:tnLst>
    <p:bldLst>
      <p:bldP spid="306192" grpId="0" animBg="1"/>
      <p:bldP spid="306193" grpId="0" animBg="1"/>
      <p:bldP spid="30619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4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23)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FREEWARE je: 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07205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software, za který musím zaplatit</a:t>
            </a:r>
            <a:endParaRPr lang="cs-CZ" dirty="0"/>
          </a:p>
        </p:txBody>
      </p:sp>
      <p:sp>
        <p:nvSpPr>
          <p:cNvPr id="307206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program k bezplatnému použití</a:t>
            </a:r>
            <a:endParaRPr lang="cs-CZ" dirty="0"/>
          </a:p>
        </p:txBody>
      </p:sp>
      <p:sp>
        <p:nvSpPr>
          <p:cNvPr id="307207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počítačový vir</a:t>
            </a:r>
            <a:endParaRPr lang="cs-CZ" dirty="0"/>
          </a:p>
        </p:txBody>
      </p:sp>
      <p:sp>
        <p:nvSpPr>
          <p:cNvPr id="307208" name="AutoShape 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09" name="AutoShape 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10" name="AutoShape 1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211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07212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2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0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7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0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07"/>
                  </p:tgtEl>
                </p:cond>
              </p:nextCondLst>
            </p:seq>
          </p:childTnLst>
        </p:cTn>
      </p:par>
    </p:tnLst>
    <p:bldLst>
      <p:bldP spid="307208" grpId="0" animBg="1"/>
      <p:bldP spid="307209" grpId="0" animBg="1"/>
      <p:bldP spid="307210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8" name="Rectangle 4"/>
          <p:cNvSpPr>
            <a:spLocks noChangeArrowheads="1"/>
          </p:cNvSpPr>
          <p:nvPr/>
        </p:nvSpPr>
        <p:spPr bwMode="auto">
          <a:xfrm>
            <a:off x="360363" y="549275"/>
            <a:ext cx="8604250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24)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vuková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karta v počítači slouží: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08229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pro vstup a výstup zvukového signálu</a:t>
            </a:r>
          </a:p>
        </p:txBody>
      </p:sp>
      <p:sp>
        <p:nvSpPr>
          <p:cNvPr id="308230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k ukládání hudby</a:t>
            </a:r>
            <a:endParaRPr lang="cs-CZ" dirty="0"/>
          </a:p>
        </p:txBody>
      </p:sp>
      <p:sp>
        <p:nvSpPr>
          <p:cNvPr id="308231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k mazání souborů</a:t>
            </a:r>
            <a:endParaRPr lang="cs-CZ" dirty="0"/>
          </a:p>
        </p:txBody>
      </p:sp>
      <p:sp>
        <p:nvSpPr>
          <p:cNvPr id="308232" name="AutoShape 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solidFill>
            <a:srgbClr val="00FF00">
              <a:alpha val="0"/>
            </a:srgbClr>
          </a:soli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233" name="AutoShape 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234" name="AutoShape 1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235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08236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8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8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8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3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8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8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31"/>
                  </p:tgtEl>
                </p:cond>
              </p:nextCondLst>
            </p:seq>
          </p:childTnLst>
        </p:cTn>
      </p:par>
    </p:tnLst>
    <p:bldLst>
      <p:bldP spid="308232" grpId="0" animBg="1"/>
      <p:bldP spid="308233" grpId="0" animBg="1"/>
      <p:bldP spid="30823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25)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PROCESOR: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09253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učitel informatiky</a:t>
            </a:r>
            <a:endParaRPr lang="cs-CZ" dirty="0"/>
          </a:p>
        </p:txBody>
      </p:sp>
      <p:sp>
        <p:nvSpPr>
          <p:cNvPr id="309254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je základní součástí počítače</a:t>
            </a:r>
          </a:p>
        </p:txBody>
      </p:sp>
      <p:sp>
        <p:nvSpPr>
          <p:cNvPr id="309255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jiný název pro monitor</a:t>
            </a:r>
            <a:endParaRPr lang="cs-CZ" dirty="0"/>
          </a:p>
        </p:txBody>
      </p:sp>
      <p:sp>
        <p:nvSpPr>
          <p:cNvPr id="309256" name="AutoShape 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257" name="AutoShape 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258" name="AutoShape 1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9259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</a:p>
        </p:txBody>
      </p:sp>
      <p:sp>
        <p:nvSpPr>
          <p:cNvPr id="309260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2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9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5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9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09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5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9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9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55"/>
                  </p:tgtEl>
                </p:cond>
              </p:nextCondLst>
            </p:seq>
          </p:childTnLst>
        </p:cTn>
      </p:par>
    </p:tnLst>
    <p:bldLst>
      <p:bldP spid="309256" grpId="0" animBg="1"/>
      <p:bldP spid="309257" grpId="0" animBg="1"/>
      <p:bldP spid="30925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6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26)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USB 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flash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disk: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10277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je CD-</a:t>
            </a:r>
            <a:r>
              <a:rPr lang="cs-CZ" dirty="0" err="1" smtClean="0"/>
              <a:t>rom</a:t>
            </a:r>
            <a:endParaRPr lang="cs-CZ" dirty="0"/>
          </a:p>
        </p:txBody>
      </p:sp>
      <p:sp>
        <p:nvSpPr>
          <p:cNvPr id="310278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disketa</a:t>
            </a:r>
            <a:endParaRPr lang="cs-CZ" dirty="0"/>
          </a:p>
        </p:txBody>
      </p:sp>
      <p:sp>
        <p:nvSpPr>
          <p:cNvPr id="310279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umožňuje uchování dat </a:t>
            </a:r>
          </a:p>
        </p:txBody>
      </p:sp>
      <p:sp>
        <p:nvSpPr>
          <p:cNvPr id="310280" name="AutoShape 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281" name="AutoShape 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282" name="AutoShape 1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0283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10284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0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0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02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02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0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79"/>
                  </p:tgtEl>
                </p:cond>
              </p:nextCondLst>
            </p:seq>
          </p:childTnLst>
        </p:cTn>
      </p:par>
    </p:tnLst>
    <p:bldLst>
      <p:bldP spid="310280" grpId="0" animBg="1"/>
      <p:bldP spid="310281" grpId="0" animBg="1"/>
      <p:bldP spid="31028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300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27)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ormát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„</a:t>
            </a:r>
            <a:r>
              <a:rPr lang="cs-CZ" sz="28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avi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“ umožňuje: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11301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239963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přehrávání videa a zvuku</a:t>
            </a:r>
          </a:p>
        </p:txBody>
      </p:sp>
      <p:sp>
        <p:nvSpPr>
          <p:cNvPr id="311302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140075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přehrávání jenom </a:t>
            </a:r>
            <a:r>
              <a:rPr lang="cs-CZ" dirty="0"/>
              <a:t>videa </a:t>
            </a:r>
          </a:p>
        </p:txBody>
      </p:sp>
      <p:sp>
        <p:nvSpPr>
          <p:cNvPr id="311303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041775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přehrávání </a:t>
            </a:r>
            <a:r>
              <a:rPr lang="cs-CZ" dirty="0" smtClean="0"/>
              <a:t>jenom zvuku</a:t>
            </a:r>
            <a:endParaRPr lang="cs-CZ" dirty="0"/>
          </a:p>
        </p:txBody>
      </p:sp>
      <p:sp>
        <p:nvSpPr>
          <p:cNvPr id="311304" name="AutoShape 8"/>
          <p:cNvSpPr>
            <a:spLocks noChangeArrowheads="1"/>
          </p:cNvSpPr>
          <p:nvPr/>
        </p:nvSpPr>
        <p:spPr bwMode="auto">
          <a:xfrm>
            <a:off x="7704138" y="21336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1305" name="AutoShape 9"/>
          <p:cNvSpPr>
            <a:spLocks noChangeArrowheads="1"/>
          </p:cNvSpPr>
          <p:nvPr/>
        </p:nvSpPr>
        <p:spPr bwMode="auto">
          <a:xfrm>
            <a:off x="7740650" y="30321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1306" name="AutoShape 10"/>
          <p:cNvSpPr>
            <a:spLocks noChangeArrowheads="1"/>
          </p:cNvSpPr>
          <p:nvPr/>
        </p:nvSpPr>
        <p:spPr bwMode="auto">
          <a:xfrm>
            <a:off x="7740650" y="39322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1307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11308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13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1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30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1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1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30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13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1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303"/>
                  </p:tgtEl>
                </p:cond>
              </p:nextCondLst>
            </p:seq>
          </p:childTnLst>
        </p:cTn>
      </p:par>
    </p:tnLst>
    <p:bldLst>
      <p:bldP spid="311304" grpId="0" animBg="1"/>
      <p:bldP spid="311305" grpId="0" animBg="1"/>
      <p:bldP spid="31130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4" name="Rectangle 4"/>
          <p:cNvSpPr>
            <a:spLocks noChangeArrowheads="1"/>
          </p:cNvSpPr>
          <p:nvPr/>
        </p:nvSpPr>
        <p:spPr bwMode="auto">
          <a:xfrm>
            <a:off x="360363" y="368300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28)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očítačová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tiskárna je: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12325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2420938"/>
            <a:ext cx="5757862" cy="576262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vstupní </a:t>
            </a:r>
            <a:r>
              <a:rPr lang="cs-CZ" dirty="0"/>
              <a:t>zařízení počítače</a:t>
            </a:r>
          </a:p>
        </p:txBody>
      </p:sp>
      <p:sp>
        <p:nvSpPr>
          <p:cNvPr id="312326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3321050"/>
            <a:ext cx="5757862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výstupní zařízení počítače</a:t>
            </a:r>
          </a:p>
        </p:txBody>
      </p:sp>
      <p:sp>
        <p:nvSpPr>
          <p:cNvPr id="312327" name="AutoShape 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222750"/>
            <a:ext cx="5765800" cy="576263"/>
          </a:xfrm>
          <a:prstGeom prst="actionButtonBlank">
            <a:avLst/>
          </a:prstGeom>
          <a:solidFill>
            <a:schemeClr val="accent2">
              <a:lumMod val="75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c) </a:t>
            </a:r>
            <a:r>
              <a:rPr lang="cs-CZ" dirty="0" smtClean="0"/>
              <a:t>„vypalovačka“</a:t>
            </a:r>
            <a:endParaRPr lang="cs-CZ" dirty="0"/>
          </a:p>
        </p:txBody>
      </p:sp>
      <p:sp>
        <p:nvSpPr>
          <p:cNvPr id="312328" name="AutoShape 8"/>
          <p:cNvSpPr>
            <a:spLocks noChangeArrowheads="1"/>
          </p:cNvSpPr>
          <p:nvPr/>
        </p:nvSpPr>
        <p:spPr bwMode="auto">
          <a:xfrm>
            <a:off x="7704138" y="231457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2329" name="AutoShape 9"/>
          <p:cNvSpPr>
            <a:spLocks noChangeArrowheads="1"/>
          </p:cNvSpPr>
          <p:nvPr/>
        </p:nvSpPr>
        <p:spPr bwMode="auto">
          <a:xfrm>
            <a:off x="7740650" y="32131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2330" name="AutoShape 10"/>
          <p:cNvSpPr>
            <a:spLocks noChangeArrowheads="1"/>
          </p:cNvSpPr>
          <p:nvPr/>
        </p:nvSpPr>
        <p:spPr bwMode="auto">
          <a:xfrm>
            <a:off x="7740650" y="411321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2331" name="AutoShape 1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12332" name="AutoShape 12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600450" y="5514975"/>
            <a:ext cx="1943100" cy="620713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1800" dirty="0">
                <a:ln w="50800"/>
                <a:solidFill>
                  <a:schemeClr val="bg1">
                    <a:shade val="50000"/>
                  </a:schemeClr>
                </a:solidFill>
              </a:rPr>
              <a:t>Náhradní otázka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23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2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3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23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2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3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123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2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327"/>
                  </p:tgtEl>
                </p:cond>
              </p:nextCondLst>
            </p:seq>
          </p:childTnLst>
        </p:cTn>
      </p:par>
    </p:tnLst>
    <p:bldLst>
      <p:bldP spid="312328" grpId="0" animBg="1"/>
      <p:bldP spid="312329" grpId="0" animBg="1"/>
      <p:bldP spid="31233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24" name="AutoShape 28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5338" name="Rectangle 4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1) </a:t>
            </a:r>
            <a:r>
              <a:rPr lang="cs-CZ" sz="2800" dirty="0" smtClean="0"/>
              <a:t>„Windows 7“  je:</a:t>
            </a:r>
            <a:endParaRPr lang="cs-CZ" sz="2800" dirty="0"/>
          </a:p>
        </p:txBody>
      </p:sp>
      <p:sp>
        <p:nvSpPr>
          <p:cNvPr id="55339" name="AutoShape 4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tx2">
              <a:lumMod val="10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55340" name="AutoShape 4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tx2">
              <a:lumMod val="10000"/>
            </a:schemeClr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55342" name="AutoShape 46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5343" name="AutoShape 47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3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3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53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5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340"/>
                  </p:tgtEl>
                </p:cond>
              </p:nextCondLst>
            </p:seq>
          </p:childTnLst>
        </p:cTn>
      </p:par>
    </p:tnLst>
    <p:bldLst>
      <p:bldP spid="55342" grpId="0" animBg="1"/>
      <p:bldP spid="5534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9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9414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2) </a:t>
            </a:r>
            <a:r>
              <a:rPr lang="cs-CZ" sz="2800" dirty="0"/>
              <a:t>A</a:t>
            </a:r>
            <a:r>
              <a:rPr lang="cs-CZ" sz="2800" dirty="0" smtClean="0"/>
              <a:t>dresář </a:t>
            </a:r>
            <a:r>
              <a:rPr lang="cs-CZ" sz="2800" dirty="0" smtClean="0"/>
              <a:t>je</a:t>
            </a:r>
            <a:endParaRPr lang="cs-CZ" sz="2800" dirty="0"/>
          </a:p>
        </p:txBody>
      </p:sp>
      <p:sp>
        <p:nvSpPr>
          <p:cNvPr id="5941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 smtClean="0"/>
              <a:t>a) seznam souborů</a:t>
            </a:r>
            <a:endParaRPr lang="cs-CZ" dirty="0"/>
          </a:p>
        </p:txBody>
      </p:sp>
      <p:sp>
        <p:nvSpPr>
          <p:cNvPr id="59416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zápisník</a:t>
            </a:r>
            <a:endParaRPr lang="cs-CZ" dirty="0"/>
          </a:p>
        </p:txBody>
      </p:sp>
      <p:sp>
        <p:nvSpPr>
          <p:cNvPr id="59417" name="AutoShape 25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9418" name="AutoShape 26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94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9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94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9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416"/>
                  </p:tgtEl>
                </p:cond>
              </p:nextCondLst>
            </p:seq>
          </p:childTnLst>
        </p:cTn>
      </p:par>
    </p:tnLst>
    <p:bldLst>
      <p:bldP spid="59417" grpId="0" animBg="1"/>
      <p:bldP spid="5941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33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0438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3) </a:t>
            </a:r>
            <a:r>
              <a:rPr lang="cs-CZ" sz="2800" dirty="0" smtClean="0"/>
              <a:t>Microsoft je:</a:t>
            </a:r>
            <a:endParaRPr lang="cs-CZ" sz="2800" dirty="0"/>
          </a:p>
        </p:txBody>
      </p:sp>
      <p:sp>
        <p:nvSpPr>
          <p:cNvPr id="60439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telefonní operátor</a:t>
            </a:r>
            <a:endParaRPr lang="cs-CZ" dirty="0"/>
          </a:p>
        </p:txBody>
      </p:sp>
      <p:sp>
        <p:nvSpPr>
          <p:cNvPr id="60440" name="AutoShape 2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 smtClean="0"/>
              <a:t>b) počítačová firma</a:t>
            </a:r>
            <a:endParaRPr lang="cs-CZ" dirty="0"/>
          </a:p>
        </p:txBody>
      </p:sp>
      <p:sp>
        <p:nvSpPr>
          <p:cNvPr id="60441" name="AutoShape 25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0442" name="AutoShape 26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04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0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43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04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0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440"/>
                  </p:tgtEl>
                </p:cond>
              </p:nextCondLst>
            </p:seq>
          </p:childTnLst>
        </p:cTn>
      </p:par>
    </p:tnLst>
    <p:bldLst>
      <p:bldP spid="60441" grpId="0" animBg="1"/>
      <p:bldP spid="6044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2" name="AutoShape 22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1465" name="Rectangle 25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4) </a:t>
            </a:r>
            <a:r>
              <a:rPr lang="cs-CZ" sz="2800" dirty="0"/>
              <a:t>: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61466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558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USB </a:t>
            </a:r>
            <a:r>
              <a:rPr lang="cs-CZ" dirty="0" err="1" smtClean="0"/>
              <a:t>flash</a:t>
            </a:r>
            <a:r>
              <a:rPr lang="cs-CZ" dirty="0" smtClean="0"/>
              <a:t> disk</a:t>
            </a:r>
            <a:endParaRPr lang="cs-CZ" dirty="0"/>
          </a:p>
        </p:txBody>
      </p:sp>
      <p:sp>
        <p:nvSpPr>
          <p:cNvPr id="61467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5285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CD </a:t>
            </a:r>
            <a:r>
              <a:rPr lang="cs-CZ" dirty="0" err="1" smtClean="0"/>
              <a:t>rom</a:t>
            </a:r>
            <a:endParaRPr lang="cs-CZ" dirty="0"/>
          </a:p>
        </p:txBody>
      </p:sp>
      <p:sp>
        <p:nvSpPr>
          <p:cNvPr id="61468" name="AutoShape 28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469" name="AutoShape 29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99" b="25403"/>
          <a:stretch/>
        </p:blipFill>
        <p:spPr>
          <a:xfrm>
            <a:off x="3352006" y="1431822"/>
            <a:ext cx="2438400" cy="846702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1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7"/>
                  </p:tgtEl>
                </p:cond>
              </p:nextCondLst>
            </p:seq>
          </p:childTnLst>
        </p:cTn>
      </p:par>
    </p:tnLst>
    <p:bldLst>
      <p:bldP spid="61468" grpId="0" animBg="1"/>
      <p:bldP spid="61469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5566" name="Rectangle 30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5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5571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65572" name="AutoShape 3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sluchátka</a:t>
            </a:r>
            <a:endParaRPr lang="cs-CZ" dirty="0"/>
          </a:p>
        </p:txBody>
      </p:sp>
      <p:sp>
        <p:nvSpPr>
          <p:cNvPr id="65573" name="AutoShape 37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5574" name="AutoShape 38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99" r="25914"/>
          <a:stretch/>
        </p:blipFill>
        <p:spPr>
          <a:xfrm rot="5400000">
            <a:off x="4111420" y="535244"/>
            <a:ext cx="1205988" cy="2492375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5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5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55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5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572"/>
                  </p:tgtEl>
                </p:cond>
              </p:nextCondLst>
            </p:seq>
          </p:childTnLst>
        </p:cTn>
      </p:par>
    </p:tnLst>
    <p:bldLst>
      <p:bldP spid="65573" grpId="0" animBg="1"/>
      <p:bldP spid="6557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7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6584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6) </a:t>
            </a:r>
            <a:r>
              <a:rPr lang="cs-CZ" sz="2800" dirty="0"/>
              <a:t>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66585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66586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tiskárna</a:t>
            </a:r>
            <a:endParaRPr lang="cs-CZ" dirty="0"/>
          </a:p>
        </p:txBody>
      </p:sp>
      <p:sp>
        <p:nvSpPr>
          <p:cNvPr id="66587" name="AutoShape 27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6588" name="AutoShape 28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82466"/>
            <a:ext cx="2513856" cy="139519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65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6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58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5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6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586"/>
                  </p:tgtEl>
                </p:cond>
              </p:nextCondLst>
            </p:seq>
          </p:childTnLst>
        </p:cTn>
      </p:par>
    </p:tnLst>
    <p:bldLst>
      <p:bldP spid="66587" grpId="0" animBg="1"/>
      <p:bldP spid="66588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16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83318" name="Rectangle 22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7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183323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183324" name="AutoShape 28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dirty="0" err="1" smtClean="0"/>
              <a:t>Tv</a:t>
            </a:r>
            <a:r>
              <a:rPr lang="cs-CZ" dirty="0" smtClean="0"/>
              <a:t> kino</a:t>
            </a:r>
            <a:endParaRPr lang="cs-CZ" dirty="0"/>
          </a:p>
        </p:txBody>
      </p:sp>
      <p:sp>
        <p:nvSpPr>
          <p:cNvPr id="183325" name="AutoShape 29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3326" name="AutoShape 30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55" t="22258" r="13613" b="21226"/>
          <a:stretch/>
        </p:blipFill>
        <p:spPr>
          <a:xfrm>
            <a:off x="3527884" y="1029311"/>
            <a:ext cx="1827495" cy="141421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33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3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33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324"/>
                  </p:tgtEl>
                </p:cond>
              </p:nextCondLst>
            </p:seq>
          </p:childTnLst>
        </p:cTn>
      </p:par>
    </p:tnLst>
    <p:bldLst>
      <p:bldP spid="183325" grpId="0" animBg="1"/>
      <p:bldP spid="18332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8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8632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8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68633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6019" y="2706531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reproduktory</a:t>
            </a:r>
            <a:endParaRPr lang="cs-CZ" dirty="0"/>
          </a:p>
        </p:txBody>
      </p:sp>
      <p:sp>
        <p:nvSpPr>
          <p:cNvPr id="68634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2" y="3824287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bedničky</a:t>
            </a:r>
            <a:endParaRPr lang="cs-CZ" dirty="0"/>
          </a:p>
        </p:txBody>
      </p:sp>
      <p:sp>
        <p:nvSpPr>
          <p:cNvPr id="68635" name="AutoShape 27"/>
          <p:cNvSpPr>
            <a:spLocks noChangeArrowheads="1"/>
          </p:cNvSpPr>
          <p:nvPr/>
        </p:nvSpPr>
        <p:spPr bwMode="auto">
          <a:xfrm>
            <a:off x="7673975" y="234791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8636" name="AutoShape 28"/>
          <p:cNvSpPr>
            <a:spLocks noChangeArrowheads="1"/>
          </p:cNvSpPr>
          <p:nvPr/>
        </p:nvSpPr>
        <p:spPr bwMode="auto">
          <a:xfrm>
            <a:off x="7710488" y="36798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4247" y="1223169"/>
            <a:ext cx="1124744" cy="1124744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86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8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63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86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8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634"/>
                  </p:tgtEl>
                </p:cond>
              </p:nextCondLst>
            </p:seq>
          </p:childTnLst>
        </p:cTn>
      </p:par>
    </p:tnLst>
    <p:bldLst>
      <p:bldP spid="68635" grpId="0" animBg="1"/>
      <p:bldP spid="6863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9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9653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9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69654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69655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69656" name="AutoShape 24"/>
          <p:cNvSpPr>
            <a:spLocks noChangeArrowheads="1"/>
          </p:cNvSpPr>
          <p:nvPr/>
        </p:nvSpPr>
        <p:spPr bwMode="auto">
          <a:xfrm>
            <a:off x="7673975" y="23844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9657" name="AutoShape 25"/>
          <p:cNvSpPr>
            <a:spLocks noChangeArrowheads="1"/>
          </p:cNvSpPr>
          <p:nvPr/>
        </p:nvSpPr>
        <p:spPr bwMode="auto">
          <a:xfrm>
            <a:off x="7710488" y="37163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38" t="21721" r="14515" b="23871"/>
          <a:stretch/>
        </p:blipFill>
        <p:spPr>
          <a:xfrm>
            <a:off x="3692857" y="1124744"/>
            <a:ext cx="1467618" cy="1153129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6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9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65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6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9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655"/>
                  </p:tgtEl>
                </p:cond>
              </p:nextCondLst>
            </p:seq>
          </p:childTnLst>
        </p:cTn>
      </p:par>
    </p:tnLst>
    <p:bldLst>
      <p:bldP spid="69656" grpId="0" animBg="1"/>
      <p:bldP spid="69657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19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81621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10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81622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249237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281623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3789363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281624" name="AutoShape 24"/>
          <p:cNvSpPr>
            <a:spLocks noChangeArrowheads="1"/>
          </p:cNvSpPr>
          <p:nvPr/>
        </p:nvSpPr>
        <p:spPr bwMode="auto">
          <a:xfrm>
            <a:off x="7667625" y="23844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25" name="AutoShape 25"/>
          <p:cNvSpPr>
            <a:spLocks noChangeArrowheads="1"/>
          </p:cNvSpPr>
          <p:nvPr/>
        </p:nvSpPr>
        <p:spPr bwMode="auto">
          <a:xfrm>
            <a:off x="7704138" y="371633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527884" y="1302953"/>
            <a:ext cx="2016224" cy="1053132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16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1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6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16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81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1623"/>
                  </p:tgtEl>
                </p:cond>
              </p:nextCondLst>
            </p:seq>
          </p:childTnLst>
        </p:cTn>
      </p:par>
    </p:tnLst>
    <p:bldLst>
      <p:bldP spid="281624" grpId="0" animBg="1"/>
      <p:bldP spid="28162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7" name="AutoShape 1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1701" name="Rectangle 21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11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71702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7385" y="3645024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hadice</a:t>
            </a:r>
            <a:endParaRPr lang="cs-CZ" dirty="0"/>
          </a:p>
        </p:txBody>
      </p:sp>
      <p:sp>
        <p:nvSpPr>
          <p:cNvPr id="71703" name="AutoShape 23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7385" y="4941168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síťový kabel</a:t>
            </a:r>
            <a:endParaRPr lang="cs-CZ" dirty="0"/>
          </a:p>
        </p:txBody>
      </p:sp>
      <p:sp>
        <p:nvSpPr>
          <p:cNvPr id="71704" name="AutoShape 24"/>
          <p:cNvSpPr>
            <a:spLocks noChangeArrowheads="1"/>
          </p:cNvSpPr>
          <p:nvPr/>
        </p:nvSpPr>
        <p:spPr bwMode="auto">
          <a:xfrm>
            <a:off x="7710157" y="350056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05" name="AutoShape 25"/>
          <p:cNvSpPr>
            <a:spLocks noChangeArrowheads="1"/>
          </p:cNvSpPr>
          <p:nvPr/>
        </p:nvSpPr>
        <p:spPr bwMode="auto">
          <a:xfrm>
            <a:off x="7724417" y="491238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88740"/>
            <a:ext cx="2669840" cy="2254932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17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1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3"/>
                  </p:tgtEl>
                </p:cond>
              </p:nextCondLst>
            </p:seq>
          </p:childTnLst>
        </p:cTn>
      </p:par>
    </p:tnLst>
    <p:bldLst>
      <p:bldP spid="71704" grpId="0" animBg="1"/>
      <p:bldP spid="71705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2728" name="Rectangle 2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12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72729" name="AutoShape 2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4004" y="3537012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err="1" smtClean="0"/>
              <a:t>wi-fi</a:t>
            </a:r>
            <a:r>
              <a:rPr lang="cs-CZ" dirty="0" smtClean="0"/>
              <a:t> modem</a:t>
            </a:r>
            <a:endParaRPr lang="cs-CZ" dirty="0"/>
          </a:p>
        </p:txBody>
      </p:sp>
      <p:sp>
        <p:nvSpPr>
          <p:cNvPr id="72730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4004" y="4797152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klávesnice</a:t>
            </a:r>
            <a:endParaRPr lang="cs-CZ" dirty="0"/>
          </a:p>
        </p:txBody>
      </p:sp>
      <p:sp>
        <p:nvSpPr>
          <p:cNvPr id="72731" name="AutoShape 27"/>
          <p:cNvSpPr>
            <a:spLocks noChangeArrowheads="1"/>
          </p:cNvSpPr>
          <p:nvPr/>
        </p:nvSpPr>
        <p:spPr bwMode="auto">
          <a:xfrm>
            <a:off x="7848364" y="3575829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2732" name="AutoShape 28"/>
          <p:cNvSpPr>
            <a:spLocks noChangeArrowheads="1"/>
          </p:cNvSpPr>
          <p:nvPr/>
        </p:nvSpPr>
        <p:spPr bwMode="auto">
          <a:xfrm>
            <a:off x="7710488" y="479715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203577"/>
            <a:ext cx="2239268" cy="1828548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7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2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72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27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2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730"/>
                  </p:tgtEl>
                </p:cond>
              </p:nextCondLst>
            </p:seq>
          </p:childTnLst>
        </p:cTn>
      </p:par>
    </p:tnLst>
    <p:bldLst>
      <p:bldP spid="72731" grpId="0" animBg="1"/>
      <p:bldP spid="72732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64" name="AutoShape 2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85369" name="Rectangle 25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13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185370" name="AutoShape 2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4432" y="3356992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chladič</a:t>
            </a:r>
            <a:endParaRPr lang="cs-CZ" dirty="0"/>
          </a:p>
        </p:txBody>
      </p:sp>
      <p:sp>
        <p:nvSpPr>
          <p:cNvPr id="185371" name="AutoShape 27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4432" y="4725144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optická mechanika</a:t>
            </a:r>
            <a:endParaRPr lang="cs-CZ" dirty="0"/>
          </a:p>
        </p:txBody>
      </p:sp>
      <p:sp>
        <p:nvSpPr>
          <p:cNvPr id="185372" name="AutoShape 28"/>
          <p:cNvSpPr>
            <a:spLocks noChangeArrowheads="1"/>
          </p:cNvSpPr>
          <p:nvPr/>
        </p:nvSpPr>
        <p:spPr bwMode="auto">
          <a:xfrm>
            <a:off x="7656052" y="3356992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85373" name="AutoShape 29"/>
          <p:cNvSpPr>
            <a:spLocks noChangeArrowheads="1"/>
          </p:cNvSpPr>
          <p:nvPr/>
        </p:nvSpPr>
        <p:spPr bwMode="auto">
          <a:xfrm>
            <a:off x="7739165" y="465291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8706" y="1160309"/>
            <a:ext cx="1905000" cy="179070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53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3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53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371"/>
                  </p:tgtEl>
                </p:cond>
              </p:nextCondLst>
            </p:seq>
          </p:childTnLst>
        </p:cTn>
      </p:par>
    </p:tnLst>
    <p:bldLst>
      <p:bldP spid="185372" grpId="0" animBg="1"/>
      <p:bldP spid="185373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8" name="AutoShape 2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4785" name="Rectangle 33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14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74786" name="AutoShape 34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3500438"/>
            <a:ext cx="5757862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74787" name="AutoShape 3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4797425"/>
            <a:ext cx="5757862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web kamera</a:t>
            </a:r>
            <a:endParaRPr lang="cs-CZ" dirty="0"/>
          </a:p>
        </p:txBody>
      </p:sp>
      <p:sp>
        <p:nvSpPr>
          <p:cNvPr id="74788" name="AutoShape 36"/>
          <p:cNvSpPr>
            <a:spLocks noChangeArrowheads="1"/>
          </p:cNvSpPr>
          <p:nvPr/>
        </p:nvSpPr>
        <p:spPr bwMode="auto">
          <a:xfrm>
            <a:off x="7637463" y="33924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4789" name="AutoShape 37"/>
          <p:cNvSpPr>
            <a:spLocks noChangeArrowheads="1"/>
          </p:cNvSpPr>
          <p:nvPr/>
        </p:nvSpPr>
        <p:spPr bwMode="auto">
          <a:xfrm>
            <a:off x="7673975" y="47244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4791" name="Rectangle 39"/>
          <p:cNvSpPr>
            <a:spLocks noChangeArrowheads="1"/>
          </p:cNvSpPr>
          <p:nvPr/>
        </p:nvSpPr>
        <p:spPr bwMode="auto">
          <a:xfrm>
            <a:off x="0" y="30527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4998" y="1267901"/>
            <a:ext cx="2180431" cy="1952697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47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4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78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47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4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787"/>
                  </p:tgtEl>
                </p:cond>
              </p:nextCondLst>
            </p:seq>
          </p:childTnLst>
        </p:cTn>
      </p:par>
    </p:tnLst>
    <p:bldLst>
      <p:bldP spid="74788" grpId="0" animBg="1"/>
      <p:bldP spid="74789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6" name="AutoShape 3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5820" name="Rectangle 4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15) </a:t>
            </a:r>
            <a:r>
              <a:rPr lang="cs-CZ" sz="2800" dirty="0" smtClean="0"/>
              <a:t>Na </a:t>
            </a:r>
            <a:r>
              <a:rPr lang="cs-CZ" sz="2800" dirty="0" err="1" smtClean="0"/>
              <a:t>obázku</a:t>
            </a:r>
            <a:r>
              <a:rPr lang="cs-CZ" sz="2800" dirty="0" smtClean="0"/>
              <a:t> je</a:t>
            </a:r>
            <a:r>
              <a:rPr lang="cs-CZ" sz="2800" dirty="0"/>
              <a:t>:</a:t>
            </a:r>
          </a:p>
        </p:txBody>
      </p:sp>
      <p:sp>
        <p:nvSpPr>
          <p:cNvPr id="75821" name="AutoShape 4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3500438"/>
            <a:ext cx="5757862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mobilní telefon</a:t>
            </a:r>
            <a:endParaRPr lang="cs-CZ" dirty="0"/>
          </a:p>
        </p:txBody>
      </p:sp>
      <p:sp>
        <p:nvSpPr>
          <p:cNvPr id="75822" name="AutoShape 4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55763" y="4797425"/>
            <a:ext cx="5757862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PSP konzole</a:t>
            </a:r>
            <a:endParaRPr lang="cs-CZ" dirty="0"/>
          </a:p>
        </p:txBody>
      </p:sp>
      <p:sp>
        <p:nvSpPr>
          <p:cNvPr id="75823" name="AutoShape 47"/>
          <p:cNvSpPr>
            <a:spLocks noChangeArrowheads="1"/>
          </p:cNvSpPr>
          <p:nvPr/>
        </p:nvSpPr>
        <p:spPr bwMode="auto">
          <a:xfrm>
            <a:off x="7637463" y="33924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5824" name="AutoShape 48"/>
          <p:cNvSpPr>
            <a:spLocks noChangeArrowheads="1"/>
          </p:cNvSpPr>
          <p:nvPr/>
        </p:nvSpPr>
        <p:spPr bwMode="auto">
          <a:xfrm>
            <a:off x="7673975" y="47244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5826" name="Rectangle 50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9950" y="1553266"/>
            <a:ext cx="3089488" cy="1481137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58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5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8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8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5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822"/>
                  </p:tgtEl>
                </p:cond>
              </p:nextCondLst>
            </p:seq>
          </p:childTnLst>
        </p:cTn>
      </p:par>
    </p:tnLst>
    <p:bldLst>
      <p:bldP spid="75823" grpId="0" animBg="1"/>
      <p:bldP spid="7582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6" name="AutoShape 16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6820" name="Rectangle 20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16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76821" name="AutoShape 2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500438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hard disk</a:t>
            </a:r>
            <a:endParaRPr lang="cs-CZ" dirty="0"/>
          </a:p>
        </p:txBody>
      </p:sp>
      <p:sp>
        <p:nvSpPr>
          <p:cNvPr id="76822" name="AutoShape 2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79742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optická mechanika</a:t>
            </a:r>
            <a:endParaRPr lang="cs-CZ" dirty="0"/>
          </a:p>
        </p:txBody>
      </p:sp>
      <p:sp>
        <p:nvSpPr>
          <p:cNvPr id="76823" name="AutoShape 23"/>
          <p:cNvSpPr>
            <a:spLocks noChangeArrowheads="1"/>
          </p:cNvSpPr>
          <p:nvPr/>
        </p:nvSpPr>
        <p:spPr bwMode="auto">
          <a:xfrm>
            <a:off x="7673975" y="339248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6824" name="AutoShape 24"/>
          <p:cNvSpPr>
            <a:spLocks noChangeArrowheads="1"/>
          </p:cNvSpPr>
          <p:nvPr/>
        </p:nvSpPr>
        <p:spPr bwMode="auto">
          <a:xfrm>
            <a:off x="7710488" y="47244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6826" name="Rectangle 26"/>
          <p:cNvSpPr>
            <a:spLocks noChangeArrowheads="1"/>
          </p:cNvSpPr>
          <p:nvPr/>
        </p:nvSpPr>
        <p:spPr bwMode="auto">
          <a:xfrm>
            <a:off x="0" y="31861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423835"/>
            <a:ext cx="2619375" cy="175260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8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6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8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68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6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822"/>
                  </p:tgtEl>
                </p:cond>
              </p:nextCondLst>
            </p:seq>
          </p:childTnLst>
        </p:cTn>
      </p:par>
    </p:tnLst>
    <p:bldLst>
      <p:bldP spid="76823" grpId="0" animBg="1"/>
      <p:bldP spid="76824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9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92872" name="Rectangle 8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17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92873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429260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optická mechanika</a:t>
            </a:r>
          </a:p>
        </p:txBody>
      </p:sp>
      <p:sp>
        <p:nvSpPr>
          <p:cNvPr id="292874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2" y="5373687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err="1" smtClean="0"/>
              <a:t>wi-fi</a:t>
            </a:r>
            <a:r>
              <a:rPr lang="cs-CZ" dirty="0" smtClean="0"/>
              <a:t> </a:t>
            </a:r>
            <a:r>
              <a:rPr lang="cs-CZ" dirty="0" err="1" smtClean="0"/>
              <a:t>router</a:t>
            </a:r>
            <a:endParaRPr lang="cs-CZ" dirty="0"/>
          </a:p>
        </p:txBody>
      </p:sp>
      <p:sp>
        <p:nvSpPr>
          <p:cNvPr id="292875" name="AutoShape 11"/>
          <p:cNvSpPr>
            <a:spLocks noChangeArrowheads="1"/>
          </p:cNvSpPr>
          <p:nvPr/>
        </p:nvSpPr>
        <p:spPr bwMode="auto">
          <a:xfrm>
            <a:off x="7667625" y="418465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2876" name="AutoShape 12"/>
          <p:cNvSpPr>
            <a:spLocks noChangeArrowheads="1"/>
          </p:cNvSpPr>
          <p:nvPr/>
        </p:nvSpPr>
        <p:spPr bwMode="auto">
          <a:xfrm>
            <a:off x="7704138" y="5229225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2878" name="Rectangle 14"/>
          <p:cNvSpPr>
            <a:spLocks noChangeArrowheads="1"/>
          </p:cNvSpPr>
          <p:nvPr/>
        </p:nvSpPr>
        <p:spPr bwMode="auto">
          <a:xfrm>
            <a:off x="0" y="26765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7846" y="1592796"/>
            <a:ext cx="2989895" cy="18142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28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2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87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28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2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2874"/>
                  </p:tgtEl>
                </p:cond>
              </p:nextCondLst>
            </p:seq>
          </p:childTnLst>
        </p:cTn>
      </p:par>
    </p:tnLst>
    <p:bldLst>
      <p:bldP spid="292875" grpId="0" animBg="1"/>
      <p:bldP spid="292876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3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93896" name="Rectangle 8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18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93897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500438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joystick</a:t>
            </a:r>
          </a:p>
        </p:txBody>
      </p:sp>
      <p:sp>
        <p:nvSpPr>
          <p:cNvPr id="293898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79742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293899" name="AutoShape 11"/>
          <p:cNvSpPr>
            <a:spLocks noChangeArrowheads="1"/>
          </p:cNvSpPr>
          <p:nvPr/>
        </p:nvSpPr>
        <p:spPr bwMode="auto">
          <a:xfrm>
            <a:off x="7673975" y="339248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3900" name="AutoShape 12"/>
          <p:cNvSpPr>
            <a:spLocks noChangeArrowheads="1"/>
          </p:cNvSpPr>
          <p:nvPr/>
        </p:nvSpPr>
        <p:spPr bwMode="auto">
          <a:xfrm>
            <a:off x="7710488" y="47244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3902" name="Rectangle 14"/>
          <p:cNvSpPr>
            <a:spLocks noChangeArrowheads="1"/>
          </p:cNvSpPr>
          <p:nvPr/>
        </p:nvSpPr>
        <p:spPr bwMode="auto">
          <a:xfrm>
            <a:off x="0" y="3233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9087" y="1236108"/>
            <a:ext cx="2087414" cy="18328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38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3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89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38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3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3898"/>
                  </p:tgtEl>
                </p:cond>
              </p:nextCondLst>
            </p:seq>
          </p:childTnLst>
        </p:cTn>
      </p:par>
    </p:tnLst>
    <p:bldLst>
      <p:bldP spid="293899" grpId="0" animBg="1"/>
      <p:bldP spid="293900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7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94921" name="Rectangle 9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19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94922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3500438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disketa</a:t>
            </a:r>
            <a:endParaRPr lang="cs-CZ" dirty="0"/>
          </a:p>
        </p:txBody>
      </p:sp>
      <p:sp>
        <p:nvSpPr>
          <p:cNvPr id="294923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797425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CD-</a:t>
            </a:r>
            <a:r>
              <a:rPr lang="cs-CZ" dirty="0" err="1" smtClean="0"/>
              <a:t>rom</a:t>
            </a:r>
            <a:endParaRPr lang="cs-CZ" dirty="0"/>
          </a:p>
        </p:txBody>
      </p:sp>
      <p:sp>
        <p:nvSpPr>
          <p:cNvPr id="294924" name="AutoShape 12"/>
          <p:cNvSpPr>
            <a:spLocks noChangeArrowheads="1"/>
          </p:cNvSpPr>
          <p:nvPr/>
        </p:nvSpPr>
        <p:spPr bwMode="auto">
          <a:xfrm>
            <a:off x="7673975" y="33924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4925" name="AutoShape 13"/>
          <p:cNvSpPr>
            <a:spLocks noChangeArrowheads="1"/>
          </p:cNvSpPr>
          <p:nvPr/>
        </p:nvSpPr>
        <p:spPr bwMode="auto">
          <a:xfrm>
            <a:off x="7710488" y="472440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4927" name="Rectangle 15"/>
          <p:cNvSpPr>
            <a:spLocks noChangeArrowheads="1"/>
          </p:cNvSpPr>
          <p:nvPr/>
        </p:nvSpPr>
        <p:spPr bwMode="auto">
          <a:xfrm>
            <a:off x="0" y="31480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207601"/>
            <a:ext cx="1944216" cy="19404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49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4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9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49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4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923"/>
                  </p:tgtEl>
                </p:cond>
              </p:nextCondLst>
            </p:seq>
          </p:childTnLst>
        </p:cTn>
      </p:par>
    </p:tnLst>
    <p:bldLst>
      <p:bldP spid="294924" grpId="0" animBg="1"/>
      <p:bldP spid="294925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941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95944" name="Rectangle 8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20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95945" name="AutoShape 9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3" y="4292600"/>
            <a:ext cx="5757862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laptop</a:t>
            </a:r>
            <a:endParaRPr lang="cs-CZ" dirty="0"/>
          </a:p>
        </p:txBody>
      </p:sp>
      <p:sp>
        <p:nvSpPr>
          <p:cNvPr id="295946" name="AutoShape 10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5925" y="530225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PC skříň</a:t>
            </a:r>
            <a:endParaRPr lang="cs-CZ" dirty="0"/>
          </a:p>
        </p:txBody>
      </p:sp>
      <p:sp>
        <p:nvSpPr>
          <p:cNvPr id="295947" name="AutoShape 11"/>
          <p:cNvSpPr>
            <a:spLocks noChangeArrowheads="1"/>
          </p:cNvSpPr>
          <p:nvPr/>
        </p:nvSpPr>
        <p:spPr bwMode="auto">
          <a:xfrm>
            <a:off x="7667625" y="418465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5948" name="AutoShape 12"/>
          <p:cNvSpPr>
            <a:spLocks noChangeArrowheads="1"/>
          </p:cNvSpPr>
          <p:nvPr/>
        </p:nvSpPr>
        <p:spPr bwMode="auto">
          <a:xfrm>
            <a:off x="7704138" y="522922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5950" name="Rectangle 14"/>
          <p:cNvSpPr>
            <a:spLocks noChangeArrowheads="1"/>
          </p:cNvSpPr>
          <p:nvPr/>
        </p:nvSpPr>
        <p:spPr bwMode="auto">
          <a:xfrm>
            <a:off x="0" y="27479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chemeClr val="bg1"/>
                    </a:gs>
                    <a:gs pos="50000">
                      <a:schemeClr val="accent1">
                        <a:alpha val="0"/>
                      </a:schemeClr>
                    </a:gs>
                    <a:gs pos="100000">
                      <a:schemeClr val="bg1"/>
                    </a:gs>
                  </a:gsLst>
                  <a:lin ang="18900000" scaled="1"/>
                </a:gradFill>
              </a14:hiddenFill>
            </a:ext>
            <a:ext uri="{91240B29-F687-4F45-9708-019B960494DF}">
              <a14:hiddenLine xmlns:a14="http://schemas.microsoft.com/office/drawing/2010/main" w="25400" cap="rnd" algn="ctr">
                <a:solidFill>
                  <a:schemeClr val="tx1"/>
                </a:solidFill>
                <a:prstDash val="sysDot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1" r="13420"/>
          <a:stretch/>
        </p:blipFill>
        <p:spPr>
          <a:xfrm>
            <a:off x="3572504" y="1233488"/>
            <a:ext cx="2000579" cy="27898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59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5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94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59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5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5946"/>
                  </p:tgtEl>
                </p:cond>
              </p:nextCondLst>
            </p:seq>
          </p:childTnLst>
        </p:cTn>
      </p:par>
    </p:tnLst>
    <p:bldLst>
      <p:bldP spid="295947" grpId="0" animBg="1"/>
      <p:bldP spid="295948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5" name="AutoShap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96970" name="Rectangle 10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21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296971" name="AutoShape 11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4507" y="3868609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web kamera</a:t>
            </a:r>
            <a:endParaRPr lang="cs-CZ" dirty="0"/>
          </a:p>
        </p:txBody>
      </p:sp>
      <p:sp>
        <p:nvSpPr>
          <p:cNvPr id="296972" name="AutoShape 12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5" y="4941168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digitální fotoaparát</a:t>
            </a:r>
            <a:endParaRPr lang="cs-CZ" dirty="0"/>
          </a:p>
        </p:txBody>
      </p:sp>
      <p:sp>
        <p:nvSpPr>
          <p:cNvPr id="296973" name="AutoShape 13"/>
          <p:cNvSpPr>
            <a:spLocks noChangeArrowheads="1"/>
          </p:cNvSpPr>
          <p:nvPr/>
        </p:nvSpPr>
        <p:spPr bwMode="auto">
          <a:xfrm>
            <a:off x="7792526" y="3796377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96974" name="AutoShape 14"/>
          <p:cNvSpPr>
            <a:spLocks noChangeArrowheads="1"/>
          </p:cNvSpPr>
          <p:nvPr/>
        </p:nvSpPr>
        <p:spPr bwMode="auto">
          <a:xfrm>
            <a:off x="7792526" y="493886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018" y="1556792"/>
            <a:ext cx="2969552" cy="19082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69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6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9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69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96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6972"/>
                  </p:tgtEl>
                </p:cond>
              </p:nextCondLst>
            </p:seq>
          </p:childTnLst>
        </p:cTn>
      </p:par>
    </p:tnLst>
    <p:bldLst>
      <p:bldP spid="296973" grpId="0" animBg="1"/>
      <p:bldP spid="296974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348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609600" indent="-609600" algn="ctr">
              <a:spcBef>
                <a:spcPct val="20000"/>
              </a:spcBef>
            </a:pPr>
            <a:r>
              <a:rPr lang="cs-CZ" sz="2800" dirty="0"/>
              <a:t>Náhradní otázka č. 22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609600" indent="-6096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313349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7546" y="3500437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základní deska</a:t>
            </a:r>
            <a:endParaRPr lang="cs-CZ" dirty="0"/>
          </a:p>
        </p:txBody>
      </p:sp>
      <p:sp>
        <p:nvSpPr>
          <p:cNvPr id="313350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2" y="4725144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313351" name="AutoShape 7"/>
          <p:cNvSpPr>
            <a:spLocks noChangeArrowheads="1"/>
          </p:cNvSpPr>
          <p:nvPr/>
        </p:nvSpPr>
        <p:spPr bwMode="auto">
          <a:xfrm>
            <a:off x="7673975" y="3428205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3352" name="AutoShape 8"/>
          <p:cNvSpPr>
            <a:spLocks noChangeArrowheads="1"/>
          </p:cNvSpPr>
          <p:nvPr/>
        </p:nvSpPr>
        <p:spPr bwMode="auto">
          <a:xfrm>
            <a:off x="7710488" y="4652912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3353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1263816"/>
            <a:ext cx="2877108" cy="16183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33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3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34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33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3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3350"/>
                  </p:tgtEl>
                </p:cond>
              </p:nextCondLst>
            </p:seq>
          </p:childTnLst>
        </p:cTn>
      </p:par>
    </p:tnLst>
    <p:bldLst>
      <p:bldP spid="313351" grpId="0" animBg="1"/>
      <p:bldP spid="313352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23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lang="cs-CZ" sz="2800" dirty="0"/>
          </a:p>
        </p:txBody>
      </p:sp>
      <p:sp>
        <p:nvSpPr>
          <p:cNvPr id="314373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7522" y="3609020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sluchátka</a:t>
            </a:r>
            <a:endParaRPr lang="cs-CZ" dirty="0"/>
          </a:p>
        </p:txBody>
      </p:sp>
      <p:sp>
        <p:nvSpPr>
          <p:cNvPr id="314374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30699" y="4869160"/>
            <a:ext cx="5757862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mikrofon</a:t>
            </a:r>
            <a:endParaRPr lang="cs-CZ" dirty="0"/>
          </a:p>
        </p:txBody>
      </p:sp>
      <p:sp>
        <p:nvSpPr>
          <p:cNvPr id="314375" name="AutoShape 7"/>
          <p:cNvSpPr>
            <a:spLocks noChangeArrowheads="1"/>
          </p:cNvSpPr>
          <p:nvPr/>
        </p:nvSpPr>
        <p:spPr bwMode="auto">
          <a:xfrm>
            <a:off x="7704138" y="353678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4376" name="AutoShape 8"/>
          <p:cNvSpPr>
            <a:spLocks noChangeArrowheads="1"/>
          </p:cNvSpPr>
          <p:nvPr/>
        </p:nvSpPr>
        <p:spPr bwMode="auto">
          <a:xfrm>
            <a:off x="7762978" y="479692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4377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6" r="12607"/>
          <a:stretch/>
        </p:blipFill>
        <p:spPr>
          <a:xfrm>
            <a:off x="3746090" y="1260159"/>
            <a:ext cx="1548581" cy="19785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43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4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7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43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4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74"/>
                  </p:tgtEl>
                </p:cond>
              </p:nextCondLst>
            </p:seq>
          </p:childTnLst>
        </p:cTn>
      </p:par>
    </p:tnLst>
    <p:bldLst>
      <p:bldP spid="314375" grpId="0" animBg="1"/>
      <p:bldP spid="31437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6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24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kumimoji="1" lang="cs-CZ" sz="2800" dirty="0"/>
          </a:p>
        </p:txBody>
      </p:sp>
      <p:sp>
        <p:nvSpPr>
          <p:cNvPr id="315397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00965" y="3717032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err="1" smtClean="0"/>
              <a:t>ps</a:t>
            </a:r>
            <a:r>
              <a:rPr lang="cs-CZ" dirty="0" smtClean="0"/>
              <a:t> skříň</a:t>
            </a:r>
            <a:endParaRPr lang="cs-CZ" dirty="0"/>
          </a:p>
        </p:txBody>
      </p:sp>
      <p:sp>
        <p:nvSpPr>
          <p:cNvPr id="315398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79729" y="504918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15399" name="AutoShape 7"/>
          <p:cNvSpPr>
            <a:spLocks noChangeArrowheads="1"/>
          </p:cNvSpPr>
          <p:nvPr/>
        </p:nvSpPr>
        <p:spPr bwMode="auto">
          <a:xfrm>
            <a:off x="7884368" y="364480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5400" name="AutoShape 8"/>
          <p:cNvSpPr>
            <a:spLocks noChangeArrowheads="1"/>
          </p:cNvSpPr>
          <p:nvPr/>
        </p:nvSpPr>
        <p:spPr bwMode="auto">
          <a:xfrm>
            <a:off x="7884368" y="497694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5401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3" t="7309" b="8193"/>
          <a:stretch/>
        </p:blipFill>
        <p:spPr>
          <a:xfrm>
            <a:off x="3059871" y="1188220"/>
            <a:ext cx="2700261" cy="2387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53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5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9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53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5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98"/>
                  </p:tgtEl>
                </p:cond>
              </p:nextCondLst>
            </p:seq>
          </p:childTnLst>
        </p:cTn>
      </p:par>
    </p:tnLst>
    <p:bldLst>
      <p:bldP spid="315399" grpId="0" animBg="1"/>
      <p:bldP spid="315400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20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25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kumimoji="1" lang="cs-CZ" sz="2800" dirty="0"/>
          </a:p>
        </p:txBody>
      </p:sp>
      <p:sp>
        <p:nvSpPr>
          <p:cNvPr id="316421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2" y="3753036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digitální kamera</a:t>
            </a:r>
            <a:endParaRPr lang="cs-CZ" dirty="0"/>
          </a:p>
        </p:txBody>
      </p:sp>
      <p:sp>
        <p:nvSpPr>
          <p:cNvPr id="316422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81443" y="4977172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fotoaparát</a:t>
            </a:r>
            <a:endParaRPr lang="cs-CZ" dirty="0"/>
          </a:p>
        </p:txBody>
      </p:sp>
      <p:sp>
        <p:nvSpPr>
          <p:cNvPr id="316423" name="AutoShape 7"/>
          <p:cNvSpPr>
            <a:spLocks noChangeArrowheads="1"/>
          </p:cNvSpPr>
          <p:nvPr/>
        </p:nvSpPr>
        <p:spPr bwMode="auto">
          <a:xfrm>
            <a:off x="7710488" y="3608573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6424" name="AutoShape 8"/>
          <p:cNvSpPr>
            <a:spLocks noChangeArrowheads="1"/>
          </p:cNvSpPr>
          <p:nvPr/>
        </p:nvSpPr>
        <p:spPr bwMode="auto">
          <a:xfrm>
            <a:off x="7710488" y="4904940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6425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75" b="21290"/>
          <a:stretch/>
        </p:blipFill>
        <p:spPr>
          <a:xfrm>
            <a:off x="3137694" y="1628800"/>
            <a:ext cx="2870200" cy="1654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64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64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6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22"/>
                  </p:tgtEl>
                </p:cond>
              </p:nextCondLst>
            </p:seq>
          </p:childTnLst>
        </p:cTn>
      </p:par>
    </p:tnLst>
    <p:bldLst>
      <p:bldP spid="316423" grpId="0" animBg="1"/>
      <p:bldP spid="316424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44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26</a:t>
            </a:r>
            <a:r>
              <a:rPr lang="cs-CZ" sz="2800" dirty="0"/>
              <a:t>) Na </a:t>
            </a:r>
            <a:r>
              <a:rPr lang="cs-CZ" sz="2800" dirty="0" err="1"/>
              <a:t>obázku</a:t>
            </a:r>
            <a:r>
              <a:rPr lang="cs-CZ" sz="2800" dirty="0"/>
              <a:t> je:</a:t>
            </a:r>
          </a:p>
          <a:p>
            <a:pPr marL="342900" indent="-342900" algn="ctr">
              <a:spcBef>
                <a:spcPct val="20000"/>
              </a:spcBef>
            </a:pPr>
            <a:endParaRPr kumimoji="1" lang="cs-CZ" sz="2800" dirty="0"/>
          </a:p>
        </p:txBody>
      </p:sp>
      <p:sp>
        <p:nvSpPr>
          <p:cNvPr id="317445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2273" y="3609020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a) </a:t>
            </a:r>
            <a:r>
              <a:rPr lang="cs-CZ" dirty="0" smtClean="0"/>
              <a:t>mobilní telefon</a:t>
            </a:r>
            <a:endParaRPr lang="cs-CZ" dirty="0"/>
          </a:p>
        </p:txBody>
      </p:sp>
      <p:sp>
        <p:nvSpPr>
          <p:cNvPr id="317446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693862" y="4689140"/>
            <a:ext cx="5757863" cy="576263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herní konzole</a:t>
            </a:r>
            <a:endParaRPr lang="cs-CZ" dirty="0"/>
          </a:p>
        </p:txBody>
      </p:sp>
      <p:sp>
        <p:nvSpPr>
          <p:cNvPr id="317447" name="AutoShape 7"/>
          <p:cNvSpPr>
            <a:spLocks noChangeArrowheads="1"/>
          </p:cNvSpPr>
          <p:nvPr/>
        </p:nvSpPr>
        <p:spPr bwMode="auto">
          <a:xfrm>
            <a:off x="7724417" y="3609020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7448" name="AutoShape 8"/>
          <p:cNvSpPr>
            <a:spLocks noChangeArrowheads="1"/>
          </p:cNvSpPr>
          <p:nvPr/>
        </p:nvSpPr>
        <p:spPr bwMode="auto">
          <a:xfrm>
            <a:off x="7724417" y="461690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7449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919" y="1238680"/>
            <a:ext cx="5728806" cy="1899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74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4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74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7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46"/>
                  </p:tgtEl>
                </p:cond>
              </p:nextCondLst>
            </p:seq>
          </p:childTnLst>
        </p:cTn>
      </p:par>
    </p:tnLst>
    <p:bldLst>
      <p:bldP spid="317447" grpId="0" animBg="1"/>
      <p:bldP spid="317448" grpId="0" animBg="1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8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684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dirty="0"/>
              <a:t>Náhradní otázka č. 27</a:t>
            </a:r>
            <a:r>
              <a:rPr lang="cs-CZ" sz="2800" dirty="0" smtClean="0"/>
              <a:t>) www.google.cz/</a:t>
            </a:r>
            <a:r>
              <a:rPr lang="cs-CZ" sz="2800" dirty="0"/>
              <a:t> </a:t>
            </a:r>
            <a:r>
              <a:rPr lang="cs-CZ" sz="2800" dirty="0" smtClean="0"/>
              <a:t>je portál na </a:t>
            </a:r>
            <a:endParaRPr lang="cs-CZ" sz="2800" dirty="0"/>
          </a:p>
        </p:txBody>
      </p:sp>
      <p:sp>
        <p:nvSpPr>
          <p:cNvPr id="318469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1843086"/>
            <a:ext cx="7355307" cy="1296988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marL="457200" indent="-457200" algn="ctr">
              <a:buAutoNum type="alphaLcParenR"/>
            </a:pPr>
            <a:r>
              <a:rPr lang="cs-CZ" b="0" dirty="0" smtClean="0"/>
              <a:t>vyhledávání </a:t>
            </a:r>
            <a:r>
              <a:rPr lang="cs-CZ" b="0" dirty="0"/>
              <a:t>stránek a obrázků, </a:t>
            </a:r>
            <a:r>
              <a:rPr lang="cs-CZ" b="0" dirty="0" smtClean="0"/>
              <a:t>prohledávání</a:t>
            </a:r>
          </a:p>
          <a:p>
            <a:r>
              <a:rPr lang="cs-CZ" b="0" dirty="0" smtClean="0"/>
              <a:t> 	souborů formátů PDF, PS, DOC, XLS, PPT a RTF.</a:t>
            </a:r>
            <a:endParaRPr lang="cs-CZ" dirty="0"/>
          </a:p>
        </p:txBody>
      </p:sp>
      <p:sp>
        <p:nvSpPr>
          <p:cNvPr id="318470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403648" y="4149080"/>
            <a:ext cx="5757863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něco jako </a:t>
            </a:r>
            <a:r>
              <a:rPr lang="cs-CZ" dirty="0" err="1" smtClean="0"/>
              <a:t>Facebook</a:t>
            </a:r>
            <a:endParaRPr lang="cs-CZ" dirty="0"/>
          </a:p>
        </p:txBody>
      </p:sp>
      <p:sp>
        <p:nvSpPr>
          <p:cNvPr id="318471" name="AutoShape 7"/>
          <p:cNvSpPr>
            <a:spLocks noChangeArrowheads="1"/>
          </p:cNvSpPr>
          <p:nvPr/>
        </p:nvSpPr>
        <p:spPr bwMode="auto">
          <a:xfrm>
            <a:off x="8029575" y="2131218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8472" name="AutoShape 8"/>
          <p:cNvSpPr>
            <a:spLocks noChangeArrowheads="1"/>
          </p:cNvSpPr>
          <p:nvPr/>
        </p:nvSpPr>
        <p:spPr bwMode="auto">
          <a:xfrm>
            <a:off x="7770301" y="407684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8473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84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8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84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8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70"/>
                  </p:tgtEl>
                </p:cond>
              </p:nextCondLst>
            </p:seq>
          </p:childTnLst>
        </p:cTn>
      </p:par>
    </p:tnLst>
    <p:bldLst>
      <p:bldP spid="318471" grpId="0" animBg="1"/>
      <p:bldP spid="31847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492" name="Rectangle 4"/>
          <p:cNvSpPr>
            <a:spLocks noChangeArrowheads="1"/>
          </p:cNvSpPr>
          <p:nvPr/>
        </p:nvSpPr>
        <p:spPr bwMode="auto">
          <a:xfrm>
            <a:off x="360363" y="549275"/>
            <a:ext cx="8424862" cy="115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/>
            <a:r>
              <a:rPr lang="cs-CZ" sz="2800" dirty="0"/>
              <a:t>Náhradní otázka č. 28</a:t>
            </a:r>
            <a:r>
              <a:rPr lang="cs-CZ" sz="2800" dirty="0" smtClean="0"/>
              <a:t>) </a:t>
            </a:r>
            <a:r>
              <a:rPr lang="cs-CZ" sz="2800" b="0" dirty="0" smtClean="0"/>
              <a:t>Mapy </a:t>
            </a:r>
            <a:r>
              <a:rPr lang="cs-CZ" sz="2800" b="0" dirty="0"/>
              <a:t>Google</a:t>
            </a:r>
          </a:p>
          <a:p>
            <a:pPr marL="342900" indent="-342900" algn="ctr">
              <a:spcBef>
                <a:spcPct val="20000"/>
              </a:spcBef>
            </a:pPr>
            <a:r>
              <a:rPr kumimoji="1" lang="cs-CZ" sz="2800" dirty="0" smtClean="0"/>
              <a:t>(</a:t>
            </a:r>
            <a:r>
              <a:rPr lang="cs-CZ" sz="2800" b="0" i="1" dirty="0"/>
              <a:t>maps.</a:t>
            </a:r>
            <a:r>
              <a:rPr lang="cs-CZ" sz="2800" i="1" dirty="0"/>
              <a:t>google</a:t>
            </a:r>
            <a:r>
              <a:rPr lang="cs-CZ" sz="2800" b="0" i="1" dirty="0"/>
              <a:t>.cz</a:t>
            </a:r>
            <a:r>
              <a:rPr lang="cs-CZ" sz="2800" b="0" i="1" dirty="0" smtClean="0"/>
              <a:t>/)</a:t>
            </a:r>
            <a:endParaRPr kumimoji="1" lang="cs-CZ" sz="2800" dirty="0"/>
          </a:p>
        </p:txBody>
      </p:sp>
      <p:sp>
        <p:nvSpPr>
          <p:cNvPr id="319493" name="AutoShape 5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360363" y="3140075"/>
            <a:ext cx="7380287" cy="1045009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marL="457200" indent="-457200" algn="ctr">
              <a:buAutoNum type="alphaLcParenR"/>
            </a:pPr>
            <a:r>
              <a:rPr lang="cs-CZ" dirty="0" smtClean="0"/>
              <a:t>umožňuje </a:t>
            </a:r>
            <a:r>
              <a:rPr lang="cs-CZ" dirty="0"/>
              <a:t>zobrazení satelitních a terénních snímků,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map měst s ulicemi, vyhledávání firem a tras</a:t>
            </a:r>
            <a:endParaRPr lang="cs-CZ" dirty="0"/>
          </a:p>
        </p:txBody>
      </p:sp>
      <p:sp>
        <p:nvSpPr>
          <p:cNvPr id="319494" name="AutoShape 6">
            <a:hlinkClick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1722438" y="4437063"/>
            <a:ext cx="5757862" cy="576262"/>
          </a:xfrm>
          <a:prstGeom prst="actionButtonBlank">
            <a:avLst/>
          </a:prstGeom>
          <a:solidFill>
            <a:schemeClr val="bg1"/>
          </a:solidFill>
          <a:ln w="12700">
            <a:solidFill>
              <a:schemeClr val="accent1"/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 algn="ctr"/>
            <a:r>
              <a:rPr lang="cs-CZ" dirty="0"/>
              <a:t>b) </a:t>
            </a:r>
            <a:r>
              <a:rPr lang="cs-CZ" dirty="0" smtClean="0"/>
              <a:t>slouží k vyhledávání hudby</a:t>
            </a:r>
            <a:endParaRPr lang="cs-CZ" dirty="0"/>
          </a:p>
        </p:txBody>
      </p:sp>
      <p:sp>
        <p:nvSpPr>
          <p:cNvPr id="319495" name="AutoShape 7"/>
          <p:cNvSpPr>
            <a:spLocks noChangeArrowheads="1"/>
          </p:cNvSpPr>
          <p:nvPr/>
        </p:nvSpPr>
        <p:spPr bwMode="auto">
          <a:xfrm>
            <a:off x="7740650" y="3302216"/>
            <a:ext cx="755650" cy="720725"/>
          </a:xfrm>
          <a:prstGeom prst="smileyFace">
            <a:avLst>
              <a:gd name="adj" fmla="val 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9496" name="AutoShape 8"/>
          <p:cNvSpPr>
            <a:spLocks noChangeArrowheads="1"/>
          </p:cNvSpPr>
          <p:nvPr/>
        </p:nvSpPr>
        <p:spPr bwMode="auto">
          <a:xfrm>
            <a:off x="7740650" y="4364038"/>
            <a:ext cx="755650" cy="720725"/>
          </a:xfrm>
          <a:prstGeom prst="smileyFace">
            <a:avLst>
              <a:gd name="adj" fmla="val -4653"/>
            </a:avLst>
          </a:prstGeom>
          <a:gradFill rotWithShape="1">
            <a:gsLst>
              <a:gs pos="0">
                <a:srgbClr val="FFFFFF"/>
              </a:gs>
              <a:gs pos="50000">
                <a:srgbClr val="FFFF66">
                  <a:alpha val="0"/>
                </a:srgbClr>
              </a:gs>
              <a:gs pos="100000">
                <a:srgbClr val="FFFFFF"/>
              </a:gs>
            </a:gsLst>
            <a:lin ang="18900000" scaled="1"/>
          </a:gradFill>
          <a:ln w="38100">
            <a:solidFill>
              <a:srgbClr val="FF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9497" name="AutoShape 9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4013200" y="6265863"/>
            <a:ext cx="1117600" cy="366712"/>
          </a:xfrm>
          <a:prstGeom prst="actionButtonBlank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1800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ZPĚT</a:t>
            </a:r>
            <a:endParaRPr lang="cs-CZ" sz="1800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94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9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9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194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19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94"/>
                  </p:tgtEl>
                </p:cond>
              </p:nextCondLst>
            </p:seq>
          </p:childTnLst>
        </p:cTn>
      </p:par>
    </p:tnLst>
    <p:bldLst>
      <p:bldP spid="319495" grpId="0" animBg="1"/>
      <p:bldP spid="319496" grpId="0" animBg="1"/>
    </p:bldLst>
  </p:timing>
</p:sld>
</file>

<file path=ppt/theme/theme1.xml><?xml version="1.0" encoding="utf-8"?>
<a:theme xmlns:a="http://schemas.openxmlformats.org/drawingml/2006/main" name="Došk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2653</TotalTime>
  <Words>1356</Words>
  <Application>Microsoft Office PowerPoint</Application>
  <PresentationFormat>Předvádění na obrazovce (4:3)</PresentationFormat>
  <Paragraphs>369</Paragraphs>
  <Slides>58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58</vt:i4>
      </vt:variant>
    </vt:vector>
  </HeadingPairs>
  <TitlesOfParts>
    <vt:vector size="60" baseType="lpstr">
      <vt:lpstr>Došky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- KVÍZ</dc:title>
  <dc:creator>doma</dc:creator>
  <cp:lastModifiedBy>pc</cp:lastModifiedBy>
  <cp:revision>186</cp:revision>
  <dcterms:created xsi:type="dcterms:W3CDTF">2006-04-06T19:38:29Z</dcterms:created>
  <dcterms:modified xsi:type="dcterms:W3CDTF">2013-02-13T18:36:23Z</dcterms:modified>
</cp:coreProperties>
</file>