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2" r:id="rId2"/>
    <p:sldId id="293" r:id="rId3"/>
    <p:sldId id="256" r:id="rId4"/>
    <p:sldId id="272" r:id="rId5"/>
    <p:sldId id="273" r:id="rId6"/>
    <p:sldId id="276" r:id="rId7"/>
    <p:sldId id="288" r:id="rId8"/>
    <p:sldId id="277" r:id="rId9"/>
    <p:sldId id="280" r:id="rId10"/>
    <p:sldId id="281" r:id="rId11"/>
    <p:sldId id="282" r:id="rId12"/>
    <p:sldId id="284" r:id="rId13"/>
    <p:sldId id="285" r:id="rId14"/>
    <p:sldId id="258" r:id="rId15"/>
    <p:sldId id="287" r:id="rId16"/>
    <p:sldId id="290" r:id="rId17"/>
    <p:sldId id="294" r:id="rId18"/>
    <p:sldId id="295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CC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grpSp>
        <p:nvGrpSpPr>
          <p:cNvPr id="5" name="Skupina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>
                <a:defRPr/>
              </a:pPr>
              <a:endParaRPr lang="en-US"/>
            </a:p>
          </p:txBody>
        </p:sp>
        <p:cxnSp>
          <p:nvCxnSpPr>
            <p:cNvPr id="10" name="Přímá spojovací čára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D3D881D-6175-4AFA-B68A-91F0832674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01DEFC-53C3-46C1-B972-870DE7AB8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5" name="Dvojitá šipka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1499DE4-66D4-43B5-B3C1-C63308F935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heel spokes="2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8B7012B-22DB-435A-B279-5F8B784C26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heel spokes="2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F6635AE-12DC-4288-872E-4EB312BD81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heel spokes="2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02B724-0C0C-4A09-925F-9CC448F7DA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heel spokes="2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E7C95-5F1E-4566-9680-D343A228BE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42D7275-18D9-4A0C-9110-4DE1C3C860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heel spokes="2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4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Pravoúhlý trojúhelník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Dvojitá šipka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0AAD55F-F3E5-4D51-B032-25EBDD69A1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heel spokes="2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84BC4-73C2-48A0-B418-88CD5AE63D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B8E0-7343-4D00-A1AC-040FED978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96633"/>
            </a:gs>
            <a:gs pos="50000">
              <a:schemeClr val="accent1">
                <a:shade val="67500"/>
                <a:satMod val="115000"/>
              </a:schemeClr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0F59DD6-3ABB-41B4-B937-884916BE8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79" r:id="rId2"/>
    <p:sldLayoutId id="2147483684" r:id="rId3"/>
    <p:sldLayoutId id="2147483685" r:id="rId4"/>
    <p:sldLayoutId id="2147483686" r:id="rId5"/>
    <p:sldLayoutId id="2147483687" r:id="rId6"/>
    <p:sldLayoutId id="2147483680" r:id="rId7"/>
    <p:sldLayoutId id="2147483688" r:id="rId8"/>
    <p:sldLayoutId id="2147483689" r:id="rId9"/>
    <p:sldLayoutId id="2147483681" r:id="rId10"/>
    <p:sldLayoutId id="2147483682" r:id="rId11"/>
  </p:sldLayoutIdLst>
  <p:transition spd="med">
    <p:wheel spokes="2"/>
  </p:transition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etext.czu.cz/php/skripta/objekt.php?titul_key=5&amp;obj=1161&amp;no=Obr.%2018.6%20-%201" TargetMode="External"/><Relationship Id="rId3" Type="http://schemas.openxmlformats.org/officeDocument/2006/relationships/hyperlink" Target="http://etext.czu.cz/php/skripta/objekt.php?titul_key=5&amp;obj=1025&amp;no=Obr.%2015.1%20-%201" TargetMode="External"/><Relationship Id="rId7" Type="http://schemas.openxmlformats.org/officeDocument/2006/relationships/hyperlink" Target="http://etext.czu.cz/php/skripta/objekt.php?titul_key=5&amp;obj=1125&amp;no=Obr.%2018.5.2%20-%202" TargetMode="External"/><Relationship Id="rId2" Type="http://schemas.openxmlformats.org/officeDocument/2006/relationships/hyperlink" Target="http://brambor.info/index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text.czu.cz/php/skripta/objekt.php?titul_key=5&amp;obj=1087&amp;no=18.2%20-%205" TargetMode="External"/><Relationship Id="rId5" Type="http://schemas.openxmlformats.org/officeDocument/2006/relationships/hyperlink" Target="http://etext.czu.cz/php/skripta/objekt.php?titul_key=5&amp;obj=1073&amp;no=17.1.2%20-%201" TargetMode="External"/><Relationship Id="rId10" Type="http://schemas.openxmlformats.org/officeDocument/2006/relationships/hyperlink" Target="http://etext.czu.cz/php/skripta/objekt.php?titul_key=5&amp;obj=1184&amp;no=Obr.%2018.7.5%20-%202" TargetMode="External"/><Relationship Id="rId4" Type="http://schemas.openxmlformats.org/officeDocument/2006/relationships/hyperlink" Target="http://etext.czu.cz/php/skripta/objekt.php?titul_key=5&amp;obj=1048&amp;no=Obr.%2016.2.3%20-%201" TargetMode="External"/><Relationship Id="rId9" Type="http://schemas.openxmlformats.org/officeDocument/2006/relationships/hyperlink" Target="http://etext.czu.cz/php/skripta/objekt.php?titul_key=5&amp;obj=1162&amp;no=Obr.%2018.6%20-%202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tato_plant.jpg" TargetMode="External"/><Relationship Id="rId2" Type="http://schemas.openxmlformats.org/officeDocument/2006/relationships/hyperlink" Target="http://etext.czu.cz/php/skripta/objekt.php?titul_key=5&amp;obj=1072&amp;no=17.1.2%20-%20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text.czu.cz/php/skripta/kapitola.php?titul_key=5&amp;idkapitola=15" TargetMode="External"/><Relationship Id="rId4" Type="http://schemas.openxmlformats.org/officeDocument/2006/relationships/hyperlink" Target="http://cs.wikipedia.org/wiki/Soubor:Aardappel_bloeiend_Fresc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65457"/>
                <a:gridCol w="4495383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30.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3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Polní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plodiny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Pěstování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brambor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seznamuje žáky s pěstováním brambor</a:t>
            </a:r>
          </a:p>
          <a:p>
            <a:r>
              <a:rPr lang="cs-CZ" dirty="0" smtClean="0"/>
              <a:t>Původ, složení, druhy brambor, výsadba, podmínky pro pěstování, choroby a škůdci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etext.czu.cz/img/skripta/5/Dscn2804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6865"/>
            <a:ext cx="9144000" cy="6864865"/>
          </a:xfrm>
          <a:prstGeom prst="rect">
            <a:avLst/>
          </a:prstGeom>
          <a:noFill/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928926" y="1773238"/>
            <a:ext cx="4451362" cy="2087562"/>
          </a:xfrm>
          <a:noFill/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dirty="0">
                <a:solidFill>
                  <a:srgbClr val="FFFF00"/>
                </a:solidFill>
                <a:latin typeface="Bookman Old Style" pitchFamily="18" charset="0"/>
              </a:rPr>
              <a:t>Pěstování brambor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/>
            <a:endParaRPr lang="cs-CZ" smtClean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http://upload.wikimedia.org/wikipedia/commons/thumb/f/f4/Aardappel_bloeiend_Fresco.jpg/220px-Aardappel_bloeiend_Fresc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91310" y="2922546"/>
            <a:ext cx="2452690" cy="39354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>
          <a:xfrm>
            <a:off x="571472" y="1428736"/>
            <a:ext cx="7858180" cy="521495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3200" b="1" dirty="0" smtClean="0"/>
              <a:t>B</a:t>
            </a:r>
            <a:r>
              <a:rPr lang="cs-CZ" sz="3200" dirty="0" smtClean="0"/>
              <a:t>rambory pocházejí z </a:t>
            </a:r>
            <a:r>
              <a:rPr lang="cs-CZ" sz="3200" b="1" dirty="0" smtClean="0"/>
              <a:t>Jižní Ameriky</a:t>
            </a:r>
            <a:endParaRPr lang="cs-CZ" sz="3200" dirty="0" smtClean="0"/>
          </a:p>
          <a:p>
            <a:pPr>
              <a:lnSpc>
                <a:spcPct val="80000"/>
              </a:lnSpc>
            </a:pPr>
            <a:r>
              <a:rPr lang="cs-CZ" sz="3200" b="1" dirty="0" smtClean="0"/>
              <a:t>V </a:t>
            </a:r>
            <a:r>
              <a:rPr lang="cs-CZ" sz="3200" b="1" dirty="0" smtClean="0"/>
              <a:t>16. století </a:t>
            </a:r>
            <a:r>
              <a:rPr lang="cs-CZ" sz="3200" dirty="0" smtClean="0"/>
              <a:t>se </a:t>
            </a:r>
            <a:r>
              <a:rPr lang="cs-CZ" sz="3200" dirty="0" smtClean="0"/>
              <a:t>dostaly </a:t>
            </a:r>
            <a:r>
              <a:rPr lang="cs-CZ" sz="3200" b="1" dirty="0" smtClean="0"/>
              <a:t>do Španělska </a:t>
            </a:r>
            <a:r>
              <a:rPr lang="cs-CZ" sz="3200" dirty="0" smtClean="0"/>
              <a:t>díky </a:t>
            </a:r>
            <a:r>
              <a:rPr lang="cs-CZ" sz="3200" dirty="0" smtClean="0"/>
              <a:t>mořeplavcům Kryštofa Kolumba </a:t>
            </a:r>
          </a:p>
          <a:p>
            <a:pPr>
              <a:lnSpc>
                <a:spcPct val="80000"/>
              </a:lnSpc>
            </a:pPr>
            <a:r>
              <a:rPr lang="cs-CZ" sz="3200" b="1" dirty="0" smtClean="0"/>
              <a:t>K nám </a:t>
            </a:r>
            <a:r>
              <a:rPr lang="cs-CZ" sz="3200" dirty="0" smtClean="0"/>
              <a:t>se dostaly až </a:t>
            </a:r>
            <a:r>
              <a:rPr lang="cs-CZ" sz="3200" b="1" dirty="0" smtClean="0"/>
              <a:t>v 17. století</a:t>
            </a:r>
          </a:p>
          <a:p>
            <a:pPr>
              <a:lnSpc>
                <a:spcPct val="80000"/>
              </a:lnSpc>
            </a:pPr>
            <a:r>
              <a:rPr lang="cs-CZ" sz="3200" dirty="0" smtClean="0"/>
              <a:t>Na </a:t>
            </a:r>
            <a:r>
              <a:rPr lang="cs-CZ" sz="3200" dirty="0" smtClean="0"/>
              <a:t>počátku 19. století </a:t>
            </a:r>
            <a:r>
              <a:rPr lang="cs-CZ" sz="3200" dirty="0" smtClean="0"/>
              <a:t>                 pomohly </a:t>
            </a:r>
            <a:r>
              <a:rPr lang="cs-CZ" sz="3200" dirty="0" smtClean="0"/>
              <a:t>překonat hladomor</a:t>
            </a:r>
          </a:p>
          <a:p>
            <a:pPr>
              <a:lnSpc>
                <a:spcPct val="80000"/>
              </a:lnSpc>
            </a:pPr>
            <a:r>
              <a:rPr lang="cs-CZ" sz="3200" dirty="0" smtClean="0"/>
              <a:t>P</a:t>
            </a:r>
            <a:r>
              <a:rPr lang="cs-CZ" sz="3200" dirty="0" smtClean="0"/>
              <a:t>ěstování brambor se </a:t>
            </a:r>
            <a:r>
              <a:rPr lang="cs-CZ" sz="3200" dirty="0" smtClean="0"/>
              <a:t>tak </a:t>
            </a:r>
            <a:r>
              <a:rPr lang="cs-CZ" sz="3200" dirty="0" smtClean="0"/>
              <a:t>                     stalo </a:t>
            </a:r>
            <a:r>
              <a:rPr lang="cs-CZ" sz="3200" dirty="0" smtClean="0"/>
              <a:t>důležitou součástí </a:t>
            </a:r>
            <a:r>
              <a:rPr lang="cs-CZ" sz="3200" dirty="0" smtClean="0"/>
              <a:t>              zemědělství </a:t>
            </a:r>
            <a:r>
              <a:rPr lang="cs-CZ" sz="3200" dirty="0" smtClean="0"/>
              <a:t>téměř každé </a:t>
            </a:r>
            <a:r>
              <a:rPr lang="cs-CZ" sz="3200" dirty="0" smtClean="0"/>
              <a:t>                  země </a:t>
            </a:r>
            <a:endParaRPr lang="cs-CZ" sz="3200" dirty="0" smtClean="0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Původ brambor</a:t>
            </a:r>
            <a:endParaRPr lang="cs-CZ" u="sng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azenice brambor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1178703"/>
            <a:ext cx="3671896" cy="55078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57313"/>
            <a:ext cx="8229600" cy="47688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3200" b="1" u="sng" dirty="0" smtClean="0"/>
              <a:t>škrob</a:t>
            </a:r>
            <a:endParaRPr lang="cs-CZ" sz="3200" dirty="0" smtClean="0"/>
          </a:p>
          <a:p>
            <a:pPr>
              <a:lnSpc>
                <a:spcPct val="80000"/>
              </a:lnSpc>
            </a:pPr>
            <a:r>
              <a:rPr lang="cs-CZ" sz="3200" b="1" u="sng" dirty="0" smtClean="0"/>
              <a:t>vitamíny</a:t>
            </a:r>
            <a:r>
              <a:rPr lang="cs-CZ" sz="3200" b="1" u="sng" dirty="0" smtClean="0"/>
              <a:t>:</a:t>
            </a:r>
            <a:r>
              <a:rPr lang="cs-CZ" sz="3200" dirty="0" smtClean="0"/>
              <a:t> </a:t>
            </a:r>
            <a:r>
              <a:rPr lang="cs-CZ" sz="3200" b="1" dirty="0" smtClean="0"/>
              <a:t>A, B1, B2, B6, </a:t>
            </a:r>
            <a:r>
              <a:rPr lang="cs-CZ" sz="3200" b="1" dirty="0" smtClean="0"/>
              <a:t>C</a:t>
            </a:r>
            <a:endParaRPr lang="cs-CZ" sz="3200" dirty="0" smtClean="0"/>
          </a:p>
          <a:p>
            <a:pPr>
              <a:lnSpc>
                <a:spcPct val="80000"/>
              </a:lnSpc>
            </a:pPr>
            <a:r>
              <a:rPr lang="cs-CZ" sz="3200" b="1" u="sng" dirty="0" smtClean="0"/>
              <a:t>bílkoviny</a:t>
            </a:r>
            <a:r>
              <a:rPr lang="cs-CZ" sz="3200" b="1" u="sng" dirty="0" smtClean="0"/>
              <a:t> </a:t>
            </a:r>
            <a:endParaRPr lang="cs-CZ" sz="3200" b="1" u="sng" dirty="0" smtClean="0"/>
          </a:p>
          <a:p>
            <a:pPr>
              <a:lnSpc>
                <a:spcPct val="80000"/>
              </a:lnSpc>
            </a:pPr>
            <a:r>
              <a:rPr lang="cs-CZ" sz="3200" b="1" u="sng" dirty="0" smtClean="0"/>
              <a:t>m</a:t>
            </a:r>
            <a:r>
              <a:rPr lang="cs-CZ" sz="3200" b="1" u="sng" dirty="0" smtClean="0"/>
              <a:t>inerální látky </a:t>
            </a:r>
            <a:r>
              <a:rPr lang="cs-CZ" sz="3200" dirty="0" smtClean="0"/>
              <a:t>- draslík</a:t>
            </a:r>
            <a:r>
              <a:rPr lang="cs-CZ" sz="3200" dirty="0" smtClean="0"/>
              <a:t>, </a:t>
            </a:r>
            <a:r>
              <a:rPr lang="cs-CZ" sz="3200" dirty="0" smtClean="0"/>
              <a:t>                 fosfor</a:t>
            </a:r>
            <a:r>
              <a:rPr lang="cs-CZ" sz="3200" dirty="0" smtClean="0"/>
              <a:t>, železo, vápník, </a:t>
            </a:r>
            <a:r>
              <a:rPr lang="cs-CZ" sz="3200" dirty="0" smtClean="0"/>
              <a:t>                          sodík</a:t>
            </a:r>
            <a:r>
              <a:rPr lang="cs-CZ" sz="3200" dirty="0" smtClean="0"/>
              <a:t>, chlór a </a:t>
            </a:r>
            <a:r>
              <a:rPr lang="cs-CZ" sz="3200" dirty="0" smtClean="0"/>
              <a:t>jód </a:t>
            </a:r>
            <a:endParaRPr lang="cs-CZ" sz="3200" dirty="0" smtClean="0"/>
          </a:p>
          <a:p>
            <a:pPr>
              <a:lnSpc>
                <a:spcPct val="80000"/>
              </a:lnSpc>
            </a:pPr>
            <a:r>
              <a:rPr lang="cs-CZ" sz="3200" b="1" u="sng" dirty="0" smtClean="0"/>
              <a:t>vláknina</a:t>
            </a:r>
            <a:endParaRPr lang="cs-CZ" sz="3200" b="1" u="sng" dirty="0" smtClean="0"/>
          </a:p>
          <a:p>
            <a:pPr>
              <a:lnSpc>
                <a:spcPct val="80000"/>
              </a:lnSpc>
            </a:pPr>
            <a:r>
              <a:rPr lang="cs-CZ" sz="3200" b="1" u="sng" dirty="0" smtClean="0"/>
              <a:t>nemají </a:t>
            </a:r>
            <a:r>
              <a:rPr lang="cs-CZ" sz="3200" b="1" u="sng" dirty="0" smtClean="0"/>
              <a:t>skoro žádný </a:t>
            </a:r>
            <a:r>
              <a:rPr lang="cs-CZ" sz="3200" b="1" u="sng" dirty="0" smtClean="0"/>
              <a:t>tuk </a:t>
            </a:r>
            <a:endParaRPr lang="cs-CZ" sz="3200" b="1" u="sng" dirty="0" smtClean="0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Složení brambor</a:t>
            </a:r>
            <a:endParaRPr lang="cs-CZ" u="sng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28736"/>
            <a:ext cx="8472488" cy="4697427"/>
          </a:xfrm>
        </p:spPr>
        <p:txBody>
          <a:bodyPr/>
          <a:lstStyle/>
          <a:p>
            <a:pPr marL="457200" indent="-457200">
              <a:lnSpc>
                <a:spcPct val="90000"/>
              </a:lnSpc>
              <a:buNone/>
            </a:pPr>
            <a:r>
              <a:rPr lang="cs-CZ" sz="3200" b="1" u="sng" dirty="0" smtClean="0"/>
              <a:t>Brambory typu A </a:t>
            </a:r>
            <a:endParaRPr lang="cs-CZ" sz="3200" b="1" u="sng" dirty="0" smtClean="0"/>
          </a:p>
          <a:p>
            <a:pPr marL="457200" indent="-457200">
              <a:lnSpc>
                <a:spcPct val="90000"/>
              </a:lnSpc>
            </a:pPr>
            <a:r>
              <a:rPr lang="cs-CZ" sz="3200" dirty="0" smtClean="0"/>
              <a:t>pevná dužnina, nerozvářejí se</a:t>
            </a:r>
          </a:p>
          <a:p>
            <a:pPr marL="457200" indent="-457200">
              <a:lnSpc>
                <a:spcPct val="90000"/>
              </a:lnSpc>
            </a:pPr>
            <a:r>
              <a:rPr lang="cs-CZ" sz="3200" dirty="0" smtClean="0"/>
              <a:t>p</a:t>
            </a:r>
            <a:r>
              <a:rPr lang="cs-CZ" sz="3200" dirty="0" smtClean="0"/>
              <a:t>říprava salátů, vaření ve slupce</a:t>
            </a:r>
            <a:endParaRPr lang="cs-CZ" sz="3200" dirty="0" smtClean="0"/>
          </a:p>
          <a:p>
            <a:pPr marL="457200" indent="-457200">
              <a:lnSpc>
                <a:spcPct val="90000"/>
              </a:lnSpc>
              <a:buNone/>
            </a:pPr>
            <a:r>
              <a:rPr lang="cs-CZ" sz="3200" b="1" u="sng" dirty="0" smtClean="0"/>
              <a:t>Brambory </a:t>
            </a:r>
            <a:r>
              <a:rPr lang="cs-CZ" sz="3200" b="1" u="sng" dirty="0" smtClean="0"/>
              <a:t>typu </a:t>
            </a:r>
            <a:r>
              <a:rPr lang="cs-CZ" sz="3200" b="1" u="sng" dirty="0" smtClean="0"/>
              <a:t>B</a:t>
            </a:r>
          </a:p>
          <a:p>
            <a:pPr marL="457200" indent="-457200">
              <a:lnSpc>
                <a:spcPct val="90000"/>
              </a:lnSpc>
            </a:pPr>
            <a:r>
              <a:rPr lang="cs-CZ" sz="3200" dirty="0" smtClean="0"/>
              <a:t>p</a:t>
            </a:r>
            <a:r>
              <a:rPr lang="cs-CZ" sz="3200" dirty="0" smtClean="0"/>
              <a:t>olopevná dužnina</a:t>
            </a:r>
            <a:r>
              <a:rPr lang="cs-CZ" sz="3200" dirty="0" smtClean="0"/>
              <a:t> </a:t>
            </a:r>
          </a:p>
          <a:p>
            <a:pPr marL="457200" indent="-457200">
              <a:lnSpc>
                <a:spcPct val="90000"/>
              </a:lnSpc>
            </a:pPr>
            <a:r>
              <a:rPr lang="cs-CZ" sz="3200" dirty="0" smtClean="0"/>
              <a:t>p</a:t>
            </a:r>
            <a:r>
              <a:rPr lang="cs-CZ" sz="3200" dirty="0" smtClean="0"/>
              <a:t>řílohové brambory</a:t>
            </a:r>
            <a:endParaRPr lang="cs-CZ" sz="3200" dirty="0" smtClean="0"/>
          </a:p>
          <a:p>
            <a:pPr marL="457200" indent="-457200">
              <a:lnSpc>
                <a:spcPct val="90000"/>
              </a:lnSpc>
              <a:buNone/>
            </a:pPr>
            <a:r>
              <a:rPr lang="cs-CZ" sz="3200" b="1" u="sng" dirty="0" smtClean="0"/>
              <a:t>Brambory </a:t>
            </a:r>
            <a:r>
              <a:rPr lang="cs-CZ" sz="3200" b="1" u="sng" dirty="0" smtClean="0"/>
              <a:t>typu </a:t>
            </a:r>
            <a:r>
              <a:rPr lang="cs-CZ" sz="3200" b="1" u="sng" dirty="0" smtClean="0"/>
              <a:t>C</a:t>
            </a:r>
          </a:p>
          <a:p>
            <a:pPr marL="457200" indent="-457200">
              <a:lnSpc>
                <a:spcPct val="90000"/>
              </a:lnSpc>
            </a:pPr>
            <a:r>
              <a:rPr lang="cs-CZ" sz="3200" dirty="0" smtClean="0"/>
              <a:t>m</a:t>
            </a:r>
            <a:r>
              <a:rPr lang="cs-CZ" sz="3200" dirty="0" smtClean="0"/>
              <a:t>ěkká dužnina, rozvářejí se</a:t>
            </a:r>
          </a:p>
          <a:p>
            <a:pPr marL="457200" indent="-457200">
              <a:lnSpc>
                <a:spcPct val="90000"/>
              </a:lnSpc>
            </a:pPr>
            <a:r>
              <a:rPr lang="cs-CZ" sz="3200" dirty="0" smtClean="0"/>
              <a:t>b</a:t>
            </a:r>
            <a:r>
              <a:rPr lang="cs-CZ" sz="3200" dirty="0" smtClean="0"/>
              <a:t>ramborová kaše, těsta, bramborák</a:t>
            </a:r>
          </a:p>
          <a:p>
            <a:pPr marL="457200" indent="-457200">
              <a:lnSpc>
                <a:spcPct val="90000"/>
              </a:lnSpc>
            </a:pPr>
            <a:endParaRPr lang="cs-CZ" sz="2800" dirty="0" smtClean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Varné typy</a:t>
            </a:r>
            <a:r>
              <a:rPr lang="cs-CZ" u="sng" dirty="0" smtClean="0"/>
              <a:t> </a:t>
            </a:r>
            <a:r>
              <a:rPr lang="cs-CZ" u="sng" dirty="0" smtClean="0"/>
              <a:t>brambor</a:t>
            </a:r>
            <a:endParaRPr lang="cs-CZ" u="sng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u="sng" dirty="0" smtClean="0"/>
              <a:t>Velmi </a:t>
            </a:r>
            <a:r>
              <a:rPr lang="cs-CZ" sz="3600" u="sng" dirty="0" smtClean="0"/>
              <a:t>rané </a:t>
            </a:r>
            <a:r>
              <a:rPr lang="cs-CZ" sz="3600" dirty="0" smtClean="0"/>
              <a:t>- </a:t>
            </a:r>
            <a:r>
              <a:rPr lang="cs-CZ" sz="3600" dirty="0" smtClean="0"/>
              <a:t>Impala, </a:t>
            </a:r>
            <a:r>
              <a:rPr lang="cs-CZ" sz="3600" dirty="0" err="1" smtClean="0"/>
              <a:t>Rosara</a:t>
            </a:r>
            <a:endParaRPr lang="cs-CZ" sz="3600" dirty="0" smtClean="0"/>
          </a:p>
          <a:p>
            <a:r>
              <a:rPr lang="cs-CZ" sz="3600" u="sng" dirty="0" smtClean="0"/>
              <a:t>Rané</a:t>
            </a:r>
            <a:r>
              <a:rPr lang="cs-CZ" sz="3600" dirty="0" smtClean="0"/>
              <a:t> – </a:t>
            </a:r>
            <a:r>
              <a:rPr lang="cs-CZ" sz="3600" dirty="0" err="1" smtClean="0"/>
              <a:t>Marabel</a:t>
            </a:r>
            <a:r>
              <a:rPr lang="cs-CZ" sz="3600" dirty="0" smtClean="0"/>
              <a:t>, Karin</a:t>
            </a:r>
          </a:p>
          <a:p>
            <a:r>
              <a:rPr lang="cs-CZ" sz="3600" u="sng" dirty="0" smtClean="0"/>
              <a:t>Polorané</a:t>
            </a:r>
            <a:r>
              <a:rPr lang="cs-CZ" sz="3600" dirty="0" smtClean="0"/>
              <a:t> – </a:t>
            </a:r>
            <a:r>
              <a:rPr lang="cs-CZ" sz="3600" dirty="0" err="1" smtClean="0"/>
              <a:t>Fontane</a:t>
            </a:r>
            <a:r>
              <a:rPr lang="cs-CZ" sz="3600" dirty="0" smtClean="0"/>
              <a:t>, </a:t>
            </a:r>
            <a:r>
              <a:rPr lang="cs-CZ" sz="3600" dirty="0" err="1" smtClean="0"/>
              <a:t>Agria</a:t>
            </a:r>
            <a:endParaRPr lang="cs-CZ" sz="3600" dirty="0" smtClean="0"/>
          </a:p>
          <a:p>
            <a:r>
              <a:rPr lang="cs-CZ" sz="3600" u="sng" dirty="0" smtClean="0"/>
              <a:t>Pozdní</a:t>
            </a:r>
            <a:r>
              <a:rPr lang="cs-CZ" sz="3600" dirty="0" smtClean="0"/>
              <a:t> - </a:t>
            </a:r>
            <a:r>
              <a:rPr lang="cs-CZ" sz="3600" dirty="0" err="1" smtClean="0"/>
              <a:t>Jelly</a:t>
            </a:r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Odrůdy brambor</a:t>
            </a:r>
            <a:endParaRPr lang="cs-CZ" u="sng" dirty="0"/>
          </a:p>
        </p:txBody>
      </p:sp>
      <p:pic>
        <p:nvPicPr>
          <p:cNvPr id="16386" name="Picture 2" descr="http://etext.czu.cz/img/skripta/5/Dscn0028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91105" y="3214686"/>
            <a:ext cx="4852895" cy="36433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3200" dirty="0" smtClean="0"/>
              <a:t>Brambory můžeme na malých plochách pěstovat téměř </a:t>
            </a:r>
            <a:r>
              <a:rPr lang="cs-CZ" sz="3200" dirty="0" smtClean="0"/>
              <a:t>všude</a:t>
            </a:r>
          </a:p>
          <a:p>
            <a:pPr>
              <a:lnSpc>
                <a:spcPct val="90000"/>
              </a:lnSpc>
              <a:buNone/>
            </a:pPr>
            <a:r>
              <a:rPr lang="cs-CZ" sz="3200" u="sng" dirty="0" smtClean="0"/>
              <a:t>B</a:t>
            </a:r>
            <a:r>
              <a:rPr lang="cs-CZ" sz="3200" u="sng" dirty="0" smtClean="0"/>
              <a:t>rambory nepatří</a:t>
            </a:r>
            <a:r>
              <a:rPr lang="cs-CZ" sz="3200" dirty="0" smtClean="0"/>
              <a:t>: 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do zastíněných poloh 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na zamokřené </a:t>
            </a:r>
            <a:r>
              <a:rPr lang="cs-CZ" sz="3200" dirty="0" smtClean="0"/>
              <a:t>pozemky</a:t>
            </a:r>
            <a:endParaRPr lang="cs-CZ" sz="3200" dirty="0" smtClean="0"/>
          </a:p>
          <a:p>
            <a:pPr>
              <a:lnSpc>
                <a:spcPct val="90000"/>
              </a:lnSpc>
            </a:pPr>
            <a:r>
              <a:rPr lang="cs-CZ" sz="3200" dirty="0" smtClean="0"/>
              <a:t>na prudké svahy 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na místa, kde byl zjištěn výskyt karanténních chorob a </a:t>
            </a:r>
            <a:r>
              <a:rPr lang="cs-CZ" sz="3200" dirty="0" smtClean="0"/>
              <a:t>škůdců</a:t>
            </a:r>
            <a:endParaRPr lang="cs-CZ" sz="3200" dirty="0" smtClean="0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/>
              <a:t>Místo pro výsadbu</a:t>
            </a:r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285750" y="1357313"/>
            <a:ext cx="8572500" cy="4768850"/>
          </a:xfrm>
        </p:spPr>
        <p:txBody>
          <a:bodyPr/>
          <a:lstStyle/>
          <a:p>
            <a:r>
              <a:rPr lang="cs-CZ" sz="3200" dirty="0" smtClean="0"/>
              <a:t>je závislá na teplotě a stavu půdy v době výsadby, která by se měla pohybovat v hloubce výsadby alespoň v rozmezí            6 – 8°C </a:t>
            </a:r>
          </a:p>
          <a:p>
            <a:r>
              <a:rPr lang="cs-CZ" sz="3200" dirty="0" smtClean="0"/>
              <a:t>u</a:t>
            </a:r>
            <a:r>
              <a:rPr lang="cs-CZ" sz="3200" dirty="0" smtClean="0"/>
              <a:t> </a:t>
            </a:r>
            <a:r>
              <a:rPr lang="cs-CZ" sz="3200" dirty="0" smtClean="0"/>
              <a:t>předklíčené nebo narašené zdravé sadby raných brambor postačuje teplota půdy nad 6°C </a:t>
            </a:r>
          </a:p>
          <a:p>
            <a:r>
              <a:rPr lang="cs-CZ" sz="3200" dirty="0" smtClean="0"/>
              <a:t>č</a:t>
            </a:r>
            <a:r>
              <a:rPr lang="cs-CZ" sz="3200" dirty="0" smtClean="0"/>
              <a:t>ím </a:t>
            </a:r>
            <a:r>
              <a:rPr lang="cs-CZ" sz="3200" dirty="0" smtClean="0"/>
              <a:t>teplejší je oblast, tím dříve je možno kvalitně připravit pozemek k sadbě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Doba sázení</a:t>
            </a:r>
            <a:endParaRPr lang="cs-CZ" u="sng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/>
              <a:t>Rané konzumní brambory </a:t>
            </a:r>
            <a:r>
              <a:rPr lang="cs-CZ" sz="3200" dirty="0" smtClean="0"/>
              <a:t>sázíme </a:t>
            </a:r>
            <a:r>
              <a:rPr lang="cs-CZ" sz="3200" dirty="0" smtClean="0"/>
              <a:t>obvykle </a:t>
            </a:r>
            <a:r>
              <a:rPr lang="cs-CZ" sz="3200" b="1" dirty="0" smtClean="0"/>
              <a:t>od poloviny března do začátku dubna</a:t>
            </a:r>
            <a:r>
              <a:rPr lang="cs-CZ" sz="3200" dirty="0" smtClean="0"/>
              <a:t>, ve výjimečně příznivých letech se výsadba posunuje i na začátek </a:t>
            </a:r>
            <a:r>
              <a:rPr lang="cs-CZ" sz="3200" dirty="0" smtClean="0"/>
              <a:t>března </a:t>
            </a:r>
            <a:endParaRPr lang="cs-CZ" sz="3200" dirty="0" smtClean="0"/>
          </a:p>
          <a:p>
            <a:r>
              <a:rPr lang="cs-CZ" sz="3200" dirty="0" smtClean="0"/>
              <a:t>Nedodržení optimální doby sázení vede ke snížení výnosů u všech směrů pěstování </a:t>
            </a:r>
            <a:r>
              <a:rPr lang="cs-CZ" sz="3200" dirty="0" smtClean="0"/>
              <a:t>brambor</a:t>
            </a:r>
            <a:endParaRPr lang="cs-CZ" sz="3200" dirty="0" smtClean="0"/>
          </a:p>
          <a:p>
            <a:endParaRPr lang="cs-CZ" sz="32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Doba sázení</a:t>
            </a:r>
            <a:endParaRPr lang="cs-CZ" u="sng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etext.czu.cz/img/skripta/5/Dscn7642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3854624"/>
            <a:ext cx="4000496" cy="3003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u="sng" dirty="0" smtClean="0"/>
              <a:t>s</a:t>
            </a:r>
            <a:r>
              <a:rPr lang="cs-CZ" sz="3200" b="1" u="sng" dirty="0" smtClean="0"/>
              <a:t>ázíme </a:t>
            </a:r>
            <a:r>
              <a:rPr lang="cs-CZ" sz="3200" b="1" u="sng" dirty="0" smtClean="0"/>
              <a:t>do rýhy</a:t>
            </a:r>
            <a:r>
              <a:rPr lang="cs-CZ" sz="3200" dirty="0" smtClean="0"/>
              <a:t>, kterou předem prohnojíme</a:t>
            </a:r>
          </a:p>
          <a:p>
            <a:r>
              <a:rPr lang="cs-CZ" sz="3200" dirty="0" smtClean="0"/>
              <a:t>h</a:t>
            </a:r>
            <a:r>
              <a:rPr lang="cs-CZ" sz="3200" dirty="0" smtClean="0"/>
              <a:t>loubka rýhy - 20 cm</a:t>
            </a:r>
            <a:endParaRPr lang="cs-CZ" sz="3200" dirty="0" smtClean="0"/>
          </a:p>
          <a:p>
            <a:r>
              <a:rPr lang="cs-CZ" sz="3200" dirty="0" smtClean="0"/>
              <a:t>v</a:t>
            </a:r>
            <a:r>
              <a:rPr lang="cs-CZ" sz="3200" dirty="0" smtClean="0"/>
              <a:t>zdálenost </a:t>
            </a:r>
            <a:r>
              <a:rPr lang="cs-CZ" sz="3200" dirty="0" smtClean="0"/>
              <a:t>mezi jednotlivými hlízami by se měla pohybovat mezi 30 až 35 cm</a:t>
            </a:r>
          </a:p>
          <a:p>
            <a:r>
              <a:rPr lang="cs-CZ" sz="3200" dirty="0" smtClean="0"/>
              <a:t>vzdálenost mezi brázdami by měla být asi </a:t>
            </a:r>
            <a:r>
              <a:rPr lang="cs-CZ" sz="3200" dirty="0" smtClean="0"/>
              <a:t>60 </a:t>
            </a:r>
            <a:r>
              <a:rPr lang="cs-CZ" sz="3200" dirty="0" smtClean="0"/>
              <a:t>cm</a:t>
            </a:r>
            <a:endParaRPr lang="cs-CZ" sz="3200" dirty="0" smtClean="0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Výsadba brambor</a:t>
            </a:r>
            <a:endParaRPr lang="cs-CZ" u="sng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etext.czu.cz/img/skripta/5/P3220296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14796" y="3007246"/>
            <a:ext cx="5129204" cy="38507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/>
              <a:t>Brambory je třeba překrýt celé i s </a:t>
            </a:r>
            <a:r>
              <a:rPr lang="cs-CZ" sz="3200" b="1" dirty="0" smtClean="0"/>
              <a:t>klíčky</a:t>
            </a:r>
            <a:r>
              <a:rPr lang="cs-CZ" sz="3200" b="1" dirty="0" smtClean="0"/>
              <a:t>, </a:t>
            </a:r>
            <a:r>
              <a:rPr lang="cs-CZ" sz="3200" dirty="0" smtClean="0"/>
              <a:t>tím je </a:t>
            </a:r>
            <a:r>
              <a:rPr lang="cs-CZ" sz="3200" dirty="0" smtClean="0"/>
              <a:t>ochráníme </a:t>
            </a:r>
            <a:r>
              <a:rPr lang="cs-CZ" sz="3200" dirty="0" smtClean="0"/>
              <a:t>před nepříjemnými mrazíky, které by je mohly spálit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Výsadba brambor</a:t>
            </a:r>
            <a:endParaRPr lang="cs-CZ" u="sng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Brambory patří mezi </a:t>
            </a:r>
            <a:r>
              <a:rPr lang="cs-CZ" sz="3200" b="1" u="sng" dirty="0" smtClean="0"/>
              <a:t>rostliny s vysokými nároky na </a:t>
            </a:r>
            <a:r>
              <a:rPr lang="cs-CZ" sz="3200" b="1" u="sng" dirty="0" smtClean="0"/>
              <a:t>výživu</a:t>
            </a:r>
            <a:endParaRPr lang="cs-CZ" sz="3200" u="sng" dirty="0" smtClean="0"/>
          </a:p>
          <a:p>
            <a:r>
              <a:rPr lang="cs-CZ" sz="3200" dirty="0" smtClean="0"/>
              <a:t>Pro udržení a zvýšení půdní úrodnosti je nutné živiny do půdy navracet </a:t>
            </a:r>
            <a:r>
              <a:rPr lang="cs-CZ" sz="3200" dirty="0" smtClean="0"/>
              <a:t>zpět</a:t>
            </a:r>
            <a:endParaRPr lang="cs-CZ" sz="3200" dirty="0" smtClean="0"/>
          </a:p>
          <a:p>
            <a:r>
              <a:rPr lang="cs-CZ" sz="3200" dirty="0" smtClean="0"/>
              <a:t>Organická hnojiva jsou cenným zdrojem </a:t>
            </a:r>
            <a:r>
              <a:rPr lang="cs-CZ" sz="3200" dirty="0" err="1" smtClean="0"/>
              <a:t>humusotvorných</a:t>
            </a:r>
            <a:r>
              <a:rPr lang="cs-CZ" sz="3200" dirty="0" smtClean="0"/>
              <a:t> látek, ale chybějící základní živiny rychleji a spolehlivě dodají průmyslová </a:t>
            </a:r>
            <a:r>
              <a:rPr lang="cs-CZ" sz="3200" dirty="0" smtClean="0"/>
              <a:t>hnojiva </a:t>
            </a:r>
            <a:endParaRPr lang="cs-CZ" sz="3200" dirty="0" smtClean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Výživa brambor</a:t>
            </a:r>
            <a:endParaRPr lang="cs-CZ" u="sng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etext.czu.cz/img/skripta/5/CB011028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34000" y="4314825"/>
            <a:ext cx="3810000" cy="25431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u="sng" dirty="0" smtClean="0"/>
              <a:t>optimální </a:t>
            </a:r>
            <a:r>
              <a:rPr lang="cs-CZ" sz="3200" b="1" u="sng" dirty="0" smtClean="0"/>
              <a:t>teplotní podmínky </a:t>
            </a:r>
            <a:r>
              <a:rPr lang="cs-CZ" sz="3200" dirty="0" smtClean="0"/>
              <a:t>pro růst brambor </a:t>
            </a:r>
            <a:r>
              <a:rPr lang="cs-CZ" sz="3200" dirty="0" smtClean="0"/>
              <a:t>- </a:t>
            </a:r>
            <a:r>
              <a:rPr lang="cs-CZ" sz="3200" b="1" dirty="0" smtClean="0"/>
              <a:t>průměrná </a:t>
            </a:r>
            <a:r>
              <a:rPr lang="cs-CZ" sz="3200" b="1" dirty="0" smtClean="0"/>
              <a:t>denní teplota vzduchu 17 °</a:t>
            </a:r>
            <a:r>
              <a:rPr lang="cs-CZ" sz="3200" b="1" dirty="0" smtClean="0"/>
              <a:t>C</a:t>
            </a:r>
            <a:r>
              <a:rPr lang="cs-CZ" sz="3200" dirty="0" smtClean="0"/>
              <a:t> </a:t>
            </a:r>
            <a:endParaRPr lang="cs-CZ" sz="3200" dirty="0" smtClean="0"/>
          </a:p>
          <a:p>
            <a:r>
              <a:rPr lang="cs-CZ" sz="3200" dirty="0" smtClean="0"/>
              <a:t>Při snižování nebo zvyšování teploty </a:t>
            </a:r>
            <a:r>
              <a:rPr lang="cs-CZ" sz="3200" dirty="0" smtClean="0"/>
              <a:t> </a:t>
            </a:r>
            <a:r>
              <a:rPr lang="cs-CZ" sz="3200" dirty="0" smtClean="0"/>
              <a:t>se růst hlíz </a:t>
            </a:r>
            <a:r>
              <a:rPr lang="cs-CZ" sz="3200" dirty="0" smtClean="0"/>
              <a:t>zpomaluje</a:t>
            </a:r>
          </a:p>
          <a:p>
            <a:r>
              <a:rPr lang="cs-CZ" sz="3200" b="1" u="sng" dirty="0" smtClean="0"/>
              <a:t>d</a:t>
            </a:r>
            <a:r>
              <a:rPr lang="cs-CZ" sz="3200" b="1" u="sng" dirty="0" smtClean="0"/>
              <a:t>ostatek vláhy</a:t>
            </a:r>
          </a:p>
          <a:p>
            <a:r>
              <a:rPr lang="cs-CZ" sz="3200" dirty="0" smtClean="0"/>
              <a:t>závlaha </a:t>
            </a:r>
            <a:r>
              <a:rPr lang="cs-CZ" sz="3200" dirty="0" smtClean="0"/>
              <a:t>zvyšuje </a:t>
            </a:r>
            <a:r>
              <a:rPr lang="cs-CZ" sz="3200" dirty="0" smtClean="0"/>
              <a:t>výnos                           </a:t>
            </a:r>
            <a:r>
              <a:rPr lang="cs-CZ" sz="3200" dirty="0" smtClean="0"/>
              <a:t>a urychluje sklizeň </a:t>
            </a:r>
            <a:r>
              <a:rPr lang="cs-CZ" sz="3200" dirty="0" smtClean="0"/>
              <a:t>                                     </a:t>
            </a:r>
            <a:endParaRPr lang="cs-CZ" sz="3200" dirty="0" smtClean="0"/>
          </a:p>
          <a:p>
            <a:endParaRPr lang="cs-CZ" sz="3200" b="1" u="sng" dirty="0" smtClean="0"/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Podmínky pro pěstování</a:t>
            </a:r>
            <a:endParaRPr lang="cs-CZ" u="sng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etext.czu.cz/img/skripta/5/Dscn0718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00350" y="2095500"/>
            <a:ext cx="6343650" cy="4762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b</a:t>
            </a:r>
            <a:r>
              <a:rPr lang="cs-CZ" sz="3200" dirty="0" smtClean="0"/>
              <a:t>ěhem </a:t>
            </a:r>
            <a:r>
              <a:rPr lang="cs-CZ" sz="3200" dirty="0" smtClean="0"/>
              <a:t>vegetace brambory </a:t>
            </a:r>
            <a:r>
              <a:rPr lang="cs-CZ" sz="3200" b="1" u="sng" dirty="0" smtClean="0"/>
              <a:t>okopáváme </a:t>
            </a:r>
            <a:r>
              <a:rPr lang="cs-CZ" sz="3200" dirty="0" smtClean="0"/>
              <a:t>a k rostlinám </a:t>
            </a:r>
            <a:r>
              <a:rPr lang="cs-CZ" sz="3200" b="1" u="sng" dirty="0" smtClean="0"/>
              <a:t>přihrnujeme zeminu</a:t>
            </a:r>
            <a:r>
              <a:rPr lang="cs-CZ" sz="3200" dirty="0" smtClean="0"/>
              <a:t>, aby hlízy </a:t>
            </a:r>
            <a:r>
              <a:rPr lang="cs-CZ" sz="3200" dirty="0" smtClean="0"/>
              <a:t>nezelenaly </a:t>
            </a:r>
            <a:endParaRPr lang="cs-CZ" sz="3200" dirty="0" smtClean="0"/>
          </a:p>
          <a:p>
            <a:r>
              <a:rPr lang="cs-CZ" sz="3200" dirty="0" smtClean="0"/>
              <a:t>Pokud je to nutné, provádíme </a:t>
            </a:r>
            <a:r>
              <a:rPr lang="cs-CZ" sz="3200" b="1" u="sng" dirty="0" smtClean="0"/>
              <a:t>ochranu rostlin proti mandelinkám a plísni </a:t>
            </a:r>
            <a:r>
              <a:rPr lang="cs-CZ" sz="3200" b="1" u="sng" dirty="0" smtClean="0"/>
              <a:t>bramborové </a:t>
            </a:r>
            <a:endParaRPr lang="cs-CZ" sz="3200" b="1" u="sng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Pěstování brambor</a:t>
            </a:r>
            <a:endParaRPr lang="cs-CZ" u="sng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http://etext.czu.cz/img/skripta/5/P4020173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52348" y="0"/>
            <a:ext cx="4091651" cy="30718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Pěstování brambor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 descr="http://etext.czu.cz/img/skripta/5/P4020167-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211038"/>
            <a:ext cx="4857752" cy="36469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270" name="Picture 6" descr="http://etext.czu.cz/img/skripta/5/Dscn1213-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72132" y="3071810"/>
            <a:ext cx="2714619" cy="36194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678"/>
          </a:xfrm>
        </p:spPr>
        <p:txBody>
          <a:bodyPr/>
          <a:lstStyle/>
          <a:p>
            <a:r>
              <a:rPr lang="cs-CZ" sz="1800" dirty="0" smtClean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brambor.</a:t>
            </a:r>
            <a:r>
              <a:rPr lang="cs-CZ" sz="1800" dirty="0" err="1" smtClean="0">
                <a:hlinkClick r:id="rId2"/>
              </a:rPr>
              <a:t>info</a:t>
            </a:r>
            <a:r>
              <a:rPr lang="cs-CZ" sz="1800" dirty="0" smtClean="0">
                <a:hlinkClick r:id="rId2"/>
              </a:rPr>
              <a:t>/index.</a:t>
            </a:r>
            <a:r>
              <a:rPr lang="cs-CZ" sz="1800" dirty="0" err="1" smtClean="0">
                <a:hlinkClick r:id="rId2"/>
              </a:rPr>
              <a:t>aspx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http://etext.czu.cz/php/skripta/objekt.php?titul_key=5&amp;obj=1025&amp;no=Obr.%2015.1%20-%</a:t>
            </a:r>
            <a:r>
              <a:rPr lang="cs-CZ" sz="1800" dirty="0" smtClean="0">
                <a:hlinkClick r:id="rId3"/>
              </a:rPr>
              <a:t>201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http://etext.czu.cz/php/skripta/objekt.php?titul_key=5&amp;obj=1048&amp;no=Obr.%2016.2.3%20-%</a:t>
            </a:r>
            <a:r>
              <a:rPr lang="cs-CZ" sz="1800" dirty="0" smtClean="0">
                <a:hlinkClick r:id="rId4"/>
              </a:rPr>
              <a:t>201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http://etext.czu.cz/php/skripta/objekt.php?titul_key=5&amp;obj=1073&amp;no=17.1.2%20-%</a:t>
            </a:r>
            <a:r>
              <a:rPr lang="cs-CZ" sz="1800" dirty="0" smtClean="0">
                <a:hlinkClick r:id="rId5"/>
              </a:rPr>
              <a:t>201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http://etext.czu.cz/php/skripta/objekt.php?titul_key=5&amp;obj=1087&amp;no=18.2%20-%</a:t>
            </a:r>
            <a:r>
              <a:rPr lang="cs-CZ" sz="1800" dirty="0" smtClean="0">
                <a:hlinkClick r:id="rId6"/>
              </a:rPr>
              <a:t>205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http://etext.czu.cz/php/skripta/objekt.php?titul_key=5&amp;obj=1125&amp;no=Obr.%2018.5.2%20-%</a:t>
            </a:r>
            <a:r>
              <a:rPr lang="cs-CZ" sz="1800" dirty="0" smtClean="0">
                <a:hlinkClick r:id="rId7"/>
              </a:rPr>
              <a:t>202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http://etext.czu.cz/php/skripta/objekt.php?titul_key=5&amp;obj=1161&amp;no=Obr.%2018.6%20-%</a:t>
            </a:r>
            <a:r>
              <a:rPr lang="cs-CZ" sz="1800" dirty="0" smtClean="0">
                <a:hlinkClick r:id="rId8"/>
              </a:rPr>
              <a:t>201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http://etext.czu.cz/php/skripta/objekt.php?titul_key=5&amp;obj=1162&amp;no=Obr.%2018.6%20-%</a:t>
            </a:r>
            <a:r>
              <a:rPr lang="cs-CZ" sz="1800" dirty="0" smtClean="0">
                <a:hlinkClick r:id="rId9"/>
              </a:rPr>
              <a:t>202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http://etext.czu.cz/php/skripta/objekt.php?titul_key=5&amp;obj=1184&amp;no=Obr.%2018.7.5%20-%</a:t>
            </a:r>
            <a:r>
              <a:rPr lang="cs-CZ" sz="1800" dirty="0" smtClean="0">
                <a:hlinkClick r:id="rId10"/>
              </a:rPr>
              <a:t>202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>
                <a:hlinkClick r:id="rId2"/>
              </a:rPr>
              <a:t>http://etext.czu.cz/php/skripta/objekt.php?titul_key=5&amp;obj=1072&amp;no=17.1.2%20-%</a:t>
            </a:r>
            <a:r>
              <a:rPr lang="cs-CZ" sz="1800" dirty="0" smtClean="0">
                <a:hlinkClick r:id="rId2"/>
              </a:rPr>
              <a:t>202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cs.wikipedia.org/wiki/Soubor:Potato_plant.jpg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cs.wikipedia.org/wiki/Soubor:Aardappel_bloeiend_Fresco.jpg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http://etext.czu.cz/php/skripta/kapitola.php?titul_key=5&amp;idkapitola=13</a:t>
            </a:r>
          </a:p>
          <a:p>
            <a:r>
              <a:rPr lang="cs-CZ" sz="1800" dirty="0" smtClean="0"/>
              <a:t>Tisíc dobrých rad mladým ovocnářům, květinářům, zelinářům, pěstitelům a pokusníkům, R. Šrot a kol, nakladatelství Mladá fronta Praha</a:t>
            </a: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tupně šedi">
    <a:dk1>
      <a:sysClr val="windowText" lastClr="000000"/>
    </a:dk1>
    <a:lt1>
      <a:sysClr val="window" lastClr="FFFFFF"/>
    </a:lt1>
    <a:dk2>
      <a:srgbClr val="000000"/>
    </a:dk2>
    <a:lt2>
      <a:srgbClr val="F8F8F8"/>
    </a:lt2>
    <a:accent1>
      <a:srgbClr val="DDDDDD"/>
    </a:accent1>
    <a:accent2>
      <a:srgbClr val="B2B2B2"/>
    </a:accent2>
    <a:accent3>
      <a:srgbClr val="969696"/>
    </a:accent3>
    <a:accent4>
      <a:srgbClr val="808080"/>
    </a:accent4>
    <a:accent5>
      <a:srgbClr val="5F5F5F"/>
    </a:accent5>
    <a:accent6>
      <a:srgbClr val="4D4D4D"/>
    </a:accent6>
    <a:hlink>
      <a:srgbClr val="5F5F5F"/>
    </a:hlink>
    <a:folHlink>
      <a:srgbClr val="919191"/>
    </a:folHlink>
  </a:clrScheme>
</a:themeOverride>
</file>

<file path=ppt/theme/themeOverride2.xml><?xml version="1.0" encoding="utf-8"?>
<a:themeOverride xmlns:a="http://schemas.openxmlformats.org/drawingml/2006/main">
  <a:clrScheme name="Stupně šedi">
    <a:dk1>
      <a:sysClr val="windowText" lastClr="000000"/>
    </a:dk1>
    <a:lt1>
      <a:sysClr val="window" lastClr="FFFFFF"/>
    </a:lt1>
    <a:dk2>
      <a:srgbClr val="000000"/>
    </a:dk2>
    <a:lt2>
      <a:srgbClr val="F8F8F8"/>
    </a:lt2>
    <a:accent1>
      <a:srgbClr val="DDDDDD"/>
    </a:accent1>
    <a:accent2>
      <a:srgbClr val="B2B2B2"/>
    </a:accent2>
    <a:accent3>
      <a:srgbClr val="969696"/>
    </a:accent3>
    <a:accent4>
      <a:srgbClr val="808080"/>
    </a:accent4>
    <a:accent5>
      <a:srgbClr val="5F5F5F"/>
    </a:accent5>
    <a:accent6>
      <a:srgbClr val="4D4D4D"/>
    </a:accent6>
    <a:hlink>
      <a:srgbClr val="5F5F5F"/>
    </a:hlink>
    <a:folHlink>
      <a:srgbClr val="919191"/>
    </a:folHlink>
  </a:clrScheme>
</a:themeOverride>
</file>

<file path=ppt/theme/themeOverride3.xml><?xml version="1.0" encoding="utf-8"?>
<a:themeOverride xmlns:a="http://schemas.openxmlformats.org/drawingml/2006/main">
  <a:clrScheme name="Stupně šedi">
    <a:dk1>
      <a:sysClr val="windowText" lastClr="000000"/>
    </a:dk1>
    <a:lt1>
      <a:sysClr val="window" lastClr="FFFFFF"/>
    </a:lt1>
    <a:dk2>
      <a:srgbClr val="000000"/>
    </a:dk2>
    <a:lt2>
      <a:srgbClr val="F8F8F8"/>
    </a:lt2>
    <a:accent1>
      <a:srgbClr val="DDDDDD"/>
    </a:accent1>
    <a:accent2>
      <a:srgbClr val="B2B2B2"/>
    </a:accent2>
    <a:accent3>
      <a:srgbClr val="969696"/>
    </a:accent3>
    <a:accent4>
      <a:srgbClr val="808080"/>
    </a:accent4>
    <a:accent5>
      <a:srgbClr val="5F5F5F"/>
    </a:accent5>
    <a:accent6>
      <a:srgbClr val="4D4D4D"/>
    </a:accent6>
    <a:hlink>
      <a:srgbClr val="5F5F5F"/>
    </a:hlink>
    <a:folHlink>
      <a:srgbClr val="919191"/>
    </a:folHlink>
  </a:clrScheme>
</a:themeOverride>
</file>

<file path=ppt/theme/themeOverride4.xml><?xml version="1.0" encoding="utf-8"?>
<a:themeOverride xmlns:a="http://schemas.openxmlformats.org/drawingml/2006/main">
  <a:clrScheme name="Stupně šedi">
    <a:dk1>
      <a:sysClr val="windowText" lastClr="000000"/>
    </a:dk1>
    <a:lt1>
      <a:sysClr val="window" lastClr="FFFFFF"/>
    </a:lt1>
    <a:dk2>
      <a:srgbClr val="000000"/>
    </a:dk2>
    <a:lt2>
      <a:srgbClr val="F8F8F8"/>
    </a:lt2>
    <a:accent1>
      <a:srgbClr val="DDDDDD"/>
    </a:accent1>
    <a:accent2>
      <a:srgbClr val="B2B2B2"/>
    </a:accent2>
    <a:accent3>
      <a:srgbClr val="969696"/>
    </a:accent3>
    <a:accent4>
      <a:srgbClr val="808080"/>
    </a:accent4>
    <a:accent5>
      <a:srgbClr val="5F5F5F"/>
    </a:accent5>
    <a:accent6>
      <a:srgbClr val="4D4D4D"/>
    </a:accent6>
    <a:hlink>
      <a:srgbClr val="5F5F5F"/>
    </a:hlink>
    <a:folHlink>
      <a:srgbClr val="9191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247</TotalTime>
  <Words>590</Words>
  <Application>Microsoft PowerPoint</Application>
  <PresentationFormat>Předvádění na obrazovce (4:3)</PresentationFormat>
  <Paragraphs>102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Anotace</vt:lpstr>
      <vt:lpstr>Pěstování brambor</vt:lpstr>
      <vt:lpstr>Původ brambor</vt:lpstr>
      <vt:lpstr>Složení brambor</vt:lpstr>
      <vt:lpstr>Varné typy brambor</vt:lpstr>
      <vt:lpstr>Odrůdy brambor</vt:lpstr>
      <vt:lpstr>Místo pro výsadbu</vt:lpstr>
      <vt:lpstr>Doba sázení</vt:lpstr>
      <vt:lpstr>Doba sázení</vt:lpstr>
      <vt:lpstr>Výsadba brambor</vt:lpstr>
      <vt:lpstr>Výsadba brambor</vt:lpstr>
      <vt:lpstr>Výživa brambor</vt:lpstr>
      <vt:lpstr>Podmínky pro pěstování</vt:lpstr>
      <vt:lpstr>Pěstování brambor</vt:lpstr>
      <vt:lpstr>Pěstování brambor</vt:lpstr>
      <vt:lpstr>Zdroje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Pěstování brambor</dc:title>
  <dc:subject>Pěstitelství 9</dc:subject>
  <dc:creator>Přibíková</dc:creator>
  <cp:lastModifiedBy>Aleš</cp:lastModifiedBy>
  <cp:revision>30</cp:revision>
  <dcterms:created xsi:type="dcterms:W3CDTF">2011-03-31T18:30:36Z</dcterms:created>
  <dcterms:modified xsi:type="dcterms:W3CDTF">2013-02-13T18:45:08Z</dcterms:modified>
</cp:coreProperties>
</file>