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VY_32_INOVACE_03_ Český jazyk 6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>
              <a:latin typeface="+mn-lt"/>
            </a:rPr>
            <a:t>NÁZEV ŠKOLY: ZŠ Dolní Benešov, příspěvková organizace</a:t>
          </a:r>
          <a:endParaRPr lang="cs-CZ" sz="1800" dirty="0">
            <a:latin typeface="+mn-lt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</a:t>
          </a:r>
          <a:r>
            <a:rPr lang="cs-CZ" sz="1800" dirty="0" err="1" smtClean="0"/>
            <a:t>Steyerová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Karel IV.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CZ.1.07/1.4.00/21.1262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3A1A62-DB69-45A2-BE5B-8A07C450D261}" type="presOf" srcId="{D1B46980-6531-4606-95E6-44980827E919}" destId="{2BE915AB-18AA-4053-B92C-3BFC9ED204BB}" srcOrd="1" destOrd="0" presId="urn:microsoft.com/office/officeart/2005/8/layout/target3"/>
    <dgm:cxn modelId="{0D357D92-56D5-4EA2-8EBB-A70F16020A46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836BBE2-2758-4DE7-B11C-64EF34C6F77E}" type="presOf" srcId="{D1D4F407-5343-4D3F-B5B9-D407B03CAEB4}" destId="{D005CE8C-CC26-4C3E-AC11-E15060ECD759}" srcOrd="0" destOrd="0" presId="urn:microsoft.com/office/officeart/2005/8/layout/target3"/>
    <dgm:cxn modelId="{B823E962-2EAA-4B1F-AD3B-C1A97738B66A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316EACA-01F6-4A89-BD9C-B755F0447AF5}" type="presOf" srcId="{757F3AB3-0718-4624-B441-E567A8F0AB56}" destId="{333A1088-737F-45CB-B68E-254E46348037}" srcOrd="0" destOrd="0" presId="urn:microsoft.com/office/officeart/2005/8/layout/target3"/>
    <dgm:cxn modelId="{92A25348-167A-4150-B3A8-ED314AEA0217}" type="presOf" srcId="{D8197B8C-B260-4A16-BDF4-0947B075E274}" destId="{25B08C86-7E15-44DC-BE7F-FFB55DD49D12}" srcOrd="0" destOrd="0" presId="urn:microsoft.com/office/officeart/2005/8/layout/target3"/>
    <dgm:cxn modelId="{F6A227B6-DE0E-4299-8036-5E8F0A4D9C95}" type="presOf" srcId="{D1D4F407-5343-4D3F-B5B9-D407B03CAEB4}" destId="{AED2198E-93D5-4001-81B4-73124B309672}" srcOrd="1" destOrd="0" presId="urn:microsoft.com/office/officeart/2005/8/layout/target3"/>
    <dgm:cxn modelId="{1D6B0715-41C8-4BCA-A3B1-523778287355}" type="presOf" srcId="{D1B46980-6531-4606-95E6-44980827E919}" destId="{6140AFEC-043D-4C43-A2F9-D0F5331DF3A3}" srcOrd="0" destOrd="0" presId="urn:microsoft.com/office/officeart/2005/8/layout/target3"/>
    <dgm:cxn modelId="{8937473D-C288-40D1-AADA-71BF2997FFF9}" type="presOf" srcId="{D8197B8C-B260-4A16-BDF4-0947B075E274}" destId="{5A5FFA88-C948-4069-8E93-59FA12366E83}" srcOrd="1" destOrd="0" presId="urn:microsoft.com/office/officeart/2005/8/layout/target3"/>
    <dgm:cxn modelId="{515C889B-2083-4271-ADA4-652A80B9E3F0}" type="presOf" srcId="{4C35D32F-0EAB-4CD7-82EE-45574DC2A586}" destId="{8BEBB6EC-1DAA-4CAC-8A25-BC0FCBD5DBD5}" srcOrd="0" destOrd="0" presId="urn:microsoft.com/office/officeart/2005/8/layout/target3"/>
    <dgm:cxn modelId="{F5791A3F-0E25-480F-BCDD-982240E995A5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FB7C8F7-D708-462A-8393-87E44721A1FB}" type="presParOf" srcId="{333A1088-737F-45CB-B68E-254E46348037}" destId="{F5ABB229-8D3B-4694-996A-96F23CF14429}" srcOrd="0" destOrd="0" presId="urn:microsoft.com/office/officeart/2005/8/layout/target3"/>
    <dgm:cxn modelId="{605F323E-2318-4B7F-894F-35CD9DC484AE}" type="presParOf" srcId="{333A1088-737F-45CB-B68E-254E46348037}" destId="{F41139FD-01EE-4571-8B17-4FB00FC51163}" srcOrd="1" destOrd="0" presId="urn:microsoft.com/office/officeart/2005/8/layout/target3"/>
    <dgm:cxn modelId="{98644125-C8CC-43A6-803B-E79808F1B86D}" type="presParOf" srcId="{333A1088-737F-45CB-B68E-254E46348037}" destId="{D005CE8C-CC26-4C3E-AC11-E15060ECD759}" srcOrd="2" destOrd="0" presId="urn:microsoft.com/office/officeart/2005/8/layout/target3"/>
    <dgm:cxn modelId="{B6358E2F-38A0-49C8-ADE6-C86D673B0F5E}" type="presParOf" srcId="{333A1088-737F-45CB-B68E-254E46348037}" destId="{2C702D82-9B77-49B7-9568-BB8EB47C3372}" srcOrd="3" destOrd="0" presId="urn:microsoft.com/office/officeart/2005/8/layout/target3"/>
    <dgm:cxn modelId="{E686A83E-EAF2-4FC9-BD75-C8AD0E81FC02}" type="presParOf" srcId="{333A1088-737F-45CB-B68E-254E46348037}" destId="{A52A0455-90FF-4808-ABD0-F02540D31D5A}" srcOrd="4" destOrd="0" presId="urn:microsoft.com/office/officeart/2005/8/layout/target3"/>
    <dgm:cxn modelId="{0BC6AB65-0494-4931-9913-B4A6F52332FB}" type="presParOf" srcId="{333A1088-737F-45CB-B68E-254E46348037}" destId="{6140AFEC-043D-4C43-A2F9-D0F5331DF3A3}" srcOrd="5" destOrd="0" presId="urn:microsoft.com/office/officeart/2005/8/layout/target3"/>
    <dgm:cxn modelId="{82BD375B-85EB-4578-88A8-8932C82597FD}" type="presParOf" srcId="{333A1088-737F-45CB-B68E-254E46348037}" destId="{9358AC05-5D7D-4327-9F80-1AD486AEA664}" srcOrd="6" destOrd="0" presId="urn:microsoft.com/office/officeart/2005/8/layout/target3"/>
    <dgm:cxn modelId="{E3777EE0-2FE0-43D9-97A4-F772C8022495}" type="presParOf" srcId="{333A1088-737F-45CB-B68E-254E46348037}" destId="{313FC574-E1CD-4FB4-B054-0B805CE0447D}" srcOrd="7" destOrd="0" presId="urn:microsoft.com/office/officeart/2005/8/layout/target3"/>
    <dgm:cxn modelId="{00E5D696-24D0-41BF-B0E0-F1F3D480292E}" type="presParOf" srcId="{333A1088-737F-45CB-B68E-254E46348037}" destId="{619D679B-A015-4ECF-8348-D1034C574F40}" srcOrd="8" destOrd="0" presId="urn:microsoft.com/office/officeart/2005/8/layout/target3"/>
    <dgm:cxn modelId="{CDA4CA29-BFAF-4D5E-B362-794108F25377}" type="presParOf" srcId="{333A1088-737F-45CB-B68E-254E46348037}" destId="{322283A8-4A27-4CDA-BAE3-F381106A9174}" srcOrd="9" destOrd="0" presId="urn:microsoft.com/office/officeart/2005/8/layout/target3"/>
    <dgm:cxn modelId="{BFCD4433-AC05-4CD0-A382-68ED1A65487C}" type="presParOf" srcId="{333A1088-737F-45CB-B68E-254E46348037}" destId="{FFC9F71D-1B4F-4AD9-A4A6-86ADEFC8AF5C}" srcOrd="10" destOrd="0" presId="urn:microsoft.com/office/officeart/2005/8/layout/target3"/>
    <dgm:cxn modelId="{F5C4D461-ADFC-45D5-9A57-1E5B1ED5CF58}" type="presParOf" srcId="{333A1088-737F-45CB-B68E-254E46348037}" destId="{25B08C86-7E15-44DC-BE7F-FFB55DD49D12}" srcOrd="11" destOrd="0" presId="urn:microsoft.com/office/officeart/2005/8/layout/target3"/>
    <dgm:cxn modelId="{E9E0CCB3-28FE-4076-BF30-F23769931AA7}" type="presParOf" srcId="{333A1088-737F-45CB-B68E-254E46348037}" destId="{76644BE8-9D7C-4C09-B250-3D10AF48CBB7}" srcOrd="12" destOrd="0" presId="urn:microsoft.com/office/officeart/2005/8/layout/target3"/>
    <dgm:cxn modelId="{F988DB18-5649-4EBA-A812-F371A7182B2B}" type="presParOf" srcId="{333A1088-737F-45CB-B68E-254E46348037}" destId="{EE85B701-7295-41C0-BA7A-34D3756A2AE6}" srcOrd="13" destOrd="0" presId="urn:microsoft.com/office/officeart/2005/8/layout/target3"/>
    <dgm:cxn modelId="{70DA32E2-B4AF-4DDC-A29D-D910273A23BA}" type="presParOf" srcId="{333A1088-737F-45CB-B68E-254E46348037}" destId="{8BEBB6EC-1DAA-4CAC-8A25-BC0FCBD5DBD5}" srcOrd="14" destOrd="0" presId="urn:microsoft.com/office/officeart/2005/8/layout/target3"/>
    <dgm:cxn modelId="{F9421527-9BCB-446D-98E7-85B61F32EF74}" type="presParOf" srcId="{333A1088-737F-45CB-B68E-254E46348037}" destId="{AED2198E-93D5-4001-81B4-73124B309672}" srcOrd="15" destOrd="0" presId="urn:microsoft.com/office/officeart/2005/8/layout/target3"/>
    <dgm:cxn modelId="{75F30A8F-76BB-4DE1-AF6F-149A67F65729}" type="presParOf" srcId="{333A1088-737F-45CB-B68E-254E46348037}" destId="{2BE915AB-18AA-4053-B92C-3BFC9ED204BB}" srcOrd="16" destOrd="0" presId="urn:microsoft.com/office/officeart/2005/8/layout/target3"/>
    <dgm:cxn modelId="{978A5C7C-D3B0-4307-8326-E4E80671C161}" type="presParOf" srcId="{333A1088-737F-45CB-B68E-254E46348037}" destId="{6BB5E863-4638-4E1D-BFDE-399D028AC4ED}" srcOrd="17" destOrd="0" presId="urn:microsoft.com/office/officeart/2005/8/layout/target3"/>
    <dgm:cxn modelId="{1B5AD68A-C6D5-4E44-AB20-9809F7C07569}" type="presParOf" srcId="{333A1088-737F-45CB-B68E-254E46348037}" destId="{5A5FFA88-C948-4069-8E93-59FA12366E83}" srcOrd="18" destOrd="0" presId="urn:microsoft.com/office/officeart/2005/8/layout/target3"/>
    <dgm:cxn modelId="{12592A28-ECDB-45CF-B686-B36646BA36B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+mn-lt"/>
            </a:rPr>
            <a:t>NÁZEV ŠKOLY: ZŠ Dolní Benešov, příspěvková organizace</a:t>
          </a:r>
          <a:endParaRPr lang="cs-CZ" sz="1800" kern="1200" dirty="0">
            <a:latin typeface="+mn-lt"/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</a:t>
          </a:r>
          <a:r>
            <a:rPr lang="cs-CZ" sz="1800" kern="1200" dirty="0" err="1" smtClean="0"/>
            <a:t>Steyerová</a:t>
          </a:r>
          <a:endParaRPr lang="cs-CZ" sz="18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VY_32_INOVACE_03_ Český jazyk 6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Karel IV.</a:t>
          </a:r>
          <a:endParaRPr lang="cs-CZ" sz="18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CZ.1.07/1.4.00/21.1262</a:t>
          </a:r>
          <a:endParaRPr lang="cs-CZ" sz="18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943038-3478-4E42-96BC-A617122180A7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C9FB0D-874D-4068-99FC-DEB490C6EC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243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9FB0D-874D-4068-99FC-DEB490C6ECE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9FB0D-874D-4068-99FC-DEB490C6ECE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245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9FB0D-874D-4068-99FC-DEB490C6ECE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85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9FB0D-874D-4068-99FC-DEB490C6ECEB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146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9FB0D-874D-4068-99FC-DEB490C6ECEB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74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2DF0638-33D0-441E-A36E-529F175333D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0E3865-3E8C-4D02-96EB-0189EDB7653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968410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53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latin typeface="+mn-lt"/>
                <a:cs typeface="Times New Roman" pitchFamily="18" charset="0"/>
              </a:rPr>
              <a:t>Anotace</a:t>
            </a:r>
            <a:endParaRPr lang="cs-CZ" b="1" dirty="0">
              <a:latin typeface="+mn-lt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prstClr val="black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cs typeface="Times New Roman" pitchFamily="18" charset="0"/>
              </a:rPr>
              <a:t>Následující test použijeme v literární výchově jako závěrečné shrnutí probírajícího učiva o životě </a:t>
            </a:r>
            <a:r>
              <a:rPr lang="cs-CZ" sz="2800" dirty="0" smtClean="0">
                <a:solidFill>
                  <a:prstClr val="black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cs typeface="Times New Roman" pitchFamily="18" charset="0"/>
              </a:rPr>
              <a:t>Karla IV</a:t>
            </a:r>
            <a:r>
              <a:rPr lang="cs-CZ" sz="2800" smtClean="0">
                <a:solidFill>
                  <a:prstClr val="black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cs typeface="Times New Roman" pitchFamily="18" charset="0"/>
              </a:rPr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06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i="1" dirty="0" smtClean="0">
                <a:latin typeface="+mn-lt"/>
                <a:cs typeface="Arabic Typesetting" pitchFamily="66" charset="-78"/>
              </a:rPr>
              <a:t>Karel IV.</a:t>
            </a:r>
            <a:endParaRPr lang="cs-CZ" sz="7200" b="1" i="1" dirty="0">
              <a:latin typeface="+mn-lt"/>
              <a:cs typeface="Arabic Typesetting" pitchFamily="66" charset="-7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Consolas" pitchFamily="49" charset="0"/>
              <a:cs typeface="Consolas" pitchFamily="49" charset="0"/>
            </a:endParaRPr>
          </a:p>
          <a:p>
            <a:pPr marL="0" indent="0">
              <a:buNone/>
            </a:pPr>
            <a:endParaRPr lang="cs-CZ" dirty="0" smtClean="0">
              <a:latin typeface="Consolas" pitchFamily="49" charset="0"/>
              <a:cs typeface="Consolas" pitchFamily="49" charset="0"/>
            </a:endParaRPr>
          </a:p>
          <a:p>
            <a:pPr marL="0" indent="0">
              <a:buNone/>
            </a:pPr>
            <a:r>
              <a:rPr lang="cs-CZ" b="1" i="1" dirty="0" smtClean="0">
                <a:latin typeface="+mj-lt"/>
                <a:cs typeface="Arial" pitchFamily="34" charset="0"/>
              </a:rPr>
              <a:t>Závěrečný test </a:t>
            </a:r>
          </a:p>
          <a:p>
            <a:pPr marL="0" indent="0">
              <a:buNone/>
            </a:pPr>
            <a:r>
              <a:rPr lang="cs-CZ" b="1" i="1" dirty="0" smtClean="0">
                <a:latin typeface="+mj-lt"/>
                <a:cs typeface="Arial" pitchFamily="34" charset="0"/>
              </a:rPr>
              <a:t>pro 6. ročník</a:t>
            </a:r>
            <a:endParaRPr lang="cs-CZ" b="1" i="1" dirty="0">
              <a:latin typeface="+mj-lt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04864"/>
            <a:ext cx="3219450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52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</a:t>
            </a:r>
            <a:r>
              <a:rPr lang="cs-CZ" b="1" dirty="0"/>
              <a:t>Jaké je pravé jméno Karla IV.?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A) Václav</a:t>
            </a:r>
          </a:p>
          <a:p>
            <a:pPr marL="0" indent="0">
              <a:buNone/>
            </a:pPr>
            <a:r>
              <a:rPr lang="cs-CZ" dirty="0" smtClean="0"/>
              <a:t>B) Vladimír</a:t>
            </a:r>
          </a:p>
          <a:p>
            <a:pPr marL="0" indent="0">
              <a:buNone/>
            </a:pPr>
            <a:r>
              <a:rPr lang="cs-CZ" dirty="0" smtClean="0"/>
              <a:t>C) Vlastislav</a:t>
            </a:r>
          </a:p>
          <a:p>
            <a:pPr marL="0" indent="0">
              <a:buNone/>
            </a:pPr>
            <a:r>
              <a:rPr lang="cs-CZ" dirty="0" smtClean="0"/>
              <a:t>D) Vratislav</a:t>
            </a:r>
          </a:p>
        </p:txBody>
      </p:sp>
    </p:spTree>
    <p:extLst>
      <p:ext uri="{BB962C8B-B14F-4D97-AF65-F5344CB8AC3E}">
        <p14:creationId xmlns:p14="http://schemas.microsoft.com/office/powerpoint/2010/main" val="305676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</a:t>
            </a:r>
            <a:r>
              <a:rPr lang="cs-CZ" b="1" dirty="0"/>
              <a:t>V jakých letech vládnul?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A) 1344 – 1378</a:t>
            </a:r>
          </a:p>
          <a:p>
            <a:pPr marL="0" indent="0">
              <a:buNone/>
            </a:pPr>
            <a:r>
              <a:rPr lang="cs-CZ" dirty="0" smtClean="0"/>
              <a:t>B) 1346 – 1378</a:t>
            </a:r>
          </a:p>
          <a:p>
            <a:pPr marL="0" indent="0">
              <a:buNone/>
            </a:pPr>
            <a:r>
              <a:rPr lang="cs-CZ" dirty="0" smtClean="0"/>
              <a:t>C) 1345 – 1378</a:t>
            </a:r>
          </a:p>
          <a:p>
            <a:pPr marL="0" indent="0">
              <a:buNone/>
            </a:pPr>
            <a:r>
              <a:rPr lang="cs-CZ" dirty="0" smtClean="0"/>
              <a:t>D) 1347 – 1378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83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 </a:t>
            </a:r>
            <a:r>
              <a:rPr lang="cs-CZ" b="1" dirty="0"/>
              <a:t>Kdy byla založena Karlova univerzita?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1346</a:t>
            </a:r>
          </a:p>
          <a:p>
            <a:pPr marL="0" indent="0">
              <a:buNone/>
            </a:pPr>
            <a:r>
              <a:rPr lang="cs-CZ" dirty="0" smtClean="0"/>
              <a:t>B) 1347</a:t>
            </a:r>
          </a:p>
          <a:p>
            <a:pPr marL="0" indent="0">
              <a:buNone/>
            </a:pPr>
            <a:r>
              <a:rPr lang="cs-CZ" dirty="0" smtClean="0"/>
              <a:t>C) 1348</a:t>
            </a:r>
          </a:p>
          <a:p>
            <a:pPr marL="0" indent="0">
              <a:buNone/>
            </a:pPr>
            <a:r>
              <a:rPr lang="cs-CZ" dirty="0" smtClean="0"/>
              <a:t>D) 1349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902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</a:t>
            </a:r>
            <a:r>
              <a:rPr lang="cs-CZ" b="1" dirty="0"/>
              <a:t>Proč byl založen Karlštejn?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Na obranu.</a:t>
            </a:r>
          </a:p>
          <a:p>
            <a:pPr marL="0" indent="0">
              <a:buNone/>
            </a:pPr>
            <a:r>
              <a:rPr lang="cs-CZ" dirty="0" smtClean="0"/>
              <a:t>B) Na </a:t>
            </a:r>
            <a:r>
              <a:rPr lang="cs-CZ" dirty="0"/>
              <a:t>konání </a:t>
            </a:r>
            <a:r>
              <a:rPr lang="cs-CZ" dirty="0" smtClean="0"/>
              <a:t>plesů.</a:t>
            </a:r>
          </a:p>
          <a:p>
            <a:pPr marL="0" indent="0">
              <a:buNone/>
            </a:pPr>
            <a:r>
              <a:rPr lang="cs-CZ" dirty="0" smtClean="0"/>
              <a:t>C) Na </a:t>
            </a:r>
            <a:r>
              <a:rPr lang="cs-CZ" dirty="0"/>
              <a:t>uchování korunovačních </a:t>
            </a:r>
            <a:r>
              <a:rPr lang="cs-CZ" dirty="0" smtClean="0"/>
              <a:t>klenotů.</a:t>
            </a:r>
          </a:p>
          <a:p>
            <a:pPr marL="0" indent="0">
              <a:buNone/>
            </a:pPr>
            <a:r>
              <a:rPr lang="cs-CZ" dirty="0" smtClean="0"/>
              <a:t>D) Jako </a:t>
            </a:r>
            <a:r>
              <a:rPr lang="cs-CZ" dirty="0"/>
              <a:t>letní </a:t>
            </a:r>
            <a:r>
              <a:rPr lang="cs-CZ" dirty="0" smtClean="0"/>
              <a:t>sídlo.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333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5. </a:t>
            </a:r>
            <a:r>
              <a:rPr lang="cs-CZ" b="1" dirty="0"/>
              <a:t>Jak se Karlu přezdívalo?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Otec </a:t>
            </a:r>
            <a:r>
              <a:rPr lang="cs-CZ" dirty="0"/>
              <a:t>Země koruny </a:t>
            </a:r>
            <a:r>
              <a:rPr lang="cs-CZ" dirty="0" smtClean="0"/>
              <a:t>české.</a:t>
            </a:r>
          </a:p>
          <a:p>
            <a:pPr marL="0" indent="0">
              <a:buNone/>
            </a:pPr>
            <a:r>
              <a:rPr lang="cs-CZ" dirty="0" smtClean="0"/>
              <a:t>B) Otec vlasti.</a:t>
            </a:r>
          </a:p>
          <a:p>
            <a:pPr marL="0" indent="0">
              <a:buNone/>
            </a:pPr>
            <a:r>
              <a:rPr lang="cs-CZ" dirty="0" smtClean="0"/>
              <a:t>C) Otec Prahy.</a:t>
            </a:r>
          </a:p>
          <a:p>
            <a:pPr marL="0" indent="0">
              <a:buNone/>
            </a:pPr>
            <a:r>
              <a:rPr lang="cs-CZ" dirty="0" smtClean="0"/>
              <a:t>D) Otec Česka.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15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6. </a:t>
            </a:r>
            <a:r>
              <a:rPr lang="cs-CZ" b="1" dirty="0"/>
              <a:t>Otcem Karla IV. byl: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Karel Veliký</a:t>
            </a:r>
          </a:p>
          <a:p>
            <a:pPr marL="0" indent="0">
              <a:buNone/>
            </a:pPr>
            <a:r>
              <a:rPr lang="cs-CZ" dirty="0" smtClean="0"/>
              <a:t>B) Jindřich </a:t>
            </a:r>
            <a:r>
              <a:rPr lang="cs-CZ" dirty="0"/>
              <a:t>VII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C) Jan Lucemburský</a:t>
            </a:r>
          </a:p>
          <a:p>
            <a:pPr marL="0" indent="0">
              <a:buNone/>
            </a:pPr>
            <a:r>
              <a:rPr lang="cs-CZ" dirty="0" smtClean="0"/>
              <a:t>D) Filip </a:t>
            </a:r>
            <a:r>
              <a:rPr lang="cs-CZ" dirty="0"/>
              <a:t>IV.</a:t>
            </a:r>
          </a:p>
        </p:txBody>
      </p:sp>
    </p:spTree>
    <p:extLst>
      <p:ext uri="{BB962C8B-B14F-4D97-AF65-F5344CB8AC3E}">
        <p14:creationId xmlns:p14="http://schemas.microsoft.com/office/powerpoint/2010/main" val="219227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7. </a:t>
            </a:r>
            <a:r>
              <a:rPr lang="cs-CZ" b="1" dirty="0"/>
              <a:t>Jak se jmenovala první manželka Karla IV</a:t>
            </a:r>
            <a:r>
              <a:rPr lang="cs-CZ" b="1" dirty="0" smtClean="0"/>
              <a:t>.?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Anna Falcká</a:t>
            </a:r>
          </a:p>
          <a:p>
            <a:pPr marL="0" indent="0">
              <a:buNone/>
            </a:pPr>
            <a:r>
              <a:rPr lang="cs-CZ" dirty="0" smtClean="0"/>
              <a:t>B) Alžběta Pomořanská</a:t>
            </a:r>
          </a:p>
          <a:p>
            <a:pPr marL="0" indent="0">
              <a:buNone/>
            </a:pPr>
            <a:r>
              <a:rPr lang="cs-CZ" dirty="0" smtClean="0"/>
              <a:t>C) Blanka </a:t>
            </a:r>
            <a:r>
              <a:rPr lang="cs-CZ" dirty="0"/>
              <a:t>z </a:t>
            </a:r>
            <a:r>
              <a:rPr lang="cs-CZ" dirty="0" err="1" smtClean="0"/>
              <a:t>Valois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D) Anna Svídnická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39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8. KOLIK MANŽELEK MĚL KAREL IV.?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3</a:t>
            </a:r>
          </a:p>
          <a:p>
            <a:pPr marL="0" indent="0">
              <a:buNone/>
            </a:pPr>
            <a:r>
              <a:rPr lang="cs-CZ" dirty="0" smtClean="0"/>
              <a:t>B) 2</a:t>
            </a:r>
          </a:p>
          <a:p>
            <a:pPr marL="0" indent="0">
              <a:buNone/>
            </a:pPr>
            <a:r>
              <a:rPr lang="cs-CZ" dirty="0" smtClean="0"/>
              <a:t>C) 5</a:t>
            </a:r>
          </a:p>
          <a:p>
            <a:pPr marL="0" indent="0">
              <a:buNone/>
            </a:pPr>
            <a:r>
              <a:rPr lang="cs-CZ" dirty="0" smtClean="0"/>
              <a:t>D)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632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9. Do jaké královské dynastie patřil?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Lucemburků.</a:t>
            </a:r>
          </a:p>
          <a:p>
            <a:pPr marL="0" indent="0">
              <a:buNone/>
            </a:pPr>
            <a:r>
              <a:rPr lang="cs-CZ" dirty="0" smtClean="0"/>
              <a:t>B) Habsburků.</a:t>
            </a:r>
          </a:p>
          <a:p>
            <a:pPr marL="0" indent="0">
              <a:buNone/>
            </a:pPr>
            <a:r>
              <a:rPr lang="cs-CZ" dirty="0" smtClean="0"/>
              <a:t>C) Přemyslovců.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044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10. Kde byl Karel IV. Vychován?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Ve Francii.</a:t>
            </a:r>
          </a:p>
          <a:p>
            <a:pPr marL="0" indent="0">
              <a:buNone/>
            </a:pPr>
            <a:r>
              <a:rPr lang="cs-CZ" dirty="0" smtClean="0"/>
              <a:t>B) V Itálii.</a:t>
            </a:r>
          </a:p>
          <a:p>
            <a:pPr marL="0" indent="0">
              <a:buNone/>
            </a:pPr>
            <a:r>
              <a:rPr lang="cs-CZ" dirty="0" smtClean="0"/>
              <a:t>C) V Anglii.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850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704856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BONUS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b="1" dirty="0" smtClean="0"/>
              <a:t>1. </a:t>
            </a:r>
            <a:r>
              <a:rPr lang="cs-CZ" sz="3100" b="1" dirty="0"/>
              <a:t>Postupně měl čtyři manželky a s nimi dvanáct dětí - tři se ale nedožily ani 15 let (dále měl minimálně jednoho „levobočka“). V kolika letech se oženil poprvé - s francouzskou princeznu Blankou z </a:t>
            </a:r>
            <a:r>
              <a:rPr lang="cs-CZ" sz="3100" b="1" dirty="0" err="1"/>
              <a:t>Valois</a:t>
            </a:r>
            <a:r>
              <a:rPr lang="cs-CZ" sz="3100" b="1" dirty="0" smtClean="0"/>
              <a:t>?</a:t>
            </a:r>
            <a:br>
              <a:rPr lang="cs-CZ" sz="3100" b="1" dirty="0" smtClean="0"/>
            </a:br>
            <a:r>
              <a:rPr lang="cs-CZ" sz="2700" b="1" dirty="0"/>
              <a:t/>
            </a:r>
            <a:br>
              <a:rPr lang="cs-CZ" sz="2700" b="1" dirty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996952"/>
            <a:ext cx="8686800" cy="308317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A) V 18.</a:t>
            </a:r>
          </a:p>
          <a:p>
            <a:pPr marL="0" indent="0">
              <a:buNone/>
            </a:pPr>
            <a:r>
              <a:rPr lang="cs-CZ" dirty="0" smtClean="0"/>
              <a:t>B) V 15.</a:t>
            </a:r>
          </a:p>
          <a:p>
            <a:pPr marL="0" indent="0">
              <a:buNone/>
            </a:pPr>
            <a:r>
              <a:rPr lang="cs-CZ" dirty="0" smtClean="0"/>
              <a:t>C) V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030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2. </a:t>
            </a:r>
            <a:r>
              <a:rPr lang="cs-CZ" b="1" dirty="0" smtClean="0"/>
              <a:t>Kde je </a:t>
            </a:r>
            <a:r>
              <a:rPr lang="cs-CZ" b="1" dirty="0" err="1" smtClean="0"/>
              <a:t>karel</a:t>
            </a:r>
            <a:r>
              <a:rPr lang="cs-CZ" b="1" dirty="0" smtClean="0"/>
              <a:t> IV. Pohřben?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A) Na Vyšehradě.</a:t>
            </a:r>
          </a:p>
          <a:p>
            <a:pPr marL="0" indent="0">
              <a:buNone/>
            </a:pPr>
            <a:r>
              <a:rPr lang="cs-CZ" dirty="0" smtClean="0"/>
              <a:t>B) V sarkofágu ve sklepení Karlovy univerzity.</a:t>
            </a:r>
          </a:p>
          <a:p>
            <a:pPr marL="0" indent="0">
              <a:buNone/>
            </a:pPr>
            <a:r>
              <a:rPr lang="cs-CZ" dirty="0" smtClean="0"/>
              <a:t>C) V chrámu sv. Víta na Pražském hradě.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586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3. </a:t>
            </a:r>
            <a:r>
              <a:rPr lang="cs-CZ" b="1" dirty="0"/>
              <a:t>V celonárodní anketě Největší Čech, kterou v roce 2005 pořádala Česká televize, se na prvních třech místech umístili: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2852936"/>
            <a:ext cx="8686800" cy="322718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A) 1. Karel IV., 2. Jan Amos Komenský, 3. Jan Hus</a:t>
            </a:r>
          </a:p>
          <a:p>
            <a:pPr marL="0" indent="0">
              <a:buNone/>
            </a:pPr>
            <a:r>
              <a:rPr lang="cs-CZ" dirty="0" smtClean="0"/>
              <a:t>B) 1. Karel IV., 2. T. G. Masaryk, 3. Václav Havel</a:t>
            </a:r>
          </a:p>
          <a:p>
            <a:pPr marL="0" indent="0">
              <a:buNone/>
            </a:pPr>
            <a:r>
              <a:rPr lang="cs-CZ" dirty="0" smtClean="0"/>
              <a:t>C) 1. Jan Žižka, 2. Karel IV., 3. Antonín Dvořák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244502"/>
              </p:ext>
            </p:extLst>
          </p:nvPr>
        </p:nvGraphicFramePr>
        <p:xfrm>
          <a:off x="304800" y="5223480"/>
          <a:ext cx="8686800" cy="365760"/>
        </p:xfrm>
        <a:graphic>
          <a:graphicData uri="http://schemas.openxmlformats.org/drawingml/2006/table">
            <a:tbl>
              <a:tblPr/>
              <a:tblGrid>
                <a:gridCol w="4343400"/>
                <a:gridCol w="43434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20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412776"/>
            <a:ext cx="4191000" cy="518457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1. A</a:t>
            </a:r>
          </a:p>
          <a:p>
            <a:pPr marL="0" indent="0">
              <a:buNone/>
            </a:pPr>
            <a:r>
              <a:rPr lang="cs-CZ" dirty="0"/>
              <a:t>2. B</a:t>
            </a:r>
          </a:p>
          <a:p>
            <a:pPr marL="0" indent="0">
              <a:buNone/>
            </a:pPr>
            <a:r>
              <a:rPr lang="cs-CZ" dirty="0"/>
              <a:t>3. C</a:t>
            </a:r>
          </a:p>
          <a:p>
            <a:pPr marL="0" indent="0">
              <a:buNone/>
            </a:pPr>
            <a:r>
              <a:rPr lang="cs-CZ" dirty="0"/>
              <a:t>4. C</a:t>
            </a:r>
          </a:p>
          <a:p>
            <a:pPr marL="0" indent="0">
              <a:buNone/>
            </a:pPr>
            <a:r>
              <a:rPr lang="cs-CZ" dirty="0"/>
              <a:t>5. B</a:t>
            </a:r>
          </a:p>
          <a:p>
            <a:pPr marL="0" indent="0">
              <a:buNone/>
            </a:pPr>
            <a:r>
              <a:rPr lang="cs-CZ" dirty="0"/>
              <a:t>6. C</a:t>
            </a:r>
          </a:p>
          <a:p>
            <a:pPr marL="0" indent="0">
              <a:buNone/>
            </a:pPr>
            <a:r>
              <a:rPr lang="cs-CZ" dirty="0"/>
              <a:t>7. C</a:t>
            </a:r>
          </a:p>
          <a:p>
            <a:pPr marL="0" indent="0">
              <a:buNone/>
            </a:pPr>
            <a:r>
              <a:rPr lang="cs-CZ" dirty="0" smtClean="0"/>
              <a:t>8. D</a:t>
            </a:r>
          </a:p>
          <a:p>
            <a:pPr marL="0" indent="0">
              <a:buNone/>
            </a:pPr>
            <a:r>
              <a:rPr lang="cs-CZ" dirty="0" smtClean="0"/>
              <a:t>9. A</a:t>
            </a:r>
          </a:p>
          <a:p>
            <a:pPr marL="0" indent="0">
              <a:buNone/>
            </a:pPr>
            <a:r>
              <a:rPr lang="cs-CZ" dirty="0" smtClean="0"/>
              <a:t>10. 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343400" cy="49838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BONUS</a:t>
            </a:r>
          </a:p>
          <a:p>
            <a:pPr marL="0" indent="0">
              <a:buNone/>
            </a:pPr>
            <a:r>
              <a:rPr lang="cs-CZ" dirty="0" smtClean="0"/>
              <a:t>1. C</a:t>
            </a:r>
          </a:p>
          <a:p>
            <a:pPr marL="0" indent="0">
              <a:buNone/>
            </a:pPr>
            <a:r>
              <a:rPr lang="cs-CZ" dirty="0" smtClean="0"/>
              <a:t>2. C</a:t>
            </a:r>
          </a:p>
          <a:p>
            <a:pPr marL="0" indent="0">
              <a:buNone/>
            </a:pPr>
            <a:r>
              <a:rPr lang="cs-CZ" dirty="0" smtClean="0"/>
              <a:t>3. B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835" y="4149080"/>
            <a:ext cx="2163031" cy="2287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334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3600" b="1" dirty="0" smtClean="0"/>
          </a:p>
          <a:p>
            <a:pPr marL="0" indent="0" algn="ctr">
              <a:buNone/>
            </a:pPr>
            <a:r>
              <a:rPr lang="cs-CZ" sz="3600" b="1" dirty="0" smtClean="0"/>
              <a:t>Děkuji za pozornost.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8865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</p:spPr>
        <p:txBody>
          <a:bodyPr>
            <a:normAutofit/>
          </a:bodyPr>
          <a:lstStyle/>
          <a:p>
            <a:r>
              <a:rPr lang="cs-CZ" sz="1800" smtClean="0"/>
              <a:t>Prezentace je </a:t>
            </a:r>
            <a:r>
              <a:rPr lang="cs-CZ" sz="1800" dirty="0" smtClean="0"/>
              <a:t>dílem autorky ze dne 9.10.2011.</a:t>
            </a:r>
          </a:p>
          <a:p>
            <a:endParaRPr lang="cs-CZ" sz="1800" dirty="0"/>
          </a:p>
          <a:p>
            <a:r>
              <a:rPr lang="cs-CZ" sz="1800" dirty="0" smtClean="0"/>
              <a:t>Obrázky: </a:t>
            </a:r>
            <a:r>
              <a:rPr lang="cs-CZ" sz="1800" dirty="0"/>
              <a:t>otevřená galerie </a:t>
            </a:r>
            <a:r>
              <a:rPr lang="cs-CZ" sz="1800" dirty="0" smtClean="0"/>
              <a:t>Microsoft </a:t>
            </a:r>
            <a:r>
              <a:rPr lang="cs-CZ" sz="1800" dirty="0"/>
              <a:t>Office </a:t>
            </a:r>
            <a:r>
              <a:rPr lang="cs-CZ" sz="1800" dirty="0" smtClean="0"/>
              <a:t>9.10.2011.</a:t>
            </a: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16390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</TotalTime>
  <Words>470</Words>
  <Application>Microsoft Office PowerPoint</Application>
  <PresentationFormat>Předvádění na obrazovce (4:3)</PresentationFormat>
  <Paragraphs>102</Paragraphs>
  <Slides>19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Cesta</vt:lpstr>
      <vt:lpstr>Prezentace aplikace PowerPoint</vt:lpstr>
      <vt:lpstr>Anotace</vt:lpstr>
      <vt:lpstr>Karel IV.</vt:lpstr>
      <vt:lpstr>1. Jaké je pravé jméno Karla IV.? </vt:lpstr>
      <vt:lpstr>2. V jakých letech vládnul? </vt:lpstr>
      <vt:lpstr>3. Kdy byla založena Karlova univerzita? </vt:lpstr>
      <vt:lpstr>4. Proč byl založen Karlštejn? </vt:lpstr>
      <vt:lpstr>5. Jak se Karlu přezdívalo? </vt:lpstr>
      <vt:lpstr>6. Otcem Karla IV. byl: </vt:lpstr>
      <vt:lpstr>7. Jak se jmenovala první manželka Karla IV.? </vt:lpstr>
      <vt:lpstr>8. KOLIK MANŽELEK MĚL KAREL IV.? </vt:lpstr>
      <vt:lpstr>9. Do jaké královské dynastie patřil?</vt:lpstr>
      <vt:lpstr>10. Kde byl Karel IV. Vychován?</vt:lpstr>
      <vt:lpstr>      BONUS  1. Postupně měl čtyři manželky a s nimi dvanáct dětí - tři se ale nedožily ani 15 let (dále měl minimálně jednoho „levobočka“). V kolika letech se oženil poprvé - s francouzskou princeznu Blankou z Valois?  </vt:lpstr>
      <vt:lpstr>2. Kde je karel IV. Pohřben? </vt:lpstr>
      <vt:lpstr>    3. V celonárodní anketě Největší Čech, kterou v roce 2005 pořádala Česká televize, se na prvních třech místech umístili: </vt:lpstr>
      <vt:lpstr>řešení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08F3</dc:creator>
  <cp:lastModifiedBy>08F3</cp:lastModifiedBy>
  <cp:revision>24</cp:revision>
  <dcterms:created xsi:type="dcterms:W3CDTF">2011-10-09T16:40:28Z</dcterms:created>
  <dcterms:modified xsi:type="dcterms:W3CDTF">2012-12-16T15:04:32Z</dcterms:modified>
</cp:coreProperties>
</file>