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59" r:id="rId6"/>
    <p:sldId id="260" r:id="rId7"/>
    <p:sldId id="261" r:id="rId8"/>
    <p:sldId id="266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9" d="100"/>
          <a:sy n="69" d="100"/>
        </p:scale>
        <p:origin x="-7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Times New Roman" pitchFamily="18" charset="0"/>
            </a:rPr>
            <a:t>NÁZEV: VY_32_INOVACE_05_Český jazyk 6</a:t>
          </a:r>
          <a:endParaRPr lang="cs-CZ" sz="2000" dirty="0">
            <a:latin typeface="+mn-lt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Times New Roman" pitchFamily="18" charset="0"/>
            </a:rPr>
            <a:t>NÁZEV ŠKOLY: ZŠ Dolní Benešov</a:t>
          </a:r>
          <a:endParaRPr lang="cs-CZ" sz="2000" dirty="0">
            <a:latin typeface="+mn-lt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Times New Roman" pitchFamily="18" charset="0"/>
            </a:rPr>
            <a:t>AUTOR: Mgr. Martina </a:t>
          </a:r>
          <a:r>
            <a:rPr lang="cs-CZ" sz="2000" dirty="0" err="1" smtClean="0">
              <a:latin typeface="+mn-lt"/>
              <a:cs typeface="Times New Roman" pitchFamily="18" charset="0"/>
            </a:rPr>
            <a:t>Steyerová</a:t>
          </a:r>
          <a:endParaRPr lang="cs-CZ" sz="2000" dirty="0">
            <a:latin typeface="+mn-lt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Times New Roman" pitchFamily="18" charset="0"/>
            </a:rPr>
            <a:t>TEMA: Jan Amos Komenský</a:t>
          </a:r>
          <a:endParaRPr lang="cs-CZ" sz="2000" dirty="0">
            <a:latin typeface="+mn-lt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+mn-lt"/>
              <a:cs typeface="Times New Roman" pitchFamily="18" charset="0"/>
            </a:rPr>
            <a:t>ČÍSLO PROJEKTU: CZ.1.07/1.4.00/21.1262 </a:t>
          </a:r>
          <a:endParaRPr lang="cs-CZ" sz="2000" dirty="0">
            <a:latin typeface="+mn-lt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6D7BEF20-F8D8-4460-B167-A9E9AC253558}">
      <dgm:prSet/>
      <dgm:spPr/>
      <dgm:t>
        <a:bodyPr/>
        <a:lstStyle/>
        <a:p>
          <a:pPr rtl="0"/>
          <a:endParaRPr lang="cs-CZ" dirty="0">
            <a:latin typeface="Times New Roman" pitchFamily="18" charset="0"/>
            <a:cs typeface="Times New Roman" pitchFamily="18" charset="0"/>
          </a:endParaRPr>
        </a:p>
      </dgm:t>
    </dgm:pt>
    <dgm:pt modelId="{F376805E-9400-4B99-A9E8-97E7FB4660C8}" type="parTrans" cxnId="{640023F5-2602-486C-83F7-3336403FE01A}">
      <dgm:prSet/>
      <dgm:spPr/>
      <dgm:t>
        <a:bodyPr/>
        <a:lstStyle/>
        <a:p>
          <a:endParaRPr lang="cs-CZ"/>
        </a:p>
      </dgm:t>
    </dgm:pt>
    <dgm:pt modelId="{F49C0893-6BC0-4C6C-A121-0C78A7C46BF0}" type="sibTrans" cxnId="{640023F5-2602-486C-83F7-3336403FE01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 custLinFactNeighborX="2559" custLinFactNeighborY="67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6E880FC9-8BF3-4A34-A2DE-1D16D84140B9}" type="pres">
      <dgm:prSet presAssocID="{6D7BEF20-F8D8-4460-B167-A9E9AC253558}" presName="vertSpace6" presStyleLbl="node1" presStyleIdx="4" presStyleCnt="6"/>
      <dgm:spPr/>
    </dgm:pt>
    <dgm:pt modelId="{52029F41-FA74-4E01-B9CE-9F3D7B2E0F4C}" type="pres">
      <dgm:prSet presAssocID="{6D7BEF20-F8D8-4460-B167-A9E9AC253558}" presName="circle6" presStyleLbl="node1" presStyleIdx="5" presStyleCnt="6"/>
      <dgm:spPr/>
    </dgm:pt>
    <dgm:pt modelId="{F92E4D22-9AAC-4B34-BD6E-344E5C024040}" type="pres">
      <dgm:prSet presAssocID="{6D7BEF20-F8D8-4460-B167-A9E9AC25355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8653EF-6064-47E5-B8AC-A0D30D2770E3}" type="pres">
      <dgm:prSet presAssocID="{6D7BEF20-F8D8-4460-B167-A9E9AC25355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4B6D4-209C-42A3-8A22-AACC30B354FF}" type="presOf" srcId="{6D7BEF20-F8D8-4460-B167-A9E9AC253558}" destId="{F92E4D22-9AAC-4B34-BD6E-344E5C024040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B30D2AB8-725A-48E6-BBA9-E209608B6AA4}" type="presOf" srcId="{6D7BEF20-F8D8-4460-B167-A9E9AC253558}" destId="{9F8653EF-6064-47E5-B8AC-A0D30D2770E3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0023F5-2602-486C-83F7-3336403FE01A}" srcId="{757F3AB3-0718-4624-B441-E567A8F0AB56}" destId="{6D7BEF20-F8D8-4460-B167-A9E9AC253558}" srcOrd="5" destOrd="0" parTransId="{F376805E-9400-4B99-A9E8-97E7FB4660C8}" sibTransId="{F49C0893-6BC0-4C6C-A121-0C78A7C46BF0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9DADA56B-CF6E-4214-927B-4492FEAAE228}" type="presParOf" srcId="{333A1088-737F-45CB-B68E-254E46348037}" destId="{6E880FC9-8BF3-4A34-A2DE-1D16D84140B9}" srcOrd="15" destOrd="0" presId="urn:microsoft.com/office/officeart/2005/8/layout/target3"/>
    <dgm:cxn modelId="{5E7097E0-404E-47E4-B3D0-7A46CF9F5CA7}" type="presParOf" srcId="{333A1088-737F-45CB-B68E-254E46348037}" destId="{52029F41-FA74-4E01-B9CE-9F3D7B2E0F4C}" srcOrd="16" destOrd="0" presId="urn:microsoft.com/office/officeart/2005/8/layout/target3"/>
    <dgm:cxn modelId="{D4687C63-41AE-4461-BB66-704A486BEE51}" type="presParOf" srcId="{333A1088-737F-45CB-B68E-254E46348037}" destId="{F92E4D22-9AAC-4B34-BD6E-344E5C024040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1D1721D5-3EC3-4FCB-873F-4F10B2F9D626}" type="presParOf" srcId="{333A1088-737F-45CB-B68E-254E46348037}" destId="{9F8653EF-6064-47E5-B8AC-A0D30D2770E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Times New Roman" pitchFamily="18" charset="0"/>
            </a:rPr>
            <a:t>NÁZEV ŠKOLY: ZŠ Dolní Benešov</a:t>
          </a:r>
          <a:endParaRPr lang="cs-CZ" sz="2000" kern="1200" dirty="0">
            <a:latin typeface="+mn-lt"/>
            <a:cs typeface="Times New Roman" pitchFamily="18" charset="0"/>
          </a:endParaRPr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Times New Roman" pitchFamily="18" charset="0"/>
            </a:rPr>
            <a:t>AUTOR: Mgr. Martina </a:t>
          </a:r>
          <a:r>
            <a:rPr lang="cs-CZ" sz="2000" kern="1200" dirty="0" err="1" smtClean="0">
              <a:latin typeface="+mn-lt"/>
              <a:cs typeface="Times New Roman" pitchFamily="18" charset="0"/>
            </a:rPr>
            <a:t>Steyerová</a:t>
          </a:r>
          <a:endParaRPr lang="cs-CZ" sz="2000" kern="1200" dirty="0">
            <a:latin typeface="+mn-lt"/>
            <a:cs typeface="Times New Roman" pitchFamily="18" charset="0"/>
          </a:endParaRPr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48075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Times New Roman" pitchFamily="18" charset="0"/>
            </a:rPr>
            <a:t>NÁZEV: VY_32_INOVACE_05_Český jazyk 6</a:t>
          </a:r>
          <a:endParaRPr lang="cs-CZ" sz="2000" kern="1200" dirty="0">
            <a:latin typeface="+mn-lt"/>
            <a:cs typeface="Times New Roman" pitchFamily="18" charset="0"/>
          </a:endParaRPr>
        </a:p>
      </dsp:txBody>
      <dsp:txXfrm>
        <a:off x="1273857" y="648075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Times New Roman" pitchFamily="18" charset="0"/>
            </a:rPr>
            <a:t>TEMA: Jan Amos Komenský</a:t>
          </a:r>
          <a:endParaRPr lang="cs-CZ" sz="2000" kern="1200" dirty="0">
            <a:latin typeface="+mn-lt"/>
            <a:cs typeface="Times New Roman" pitchFamily="18" charset="0"/>
          </a:endParaRPr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+mn-lt"/>
              <a:cs typeface="Times New Roman" pitchFamily="18" charset="0"/>
            </a:rPr>
            <a:t>ČÍSLO PROJEKTU: CZ.1.07/1.4.00/21.1262 </a:t>
          </a:r>
          <a:endParaRPr lang="cs-CZ" sz="2000" kern="1200" dirty="0">
            <a:latin typeface="+mn-lt"/>
            <a:cs typeface="Times New Roman" pitchFamily="18" charset="0"/>
          </a:endParaRPr>
        </a:p>
      </dsp:txBody>
      <dsp:txXfrm>
        <a:off x="1273857" y="1273857"/>
        <a:ext cx="6498543" cy="318465"/>
      </dsp:txXfrm>
    </dsp:sp>
    <dsp:sp modelId="{52029F41-FA74-4E01-B9CE-9F3D7B2E0F4C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E4D22-9AAC-4B34-BD6E-344E5C024040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8412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http://cs.wikipedia.org/wiki/Soubor:Johan_amos_comenius_1592-1671.jpg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024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7297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3463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52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2063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n-lt"/>
              </a:rPr>
              <a:t>ANOTACE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2400" dirty="0">
                <a:solidFill>
                  <a:prstClr val="black"/>
                </a:solidFill>
                <a:cs typeface="Times New Roman" pitchFamily="18" charset="0"/>
              </a:rPr>
              <a:t>Následující test použijeme v literární výchově jako závěrečné shrnutí probírajícího učiva o životě </a:t>
            </a:r>
            <a:r>
              <a:rPr lang="cs-CZ" sz="2400" dirty="0" smtClean="0">
                <a:solidFill>
                  <a:prstClr val="black"/>
                </a:solidFill>
                <a:cs typeface="Times New Roman" pitchFamily="18" charset="0"/>
              </a:rPr>
              <a:t>Jana Amose Komenského.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478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Jan </a:t>
            </a:r>
            <a:r>
              <a:rPr lang="cs-CZ" sz="5400" dirty="0" err="1" smtClean="0"/>
              <a:t>amos</a:t>
            </a:r>
            <a:r>
              <a:rPr lang="cs-CZ" sz="5400" dirty="0" smtClean="0"/>
              <a:t> </a:t>
            </a:r>
            <a:r>
              <a:rPr lang="cs-CZ" sz="5400" dirty="0" err="1" smtClean="0"/>
              <a:t>komenský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dirty="0" smtClean="0"/>
              <a:t>OPAKOVACÍ TEST </a:t>
            </a:r>
          </a:p>
          <a:p>
            <a:pPr marL="0" indent="0">
              <a:buNone/>
            </a:pPr>
            <a:r>
              <a:rPr lang="cs-CZ" sz="4400" dirty="0" smtClean="0"/>
              <a:t>PRO 6. ROČNÍK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45471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1. </a:t>
            </a:r>
            <a:r>
              <a:rPr lang="nl-NL" dirty="0"/>
              <a:t>J.A.Komenský </a:t>
            </a:r>
            <a:r>
              <a:rPr lang="cs-CZ" dirty="0" smtClean="0"/>
              <a:t>byl</a:t>
            </a:r>
            <a:r>
              <a:rPr lang="nl-NL" dirty="0" smtClean="0"/>
              <a:t> </a:t>
            </a:r>
            <a:r>
              <a:rPr lang="nl-NL" dirty="0"/>
              <a:t>zakladatel novodobé </a:t>
            </a:r>
            <a:r>
              <a:rPr lang="nl-NL" dirty="0" smtClean="0"/>
              <a:t>vědy</a:t>
            </a:r>
            <a:r>
              <a:rPr lang="cs-CZ" dirty="0" smtClean="0"/>
              <a:t>:</a:t>
            </a:r>
            <a:endParaRPr lang="nl-N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A) Psychologie   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</a:t>
            </a:r>
            <a:r>
              <a:rPr lang="cs-CZ" dirty="0" smtClean="0"/>
              <a:t>Pedagogiky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C) Literatury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Psychiatrie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0808"/>
            <a:ext cx="2822972" cy="3193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643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24784"/>
          </a:xfrm>
        </p:spPr>
        <p:txBody>
          <a:bodyPr>
            <a:noAutofit/>
          </a:bodyPr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2. V den narození j. A. </a:t>
            </a:r>
            <a:r>
              <a:rPr lang="cs-CZ" sz="2800" dirty="0" err="1" smtClean="0"/>
              <a:t>komenského</a:t>
            </a:r>
            <a:r>
              <a:rPr lang="cs-CZ" sz="2800" dirty="0" smtClean="0"/>
              <a:t> slavíme </a:t>
            </a:r>
            <a:r>
              <a:rPr lang="cs-CZ" sz="2800" u="sng" dirty="0" smtClean="0"/>
              <a:t>den učitelů</a:t>
            </a:r>
            <a:r>
              <a:rPr lang="cs-CZ" sz="2800" dirty="0" smtClean="0"/>
              <a:t>. o které datum se jedná?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7239000" cy="43948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A) 11.1.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22.2.   </a:t>
            </a:r>
            <a:endParaRPr lang="cs-CZ" dirty="0"/>
          </a:p>
          <a:p>
            <a:pPr>
              <a:lnSpc>
                <a:spcPct val="150000"/>
              </a:lnSpc>
            </a:pPr>
            <a:r>
              <a:rPr lang="cs-CZ" dirty="0" smtClean="0"/>
              <a:t>C) 28.3.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4.4. </a:t>
            </a:r>
          </a:p>
        </p:txBody>
      </p:sp>
    </p:spTree>
    <p:extLst>
      <p:ext uri="{BB962C8B-B14F-4D97-AF65-F5344CB8AC3E}">
        <p14:creationId xmlns:p14="http://schemas.microsoft.com/office/powerpoint/2010/main" val="148663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3. Mezi nejznámější pedagogické spisy j. a. </a:t>
            </a:r>
            <a:r>
              <a:rPr lang="cs-CZ" sz="2800" dirty="0" err="1" smtClean="0"/>
              <a:t>komenského</a:t>
            </a:r>
            <a:r>
              <a:rPr lang="cs-CZ" sz="2800" dirty="0" smtClean="0"/>
              <a:t> nepatří: 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A) Informatorium školy mateřské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Brána jazyků otevřená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C) Učit se, učit se, učit se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Velká didaktika</a:t>
            </a:r>
          </a:p>
        </p:txBody>
      </p:sp>
    </p:spTree>
    <p:extLst>
      <p:ext uri="{BB962C8B-B14F-4D97-AF65-F5344CB8AC3E}">
        <p14:creationId xmlns:p14="http://schemas.microsoft.com/office/powerpoint/2010/main" val="3320661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4. J. A. Komenský je pochován V: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A) Praze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Amsterodamu 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C) Oslu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Naardenu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246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96792"/>
          </a:xfrm>
        </p:spPr>
        <p:txBody>
          <a:bodyPr>
            <a:noAutofit/>
          </a:bodyPr>
          <a:lstStyle/>
          <a:p>
            <a:r>
              <a:rPr lang="cs-CZ" sz="2800" dirty="0"/>
              <a:t>5</a:t>
            </a:r>
            <a:r>
              <a:rPr lang="cs-CZ" sz="2800" dirty="0" smtClean="0"/>
              <a:t>. j. a. </a:t>
            </a:r>
            <a:r>
              <a:rPr lang="cs-CZ" sz="2800" dirty="0" err="1" smtClean="0"/>
              <a:t>komenský</a:t>
            </a:r>
            <a:r>
              <a:rPr lang="cs-CZ" sz="2800" dirty="0" smtClean="0"/>
              <a:t> je zobrazen na bankovce. Jakou hodnotu tato bankovka má?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r>
              <a:rPr lang="cs-CZ" dirty="0" smtClean="0"/>
              <a:t>A) 500 Kč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B) 100 Kč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C) 200 Kč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D) 1000 Kč</a:t>
            </a:r>
          </a:p>
        </p:txBody>
      </p:sp>
    </p:spTree>
    <p:extLst>
      <p:ext uri="{BB962C8B-B14F-4D97-AF65-F5344CB8AC3E}">
        <p14:creationId xmlns:p14="http://schemas.microsoft.com/office/powerpoint/2010/main" val="1723319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668800"/>
          </a:xfrm>
        </p:spPr>
        <p:txBody>
          <a:bodyPr>
            <a:noAutofit/>
          </a:bodyPr>
          <a:lstStyle/>
          <a:p>
            <a:r>
              <a:rPr lang="cs-CZ" sz="2800" dirty="0"/>
              <a:t>6</a:t>
            </a:r>
            <a:r>
              <a:rPr lang="cs-CZ" sz="2800" dirty="0" smtClean="0"/>
              <a:t>. J. a. Komenský kvůli pronásledování nekatolíků odešel do exilu. O které místo se jednalo?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A) Lešno </a:t>
            </a:r>
          </a:p>
          <a:p>
            <a:r>
              <a:rPr lang="cs-CZ" dirty="0" smtClean="0"/>
              <a:t>B) Vídeň</a:t>
            </a:r>
          </a:p>
          <a:p>
            <a:r>
              <a:rPr lang="cs-CZ" dirty="0" smtClean="0"/>
              <a:t>C) Paříž</a:t>
            </a:r>
          </a:p>
          <a:p>
            <a:r>
              <a:rPr lang="cs-CZ" dirty="0" smtClean="0"/>
              <a:t>D) Londýn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44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1. B</a:t>
            </a:r>
          </a:p>
          <a:p>
            <a:r>
              <a:rPr lang="cs-CZ" dirty="0" smtClean="0"/>
              <a:t>2. C</a:t>
            </a:r>
          </a:p>
          <a:p>
            <a:r>
              <a:rPr lang="cs-CZ" dirty="0" smtClean="0"/>
              <a:t>3. C     </a:t>
            </a:r>
          </a:p>
          <a:p>
            <a:r>
              <a:rPr lang="cs-CZ" dirty="0" smtClean="0"/>
              <a:t>4. D</a:t>
            </a:r>
          </a:p>
          <a:p>
            <a:r>
              <a:rPr lang="cs-CZ" dirty="0" smtClean="0"/>
              <a:t>5. C</a:t>
            </a:r>
          </a:p>
          <a:p>
            <a:r>
              <a:rPr lang="cs-CZ" dirty="0" smtClean="0"/>
              <a:t>6. </a:t>
            </a:r>
            <a:r>
              <a:rPr lang="cs-CZ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906780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algn="ctr"/>
            <a:r>
              <a:rPr lang="cs-CZ" sz="3600" dirty="0" smtClean="0"/>
              <a:t>DĚKUJI ZA POZORNOST!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7062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16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7920880" cy="5904656"/>
          </a:xfrm>
        </p:spPr>
        <p:txBody>
          <a:bodyPr>
            <a:normAutofit/>
          </a:bodyPr>
          <a:lstStyle/>
          <a:p>
            <a:r>
              <a:rPr lang="cs-CZ" sz="1800" dirty="0" smtClean="0">
                <a:cs typeface="Times New Roman" pitchFamily="18" charset="0"/>
              </a:rPr>
              <a:t>V prezentaci byly použity materiály autorky dne 6. 11. 2011 a dále pak:</a:t>
            </a:r>
          </a:p>
          <a:p>
            <a:r>
              <a:rPr lang="cs-CZ" sz="1900" b="1" dirty="0" smtClean="0">
                <a:cs typeface="Times New Roman" pitchFamily="18" charset="0"/>
              </a:rPr>
              <a:t>OBRÁZEK </a:t>
            </a:r>
            <a:endParaRPr lang="cs-CZ" sz="1900" b="1" dirty="0" smtClean="0">
              <a:cs typeface="Times New Roman" pitchFamily="18" charset="0"/>
            </a:endParaRPr>
          </a:p>
          <a:p>
            <a:r>
              <a:rPr lang="cs-CZ" sz="1900" i="1" dirty="0">
                <a:cs typeface="Times New Roman" pitchFamily="18" charset="0"/>
              </a:rPr>
              <a:t>Www.cs.wikipedia.org</a:t>
            </a:r>
            <a:r>
              <a:rPr lang="cs-CZ" sz="1900" dirty="0">
                <a:cs typeface="Times New Roman" pitchFamily="18" charset="0"/>
              </a:rPr>
              <a:t> [online]. 1.12.2006 [cit. 2011-11-06]. Johan </a:t>
            </a:r>
            <a:r>
              <a:rPr lang="cs-CZ" sz="1900" dirty="0" err="1">
                <a:cs typeface="Times New Roman" pitchFamily="18" charset="0"/>
              </a:rPr>
              <a:t>amos</a:t>
            </a:r>
            <a:r>
              <a:rPr lang="cs-CZ" sz="1900" dirty="0">
                <a:cs typeface="Times New Roman" pitchFamily="18" charset="0"/>
              </a:rPr>
              <a:t> </a:t>
            </a:r>
            <a:r>
              <a:rPr lang="cs-CZ" sz="1900" dirty="0" err="1">
                <a:cs typeface="Times New Roman" pitchFamily="18" charset="0"/>
              </a:rPr>
              <a:t>comenius</a:t>
            </a:r>
            <a:r>
              <a:rPr lang="cs-CZ" sz="1900" dirty="0">
                <a:cs typeface="Times New Roman" pitchFamily="18" charset="0"/>
              </a:rPr>
              <a:t>. Dostupné z WWW: &lt;http://cs.wikipedia.org/wiki/Soubor:Johan_amos_comenius_1592-1671.jpg</a:t>
            </a:r>
            <a:r>
              <a:rPr lang="cs-CZ" sz="1900" dirty="0" smtClean="0">
                <a:cs typeface="Times New Roman" pitchFamily="18" charset="0"/>
              </a:rPr>
              <a:t>&gt;.</a:t>
            </a: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155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256</TotalTime>
  <Words>287</Words>
  <Application>Microsoft Office PowerPoint</Application>
  <PresentationFormat>Předvádění na obrazovce (4:3)</PresentationFormat>
  <Paragraphs>67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</vt:lpstr>
      <vt:lpstr>Jan amos komenský</vt:lpstr>
      <vt:lpstr>1. J.A.Komenský byl zakladatel novodobé vědy:</vt:lpstr>
      <vt:lpstr> 2. V den narození j. A. komenského slavíme den učitelů. o které datum se jedná? </vt:lpstr>
      <vt:lpstr>3. Mezi nejznámější pedagogické spisy j. a. komenského nepatří:  </vt:lpstr>
      <vt:lpstr>4. J. A. Komenský je pochován V: </vt:lpstr>
      <vt:lpstr>5. j. a. komenský je zobrazen na bankovce. Jakou hodnotu tato bankovka má?</vt:lpstr>
      <vt:lpstr>6. J. a. Komenský kvůli pronásledování nekatolíků odešel do exilu. O které místo se jednalo?</vt:lpstr>
      <vt:lpstr>ŘEŠENÍ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08F3</cp:lastModifiedBy>
  <cp:revision>42</cp:revision>
  <dcterms:created xsi:type="dcterms:W3CDTF">2011-06-20T10:40:08Z</dcterms:created>
  <dcterms:modified xsi:type="dcterms:W3CDTF">2012-12-16T15:00:16Z</dcterms:modified>
</cp:coreProperties>
</file>