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72" r:id="rId4"/>
    <p:sldId id="273" r:id="rId5"/>
    <p:sldId id="256" r:id="rId6"/>
    <p:sldId id="263" r:id="rId7"/>
    <p:sldId id="265" r:id="rId8"/>
    <p:sldId id="269" r:id="rId9"/>
    <p:sldId id="258" r:id="rId10"/>
    <p:sldId id="266" r:id="rId11"/>
    <p:sldId id="264" r:id="rId12"/>
    <p:sldId id="27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AB52C-F2B9-48C7-BECE-4FAC2AEA65F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F0211-EF7B-4D6A-AB07-385FF9CDA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2793E-3CA6-46B6-A529-B9DD2E17A94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E28D4-DBFC-4FD0-AB18-57AFE2B68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98187-DF49-4173-8EA8-4F158B8E863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A40E6-136E-4360-ACAE-6A333C196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FAC97-E466-48E1-9E52-0A23D1D5B4B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2B533-D2C9-4675-B060-B80355BDA0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69501-24A0-4FE4-80E3-15F4E6AE57B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A3B62-2BDB-480D-8C6A-65F1EF519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971EB-452D-4CA2-8787-231FE50F32A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682A3-524A-4CD2-BC79-998DAC34D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20502-66BD-41B5-9BA5-FB1EA7DED3E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F225B-4257-421C-A589-138A028ECC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C2B3-6D81-41F3-850B-62ABEDA62DA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0BC86-C1EB-44EE-86B0-7FFBCE629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A1662-B853-478F-9A25-51978747D67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434EF-1208-45E3-90DF-FC099BD7B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A79F4-C8C6-47B3-AAFE-89D834BC9EA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425CA-8F37-4539-9F92-2F8513B4C9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92DFF-D4F9-45A8-9CF6-EBD2CB3E4CC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600F5-2D9D-4746-AA33-1B498CF3F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AA7410-8CED-4177-8841-A66B712CCD9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B5CC72-0497-4178-B62F-50F3CFAFB0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9771081"/>
              </p:ext>
            </p:extLst>
          </p:nvPr>
        </p:nvGraphicFramePr>
        <p:xfrm>
          <a:off x="611188" y="2276475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Jana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Kuhnová</a:t>
                      </a:r>
                      <a:endParaRPr lang="cs-CZ" sz="2400" baseline="0" dirty="0" smtClean="0"/>
                    </a:p>
                    <a:p>
                      <a:r>
                        <a:rPr lang="cs-CZ" sz="2400" b="0" baseline="0" dirty="0" smtClean="0"/>
                        <a:t>D</a:t>
                      </a:r>
                      <a:r>
                        <a:rPr lang="cs-CZ" sz="2400" b="1" baseline="0" dirty="0" smtClean="0"/>
                        <a:t>atum: </a:t>
                      </a:r>
                      <a:r>
                        <a:rPr lang="cs-CZ" sz="2400" b="0" baseline="0" dirty="0" smtClean="0"/>
                        <a:t>10.2.2012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VY_32_INOVACE_12_ČESKÝ</a:t>
                      </a:r>
                      <a:r>
                        <a:rPr lang="cs-CZ" sz="2400" baseline="0" dirty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baseline="0" dirty="0" smtClean="0"/>
                        <a:t>Vyjmenovaná slova po V</a:t>
                      </a:r>
                    </a:p>
                    <a:p>
                      <a:r>
                        <a:rPr lang="cs-CZ" sz="2400" b="0" baseline="0" dirty="0" smtClean="0"/>
                        <a:t>R</a:t>
                      </a:r>
                      <a:r>
                        <a:rPr lang="cs-CZ" sz="2400" b="1" baseline="0" dirty="0" smtClean="0"/>
                        <a:t>očník: </a:t>
                      </a:r>
                      <a:r>
                        <a:rPr lang="cs-CZ" sz="2400" b="0" baseline="0" dirty="0" smtClean="0"/>
                        <a:t>3.-4.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Obsah:</a:t>
            </a:r>
            <a:r>
              <a:rPr lang="cs-CZ" dirty="0" smtClean="0"/>
              <a:t> Vyjmenovaná slova po V – prezentace</a:t>
            </a:r>
          </a:p>
          <a:p>
            <a:r>
              <a:rPr lang="cs-CZ" b="1" dirty="0" smtClean="0"/>
              <a:t>Téma hodiny: </a:t>
            </a:r>
            <a:r>
              <a:rPr lang="cs-CZ" dirty="0" smtClean="0"/>
              <a:t>Vyjmenovaná slova po V – procvičování řady vyjmenovaných slov a slov příbuzných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Metodický postup práce s materiálem:</a:t>
            </a:r>
            <a:br>
              <a:rPr lang="cs-CZ" sz="3200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400" dirty="0" smtClean="0"/>
              <a:t>Výukový materiál je určen ke společné práci (žáci – učitel) v počáteční fázi výuky vyjmenovaných slov. Žáci jsou již seznámeni s řadou vyjmenovaných slov, tuto řadu procvičují a následně procvičují pravopis slov příbuzných.</a:t>
            </a:r>
          </a:p>
          <a:p>
            <a:pPr algn="just"/>
            <a:r>
              <a:rPr lang="cs-CZ" sz="2400" dirty="0" smtClean="0"/>
              <a:t>Jednotlivé úkoly učitel vysvětlí, žáci odpovídají na jeho otázky, v prezentaci následně učitel ukáže správné řešení.</a:t>
            </a:r>
          </a:p>
          <a:p>
            <a:pPr algn="just"/>
            <a:r>
              <a:rPr lang="cs-CZ" sz="2400" dirty="0" smtClean="0"/>
              <a:t>Mezi jednotlivými úkoly může učitel zařazovat další úkoly jako např. opakování řady vyjmenovaných slov, tvoření vět, zápis do sešitů apod.</a:t>
            </a:r>
          </a:p>
          <a:p>
            <a:pPr algn="just"/>
            <a:r>
              <a:rPr lang="cs-CZ" sz="2400" dirty="0" smtClean="0"/>
              <a:t>Některé úkoly může využít jako soutěžní či k práci ve skupinách.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Úkol č. 1</a:t>
            </a:r>
          </a:p>
          <a:p>
            <a:pPr algn="just">
              <a:buNone/>
            </a:pPr>
            <a:r>
              <a:rPr lang="cs-CZ" sz="2400" dirty="0" smtClean="0"/>
              <a:t>     Žáci tvoří z přeházených písmen vyjmenovaná slova.                  V počáteční fázi výuky je vhodné poskytnout žákům řadu vyjmenovaných slov  jako </a:t>
            </a:r>
            <a:r>
              <a:rPr lang="cs-CZ" sz="2400" dirty="0"/>
              <a:t>v</a:t>
            </a:r>
            <a:r>
              <a:rPr lang="cs-CZ" sz="2400" dirty="0" smtClean="0"/>
              <a:t>zor </a:t>
            </a:r>
            <a:r>
              <a:rPr lang="cs-CZ" sz="2400" dirty="0" smtClean="0"/>
              <a:t>na tabuli apod.</a:t>
            </a:r>
          </a:p>
          <a:p>
            <a:pPr algn="just"/>
            <a:r>
              <a:rPr lang="cs-CZ" sz="2400" b="1" dirty="0" smtClean="0"/>
              <a:t>Úkol č. 2</a:t>
            </a:r>
          </a:p>
          <a:p>
            <a:pPr algn="just">
              <a:buNone/>
            </a:pPr>
            <a:r>
              <a:rPr lang="cs-CZ" sz="2400" dirty="0" smtClean="0"/>
              <a:t>     Žáci přiřazují  k vyjmenovanému slovu slovo příbuzné. </a:t>
            </a:r>
          </a:p>
          <a:p>
            <a:pPr algn="just"/>
            <a:r>
              <a:rPr lang="cs-CZ" sz="2400" b="1" dirty="0" smtClean="0"/>
              <a:t>Úkol č. 3</a:t>
            </a:r>
          </a:p>
          <a:p>
            <a:pPr algn="just">
              <a:buNone/>
            </a:pPr>
            <a:r>
              <a:rPr lang="cs-CZ" sz="2400" dirty="0" smtClean="0"/>
              <a:t>     Žáci slova </a:t>
            </a:r>
            <a:r>
              <a:rPr lang="cs-CZ" sz="2400" dirty="0" smtClean="0"/>
              <a:t>odůvodňují </a:t>
            </a:r>
            <a:r>
              <a:rPr lang="cs-CZ" sz="2400" dirty="0" smtClean="0"/>
              <a:t>a rozhodují, zda se jedná o předponu. Předponu mohou zkusit nahradit předponou jinou.  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b="1" dirty="0" smtClean="0"/>
              <a:t>Úkol č. 4</a:t>
            </a:r>
          </a:p>
          <a:p>
            <a:pPr algn="just">
              <a:buNone/>
            </a:pPr>
            <a:r>
              <a:rPr lang="cs-CZ" sz="2400" dirty="0" smtClean="0"/>
              <a:t>     Slova s předponou vy, </a:t>
            </a:r>
            <a:r>
              <a:rPr lang="cs-CZ" sz="2400" dirty="0" err="1" smtClean="0"/>
              <a:t>vý</a:t>
            </a:r>
            <a:r>
              <a:rPr lang="cs-CZ" sz="2400" dirty="0" smtClean="0"/>
              <a:t> užijí žáci ve větách, které napíší do sešitů.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B0F0"/>
                </a:solidFill>
              </a:rPr>
              <a:t>Vyjmenovaná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112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Vyjmenovaná slova po V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tě.JPG"/>
          <p:cNvPicPr>
            <a:picLocks noChangeAspect="1"/>
          </p:cNvPicPr>
          <p:nvPr/>
        </p:nvPicPr>
        <p:blipFill>
          <a:blip r:embed="rId3" cstate="print"/>
          <a:srcRect r="14893" b="23913"/>
          <a:stretch>
            <a:fillRect/>
          </a:stretch>
        </p:blipFill>
        <p:spPr>
          <a:xfrm>
            <a:off x="395536" y="1916832"/>
            <a:ext cx="6696744" cy="4608512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1Righ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sp>
        <p:nvSpPr>
          <p:cNvPr id="3" name="Oválný popisek 2"/>
          <p:cNvSpPr/>
          <p:nvPr/>
        </p:nvSpPr>
        <p:spPr>
          <a:xfrm>
            <a:off x="5148263" y="0"/>
            <a:ext cx="3995737" cy="3213100"/>
          </a:xfrm>
          <a:prstGeom prst="wedgeEllipseCallout">
            <a:avLst>
              <a:gd name="adj1" fmla="val -45595"/>
              <a:gd name="adj2" fmla="val 7273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Ahoj kamarádi!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Pojďte si  se mnou hrát s vyjmenovanými slovy po V!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Tak hurá do toho!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Úkol č. 1</a:t>
            </a:r>
            <a:br>
              <a:rPr lang="cs-CZ" sz="2400" dirty="0" smtClean="0"/>
            </a:br>
            <a:r>
              <a:rPr lang="cs-CZ" sz="2400" b="1" dirty="0" smtClean="0"/>
              <a:t>Vytvoř z přeházených písmen vyjmenovaná slova po V. 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6148" name="Zástupný symbol pro obsah 2"/>
          <p:cNvSpPr txBox="1">
            <a:spLocks/>
          </p:cNvSpPr>
          <p:nvPr/>
        </p:nvSpPr>
        <p:spPr bwMode="auto">
          <a:xfrm>
            <a:off x="611560" y="1556792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32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3200">
              <a:latin typeface="Calibri" pitchFamily="34" charset="0"/>
            </a:endParaRPr>
          </a:p>
        </p:txBody>
      </p:sp>
      <p:sp>
        <p:nvSpPr>
          <p:cNvPr id="6149" name="Zástupný symbol pro obsah 2"/>
          <p:cNvSpPr txBox="1">
            <a:spLocks/>
          </p:cNvSpPr>
          <p:nvPr/>
        </p:nvSpPr>
        <p:spPr bwMode="auto">
          <a:xfrm>
            <a:off x="763588" y="17097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32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3200">
              <a:latin typeface="Calibri" pitchFamily="34" charset="0"/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827584" y="1556792"/>
            <a:ext cx="1346200" cy="804862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rýv</a:t>
            </a:r>
            <a:endParaRPr lang="cs-CZ" sz="2400" b="1" dirty="0"/>
          </a:p>
        </p:txBody>
      </p:sp>
      <p:sp>
        <p:nvSpPr>
          <p:cNvPr id="19" name="Vývojový diagram: děrná páska 18"/>
          <p:cNvSpPr/>
          <p:nvPr/>
        </p:nvSpPr>
        <p:spPr>
          <a:xfrm>
            <a:off x="971600" y="4653136"/>
            <a:ext cx="1295400" cy="804863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ňehýv</a:t>
            </a:r>
            <a:endParaRPr lang="cs-CZ" sz="2400" b="1" dirty="0"/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1403648" y="2492896"/>
            <a:ext cx="985837" cy="804863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žlevy</a:t>
            </a:r>
            <a:endParaRPr lang="cs-CZ" sz="2400" b="1" dirty="0"/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1331640" y="5733256"/>
            <a:ext cx="1008062" cy="803275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dravy</a:t>
            </a:r>
            <a:endParaRPr lang="cs-CZ" sz="2400" b="1" dirty="0"/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83568" y="3645024"/>
            <a:ext cx="1295400" cy="804863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katzvy</a:t>
            </a:r>
            <a:endParaRPr lang="cs-CZ" sz="2400" b="1" dirty="0"/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5364088" y="1556792"/>
            <a:ext cx="1346200" cy="804862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takžvý</a:t>
            </a:r>
            <a:endParaRPr lang="cs-CZ" sz="2400" b="1" dirty="0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5148064" y="2420888"/>
            <a:ext cx="1346200" cy="804862"/>
          </a:xfrm>
          <a:prstGeom prst="flowChartPunchedTape">
            <a:avLst/>
          </a:prstGeom>
          <a:ln>
            <a:solidFill>
              <a:srgbClr val="C000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5"/>
          </a:lnRef>
          <a:fillRef idx="1002">
            <a:schemeClr val="lt2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>
                <a:solidFill>
                  <a:sysClr val="windowText" lastClr="000000"/>
                </a:solidFill>
              </a:rPr>
              <a:t>skatvý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5796136" y="3284984"/>
            <a:ext cx="1346200" cy="804862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týv</a:t>
            </a:r>
            <a:endParaRPr lang="cs-CZ" sz="2400" b="1" dirty="0"/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5508104" y="4221088"/>
            <a:ext cx="1058168" cy="804862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yv</a:t>
            </a:r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5868144" y="5013176"/>
            <a:ext cx="1346200" cy="804862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sovyký</a:t>
            </a:r>
            <a:endParaRPr lang="cs-CZ" sz="2400" b="1" dirty="0"/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5076056" y="5805264"/>
            <a:ext cx="1346200" cy="804862"/>
          </a:xfrm>
          <a:prstGeom prst="flowChartPunchedTape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002">
            <a:schemeClr val="lt2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kyvpo</a:t>
            </a:r>
            <a:endParaRPr lang="cs-CZ" sz="2400" b="1" dirty="0"/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1979712" y="1556792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výr</a:t>
            </a:r>
          </a:p>
        </p:txBody>
      </p:sp>
      <p:sp>
        <p:nvSpPr>
          <p:cNvPr id="25" name="Vývojový diagram: děrná páska 24"/>
          <p:cNvSpPr/>
          <p:nvPr/>
        </p:nvSpPr>
        <p:spPr>
          <a:xfrm>
            <a:off x="2339752" y="2492896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vyžle</a:t>
            </a:r>
          </a:p>
        </p:txBody>
      </p:sp>
      <p:sp>
        <p:nvSpPr>
          <p:cNvPr id="26" name="Vývojový diagram: děrná páska 25"/>
          <p:cNvSpPr/>
          <p:nvPr/>
        </p:nvSpPr>
        <p:spPr>
          <a:xfrm>
            <a:off x="1835696" y="3429000"/>
            <a:ext cx="1296144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zvykat</a:t>
            </a:r>
          </a:p>
        </p:txBody>
      </p:sp>
      <p:sp>
        <p:nvSpPr>
          <p:cNvPr id="27" name="Vývojový diagram: děrná páska 26"/>
          <p:cNvSpPr/>
          <p:nvPr/>
        </p:nvSpPr>
        <p:spPr>
          <a:xfrm>
            <a:off x="2195736" y="4725144"/>
            <a:ext cx="1224136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výheň</a:t>
            </a:r>
          </a:p>
        </p:txBody>
      </p:sp>
      <p:sp>
        <p:nvSpPr>
          <p:cNvPr id="28" name="Vývojový diagram: děrná páska 27"/>
          <p:cNvSpPr/>
          <p:nvPr/>
        </p:nvSpPr>
        <p:spPr>
          <a:xfrm>
            <a:off x="2195736" y="5805264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vydra</a:t>
            </a: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6516216" y="1340768"/>
            <a:ext cx="1152128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žvýkat</a:t>
            </a: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372200" y="2276872"/>
            <a:ext cx="1224136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výskat</a:t>
            </a: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6948264" y="3284984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výt</a:t>
            </a: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6444208" y="4221088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vy</a:t>
            </a: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7164288" y="5013176"/>
            <a:ext cx="108012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vysoký</a:t>
            </a: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300192" y="5877272"/>
            <a:ext cx="1008112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povyk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Úkol č. 2</a:t>
            </a:r>
            <a:br>
              <a:rPr lang="cs-CZ" sz="2400" dirty="0" smtClean="0"/>
            </a:br>
            <a:r>
              <a:rPr lang="cs-CZ" sz="2400" b="1" dirty="0" smtClean="0"/>
              <a:t>Najdi k příbuznému slovu slovo vyjmenované.</a:t>
            </a:r>
            <a:endParaRPr lang="cs-CZ" sz="24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467544" y="16288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395536" y="2924944"/>
            <a:ext cx="9021688" cy="1429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436096" y="2420888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vy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5436096" y="3284984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vysoký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827584" y="4941168"/>
            <a:ext cx="1296144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výt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5436096" y="5085184"/>
            <a:ext cx="1224136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výskat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5436096" y="1556792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zvykat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827584" y="5877272"/>
            <a:ext cx="1152128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rgbClr val="C00000"/>
                </a:solidFill>
              </a:rPr>
              <a:t>žvýkat</a:t>
            </a: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827584" y="4077072"/>
            <a:ext cx="1224136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vydra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827584" y="3284984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výr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827584" y="1628800"/>
            <a:ext cx="91440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vyžle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827584" y="2420888"/>
            <a:ext cx="1080120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povyk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5436096" y="4149080"/>
            <a:ext cx="1008112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rgbClr val="C00000"/>
                </a:solidFill>
              </a:rPr>
              <a:t>výheň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7452320" y="3429000"/>
            <a:ext cx="914400" cy="770384"/>
          </a:xfrm>
          <a:prstGeom prst="wave">
            <a:avLst>
              <a:gd name="adj1" fmla="val 12500"/>
              <a:gd name="adj2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výška</a:t>
            </a:r>
            <a:endParaRPr lang="cs-CZ" dirty="0"/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5364088" y="5877272"/>
            <a:ext cx="1296144" cy="804672"/>
          </a:xfrm>
          <a:prstGeom prst="flowChartPunchedTap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Předpona vy,</a:t>
            </a:r>
            <a:r>
              <a:rPr lang="cs-CZ" sz="2000" b="1" dirty="0" err="1" smtClean="0">
                <a:solidFill>
                  <a:srgbClr val="C00000"/>
                </a:solidFill>
              </a:rPr>
              <a:t>vý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1" name="Vlna 20"/>
          <p:cNvSpPr/>
          <p:nvPr/>
        </p:nvSpPr>
        <p:spPr>
          <a:xfrm>
            <a:off x="2699792" y="4941168"/>
            <a:ext cx="91440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vytí</a:t>
            </a:r>
            <a:endParaRPr lang="cs-CZ" dirty="0"/>
          </a:p>
        </p:txBody>
      </p:sp>
      <p:sp>
        <p:nvSpPr>
          <p:cNvPr id="22" name="Vlna 21"/>
          <p:cNvSpPr/>
          <p:nvPr/>
        </p:nvSpPr>
        <p:spPr>
          <a:xfrm>
            <a:off x="7452320" y="1484784"/>
            <a:ext cx="91440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zvyk</a:t>
            </a:r>
            <a:endParaRPr lang="cs-CZ" dirty="0"/>
          </a:p>
        </p:txBody>
      </p:sp>
      <p:sp>
        <p:nvSpPr>
          <p:cNvPr id="23" name="Vlna 22"/>
          <p:cNvSpPr/>
          <p:nvPr/>
        </p:nvSpPr>
        <p:spPr>
          <a:xfrm>
            <a:off x="2627784" y="5877272"/>
            <a:ext cx="108012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žvýkačka</a:t>
            </a:r>
            <a:endParaRPr lang="cs-CZ" dirty="0"/>
          </a:p>
        </p:txBody>
      </p:sp>
      <p:sp>
        <p:nvSpPr>
          <p:cNvPr id="24" name="Vlna 23"/>
          <p:cNvSpPr/>
          <p:nvPr/>
        </p:nvSpPr>
        <p:spPr>
          <a:xfrm>
            <a:off x="7524328" y="5085184"/>
            <a:ext cx="855712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výskot</a:t>
            </a:r>
            <a:endParaRPr lang="cs-CZ" dirty="0"/>
          </a:p>
        </p:txBody>
      </p:sp>
      <p:sp>
        <p:nvSpPr>
          <p:cNvPr id="25" name="Vlna 24"/>
          <p:cNvSpPr/>
          <p:nvPr/>
        </p:nvSpPr>
        <p:spPr>
          <a:xfrm>
            <a:off x="7452320" y="2492896"/>
            <a:ext cx="91440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vykat</a:t>
            </a:r>
            <a:endParaRPr lang="cs-CZ" dirty="0"/>
          </a:p>
        </p:txBody>
      </p:sp>
      <p:sp>
        <p:nvSpPr>
          <p:cNvPr id="26" name="Vlna 25"/>
          <p:cNvSpPr/>
          <p:nvPr/>
        </p:nvSpPr>
        <p:spPr>
          <a:xfrm>
            <a:off x="2699792" y="2420888"/>
            <a:ext cx="1224136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povykovat</a:t>
            </a:r>
            <a:endParaRPr lang="cs-CZ" dirty="0"/>
          </a:p>
        </p:txBody>
      </p:sp>
      <p:sp>
        <p:nvSpPr>
          <p:cNvPr id="27" name="Vlna 26"/>
          <p:cNvSpPr/>
          <p:nvPr/>
        </p:nvSpPr>
        <p:spPr>
          <a:xfrm>
            <a:off x="2699792" y="4077072"/>
            <a:ext cx="91440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vydří</a:t>
            </a:r>
            <a:endParaRPr lang="cs-CZ" dirty="0"/>
          </a:p>
        </p:txBody>
      </p:sp>
      <p:sp>
        <p:nvSpPr>
          <p:cNvPr id="28" name="Vlna 27"/>
          <p:cNvSpPr/>
          <p:nvPr/>
        </p:nvSpPr>
        <p:spPr>
          <a:xfrm>
            <a:off x="2699792" y="3284984"/>
            <a:ext cx="91440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výří</a:t>
            </a:r>
            <a:endParaRPr lang="cs-CZ" dirty="0"/>
          </a:p>
        </p:txBody>
      </p:sp>
      <p:sp>
        <p:nvSpPr>
          <p:cNvPr id="29" name="Vlna 28"/>
          <p:cNvSpPr/>
          <p:nvPr/>
        </p:nvSpPr>
        <p:spPr>
          <a:xfrm>
            <a:off x="2699792" y="1628800"/>
            <a:ext cx="108012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Vyžlovka</a:t>
            </a:r>
            <a:endParaRPr lang="cs-CZ" dirty="0"/>
          </a:p>
        </p:txBody>
      </p:sp>
      <p:sp>
        <p:nvSpPr>
          <p:cNvPr id="30" name="Vlna 29"/>
          <p:cNvSpPr/>
          <p:nvPr/>
        </p:nvSpPr>
        <p:spPr>
          <a:xfrm>
            <a:off x="7524328" y="5877272"/>
            <a:ext cx="91440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výběh</a:t>
            </a:r>
            <a:endParaRPr lang="cs-CZ" dirty="0"/>
          </a:p>
        </p:txBody>
      </p:sp>
      <p:sp>
        <p:nvSpPr>
          <p:cNvPr id="31" name="Vlna 30"/>
          <p:cNvSpPr/>
          <p:nvPr/>
        </p:nvSpPr>
        <p:spPr>
          <a:xfrm>
            <a:off x="7494984" y="4319488"/>
            <a:ext cx="914400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výhně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Úkol č. 3</a:t>
            </a:r>
            <a:br>
              <a:rPr lang="cs-CZ" sz="2400" dirty="0" smtClean="0"/>
            </a:br>
            <a:r>
              <a:rPr lang="cs-CZ" sz="2400" b="1" dirty="0" smtClean="0"/>
              <a:t>Rozhodněte, zda se jedná o slova s předponou vy, </a:t>
            </a:r>
            <a:r>
              <a:rPr lang="cs-CZ" sz="2400" b="1" dirty="0" err="1" smtClean="0"/>
              <a:t>vý</a:t>
            </a:r>
            <a:r>
              <a:rPr lang="cs-CZ" sz="2400" b="1" dirty="0" smtClean="0"/>
              <a:t>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250" y="2205038"/>
          <a:ext cx="5486400" cy="3962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í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á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ě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Elipsa 3"/>
          <p:cNvSpPr/>
          <p:nvPr/>
        </p:nvSpPr>
        <p:spPr>
          <a:xfrm>
            <a:off x="2268538" y="2205038"/>
            <a:ext cx="574675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5" name="Elipsa 4"/>
          <p:cNvSpPr/>
          <p:nvPr/>
        </p:nvSpPr>
        <p:spPr>
          <a:xfrm>
            <a:off x="1619250" y="2205038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6" name="Elipsa 5"/>
          <p:cNvSpPr/>
          <p:nvPr/>
        </p:nvSpPr>
        <p:spPr>
          <a:xfrm>
            <a:off x="2268538" y="2997200"/>
            <a:ext cx="574675" cy="4318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</p:txBody>
      </p:sp>
      <p:sp>
        <p:nvSpPr>
          <p:cNvPr id="7" name="Elipsa 6"/>
          <p:cNvSpPr/>
          <p:nvPr/>
        </p:nvSpPr>
        <p:spPr>
          <a:xfrm>
            <a:off x="2268538" y="2565400"/>
            <a:ext cx="574675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8" name="Elipsa 7"/>
          <p:cNvSpPr/>
          <p:nvPr/>
        </p:nvSpPr>
        <p:spPr>
          <a:xfrm>
            <a:off x="1619250" y="2565400"/>
            <a:ext cx="576263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9" name="Elipsa 8"/>
          <p:cNvSpPr/>
          <p:nvPr/>
        </p:nvSpPr>
        <p:spPr>
          <a:xfrm>
            <a:off x="1619250" y="3068638"/>
            <a:ext cx="576263" cy="36036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10" name="Elipsa 9"/>
          <p:cNvSpPr/>
          <p:nvPr/>
        </p:nvSpPr>
        <p:spPr>
          <a:xfrm>
            <a:off x="1619250" y="3429000"/>
            <a:ext cx="576263" cy="36036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11" name="Elipsa 10"/>
          <p:cNvSpPr/>
          <p:nvPr/>
        </p:nvSpPr>
        <p:spPr>
          <a:xfrm>
            <a:off x="2268538" y="3429000"/>
            <a:ext cx="574675" cy="36036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12" name="Elipsa 11"/>
          <p:cNvSpPr/>
          <p:nvPr/>
        </p:nvSpPr>
        <p:spPr>
          <a:xfrm>
            <a:off x="1619250" y="3860800"/>
            <a:ext cx="576263" cy="36036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13" name="Elipsa 12"/>
          <p:cNvSpPr/>
          <p:nvPr/>
        </p:nvSpPr>
        <p:spPr>
          <a:xfrm>
            <a:off x="2268538" y="3860800"/>
            <a:ext cx="574675" cy="36036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</a:p>
        </p:txBody>
      </p:sp>
      <p:sp>
        <p:nvSpPr>
          <p:cNvPr id="14" name="Elipsa 13"/>
          <p:cNvSpPr/>
          <p:nvPr/>
        </p:nvSpPr>
        <p:spPr>
          <a:xfrm>
            <a:off x="1619250" y="4221163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15" name="Elipsa 14"/>
          <p:cNvSpPr/>
          <p:nvPr/>
        </p:nvSpPr>
        <p:spPr>
          <a:xfrm>
            <a:off x="2268538" y="4221163"/>
            <a:ext cx="574675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16" name="Elipsa 15"/>
          <p:cNvSpPr/>
          <p:nvPr/>
        </p:nvSpPr>
        <p:spPr>
          <a:xfrm>
            <a:off x="1619250" y="4652963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17" name="Elipsa 16"/>
          <p:cNvSpPr/>
          <p:nvPr/>
        </p:nvSpPr>
        <p:spPr>
          <a:xfrm>
            <a:off x="2268538" y="4581525"/>
            <a:ext cx="574675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18" name="Elipsa 17"/>
          <p:cNvSpPr/>
          <p:nvPr/>
        </p:nvSpPr>
        <p:spPr>
          <a:xfrm>
            <a:off x="1619250" y="5084763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19" name="Elipsa 18"/>
          <p:cNvSpPr/>
          <p:nvPr/>
        </p:nvSpPr>
        <p:spPr>
          <a:xfrm>
            <a:off x="2268538" y="5013325"/>
            <a:ext cx="574675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20" name="Elipsa 19"/>
          <p:cNvSpPr/>
          <p:nvPr/>
        </p:nvSpPr>
        <p:spPr>
          <a:xfrm>
            <a:off x="1619250" y="5445125"/>
            <a:ext cx="576263" cy="36036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21" name="Elipsa 20"/>
          <p:cNvSpPr/>
          <p:nvPr/>
        </p:nvSpPr>
        <p:spPr>
          <a:xfrm>
            <a:off x="2268538" y="5445125"/>
            <a:ext cx="574675" cy="36036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</a:p>
        </p:txBody>
      </p:sp>
      <p:sp>
        <p:nvSpPr>
          <p:cNvPr id="22" name="Elipsa 21"/>
          <p:cNvSpPr/>
          <p:nvPr/>
        </p:nvSpPr>
        <p:spPr>
          <a:xfrm>
            <a:off x="1619250" y="5805488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23" name="Elipsa 22"/>
          <p:cNvSpPr/>
          <p:nvPr/>
        </p:nvSpPr>
        <p:spPr>
          <a:xfrm>
            <a:off x="2268538" y="5805488"/>
            <a:ext cx="574675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2400" dirty="0" smtClean="0"/>
              <a:t>Úkol č. 4</a:t>
            </a:r>
            <a:br>
              <a:rPr lang="cs-CZ" sz="2400" dirty="0" smtClean="0"/>
            </a:br>
            <a:r>
              <a:rPr lang="cs-CZ" sz="2400" b="1" dirty="0" smtClean="0"/>
              <a:t>Se slovy s předponami vy, </a:t>
            </a:r>
            <a:r>
              <a:rPr lang="cs-CZ" sz="2400" b="1" dirty="0" err="1" smtClean="0"/>
              <a:t>vý</a:t>
            </a:r>
            <a:r>
              <a:rPr lang="cs-CZ" sz="2400" b="1" dirty="0" smtClean="0"/>
              <a:t> utvořte věty a napište do sešitů.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/>
              <a:t>          </a:t>
            </a:r>
          </a:p>
        </p:txBody>
      </p:sp>
      <p:sp>
        <p:nvSpPr>
          <p:cNvPr id="4" name="Nadpis 1"/>
          <p:cNvSpPr>
            <a:spLocks noGrp="1"/>
          </p:cNvSpPr>
          <p:nvPr/>
        </p:nvSpPr>
        <p:spPr bwMode="auto">
          <a:xfrm>
            <a:off x="431800" y="2968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b="1" dirty="0" smtClean="0"/>
          </a:p>
        </p:txBody>
      </p:sp>
      <p:graphicFrame>
        <p:nvGraphicFramePr>
          <p:cNvPr id="67" name="Tabulka 66"/>
          <p:cNvGraphicFramePr>
            <a:graphicFrameLocks noGrp="1"/>
          </p:cNvGraphicFramePr>
          <p:nvPr/>
        </p:nvGraphicFramePr>
        <p:xfrm>
          <a:off x="1619250" y="2205038"/>
          <a:ext cx="5486400" cy="3962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í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á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8" name="Elipsa 67"/>
          <p:cNvSpPr/>
          <p:nvPr/>
        </p:nvSpPr>
        <p:spPr>
          <a:xfrm>
            <a:off x="2268538" y="2205038"/>
            <a:ext cx="574675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69" name="Elipsa 68"/>
          <p:cNvSpPr/>
          <p:nvPr/>
        </p:nvSpPr>
        <p:spPr>
          <a:xfrm>
            <a:off x="1619250" y="2205038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71" name="Elipsa 70"/>
          <p:cNvSpPr/>
          <p:nvPr/>
        </p:nvSpPr>
        <p:spPr>
          <a:xfrm>
            <a:off x="2268538" y="2565400"/>
            <a:ext cx="574675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72" name="Elipsa 71"/>
          <p:cNvSpPr/>
          <p:nvPr/>
        </p:nvSpPr>
        <p:spPr>
          <a:xfrm>
            <a:off x="1619250" y="2565400"/>
            <a:ext cx="576263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74" name="Elipsa 73"/>
          <p:cNvSpPr/>
          <p:nvPr/>
        </p:nvSpPr>
        <p:spPr>
          <a:xfrm>
            <a:off x="1619250" y="3429000"/>
            <a:ext cx="576263" cy="36036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75" name="Elipsa 74"/>
          <p:cNvSpPr/>
          <p:nvPr/>
        </p:nvSpPr>
        <p:spPr>
          <a:xfrm>
            <a:off x="2268538" y="3429000"/>
            <a:ext cx="574675" cy="36036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78" name="Elipsa 77"/>
          <p:cNvSpPr/>
          <p:nvPr/>
        </p:nvSpPr>
        <p:spPr>
          <a:xfrm>
            <a:off x="1619250" y="4221163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79" name="Elipsa 78"/>
          <p:cNvSpPr/>
          <p:nvPr/>
        </p:nvSpPr>
        <p:spPr>
          <a:xfrm>
            <a:off x="2268538" y="4221163"/>
            <a:ext cx="574675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80" name="Elipsa 79"/>
          <p:cNvSpPr/>
          <p:nvPr/>
        </p:nvSpPr>
        <p:spPr>
          <a:xfrm>
            <a:off x="1619250" y="4652963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81" name="Elipsa 80"/>
          <p:cNvSpPr/>
          <p:nvPr/>
        </p:nvSpPr>
        <p:spPr>
          <a:xfrm>
            <a:off x="2268538" y="4581525"/>
            <a:ext cx="574675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82" name="Elipsa 81"/>
          <p:cNvSpPr/>
          <p:nvPr/>
        </p:nvSpPr>
        <p:spPr>
          <a:xfrm>
            <a:off x="1619250" y="5013325"/>
            <a:ext cx="576263" cy="36036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83" name="Elipsa 82"/>
          <p:cNvSpPr/>
          <p:nvPr/>
        </p:nvSpPr>
        <p:spPr>
          <a:xfrm>
            <a:off x="2268538" y="5013325"/>
            <a:ext cx="574675" cy="4318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</a:p>
        </p:txBody>
      </p:sp>
      <p:sp>
        <p:nvSpPr>
          <p:cNvPr id="86" name="Elipsa 85"/>
          <p:cNvSpPr/>
          <p:nvPr/>
        </p:nvSpPr>
        <p:spPr>
          <a:xfrm>
            <a:off x="1619250" y="5805488"/>
            <a:ext cx="576263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87" name="Elipsa 86"/>
          <p:cNvSpPr/>
          <p:nvPr/>
        </p:nvSpPr>
        <p:spPr>
          <a:xfrm>
            <a:off x="2268538" y="5805488"/>
            <a:ext cx="574675" cy="36036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tě.JPG"/>
          <p:cNvPicPr>
            <a:picLocks noChangeAspect="1"/>
          </p:cNvPicPr>
          <p:nvPr/>
        </p:nvPicPr>
        <p:blipFill>
          <a:blip r:embed="rId4" cstate="print"/>
          <a:srcRect r="14893" b="23913"/>
          <a:stretch>
            <a:fillRect/>
          </a:stretch>
        </p:blipFill>
        <p:spPr>
          <a:xfrm>
            <a:off x="395536" y="1916832"/>
            <a:ext cx="6696744" cy="4608512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1Righ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sp>
        <p:nvSpPr>
          <p:cNvPr id="3" name="Oválný popisek 2"/>
          <p:cNvSpPr/>
          <p:nvPr/>
        </p:nvSpPr>
        <p:spPr>
          <a:xfrm>
            <a:off x="5435600" y="0"/>
            <a:ext cx="3168650" cy="2133600"/>
          </a:xfrm>
          <a:prstGeom prst="wedgeEllipseCallout">
            <a:avLst>
              <a:gd name="adj1" fmla="val -45595"/>
              <a:gd name="adj2" fmla="val 7273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Výborně! Zasloužíte pochvalu!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dirty="0" smtClean="0"/>
              <a:t>Zdroj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Vlastní tvorba</a:t>
            </a:r>
          </a:p>
          <a:p>
            <a:r>
              <a:rPr lang="cs-CZ" sz="2400" dirty="0" smtClean="0"/>
              <a:t>Fotografie – vlastní archiv autora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</TotalTime>
  <Words>435</Words>
  <Application>Microsoft Office PowerPoint</Application>
  <PresentationFormat>Předvádění na obrazovce (4:3)</PresentationFormat>
  <Paragraphs>245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   Metodický postup práce s materiálem:  </vt:lpstr>
      <vt:lpstr>Prezentace aplikace PowerPoint</vt:lpstr>
      <vt:lpstr>Vyjmenovaná slova</vt:lpstr>
      <vt:lpstr>Prezentace aplikace PowerPoint</vt:lpstr>
      <vt:lpstr>Úkol č. 1 Vytvoř z přeházených písmen vyjmenovaná slova po V. </vt:lpstr>
      <vt:lpstr>Úkol č. 2 Najdi k příbuznému slovu slovo vyjmenované.</vt:lpstr>
      <vt:lpstr>Úkol č. 3 Rozhodněte, zda se jedná o slova s předponou vy, vý.</vt:lpstr>
      <vt:lpstr>Úkol č. 4 Se slovy s předponami vy, vý utvořte věty a napište do sešitů.</vt:lpstr>
      <vt:lpstr>Prezentace aplikace PowerPoint</vt:lpstr>
      <vt:lpstr>Zdroj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Jana</dc:creator>
  <cp:lastModifiedBy>SOHO</cp:lastModifiedBy>
  <cp:revision>82</cp:revision>
  <dcterms:created xsi:type="dcterms:W3CDTF">2011-10-23T18:29:46Z</dcterms:created>
  <dcterms:modified xsi:type="dcterms:W3CDTF">2012-03-15T13:30:05Z</dcterms:modified>
</cp:coreProperties>
</file>