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58" r:id="rId5"/>
    <p:sldId id="257" r:id="rId6"/>
    <p:sldId id="259" r:id="rId7"/>
    <p:sldId id="262" r:id="rId8"/>
    <p:sldId id="264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VY_32_INOVACE_18_Český jazyk 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Martina </a:t>
          </a:r>
          <a:r>
            <a:rPr lang="cs-CZ" sz="2000" dirty="0" err="1" smtClean="0"/>
            <a:t>Steyerová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Předmět - shrnutí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latin typeface="+mn-lt"/>
              <a:cs typeface="Times New Roman" pitchFamily="18" charset="0"/>
            </a:rPr>
            <a:t>CZ.1.07/1.4.00/21.1262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A483D1-2E34-4F37-B52E-258CF9E916D8}" type="presOf" srcId="{D8197B8C-B260-4A16-BDF4-0947B075E274}" destId="{25B08C86-7E15-44DC-BE7F-FFB55DD49D12}" srcOrd="0" destOrd="0" presId="urn:microsoft.com/office/officeart/2005/8/layout/target3"/>
    <dgm:cxn modelId="{9DBE56F4-506E-4E23-A2B7-4C8900B5CC62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A0C8826-91AB-4403-A032-E9F89C2F5108}" type="presOf" srcId="{4C35D32F-0EAB-4CD7-82EE-45574DC2A586}" destId="{8BEBB6EC-1DAA-4CAC-8A25-BC0FCBD5DBD5}" srcOrd="0" destOrd="0" presId="urn:microsoft.com/office/officeart/2005/8/layout/target3"/>
    <dgm:cxn modelId="{4002A00E-85F8-40BB-B770-1D7D04E390F4}" type="presOf" srcId="{B651F6E3-6281-48DB-9319-2AEAFDAE7572}" destId="{6BB5E863-4638-4E1D-BFDE-399D028AC4ED}" srcOrd="1" destOrd="0" presId="urn:microsoft.com/office/officeart/2005/8/layout/target3"/>
    <dgm:cxn modelId="{EDA72313-9BC8-4737-A87E-B09EA0F2396B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2A66820-9837-42BF-920D-55AD8EC864A0}" type="presOf" srcId="{D8197B8C-B260-4A16-BDF4-0947B075E274}" destId="{5A5FFA88-C948-4069-8E93-59FA12366E83}" srcOrd="1" destOrd="0" presId="urn:microsoft.com/office/officeart/2005/8/layout/target3"/>
    <dgm:cxn modelId="{2C76B426-3370-4AF9-94F4-D1D8320B04F1}" type="presOf" srcId="{D1B46980-6531-4606-95E6-44980827E919}" destId="{6140AFEC-043D-4C43-A2F9-D0F5331DF3A3}" srcOrd="0" destOrd="0" presId="urn:microsoft.com/office/officeart/2005/8/layout/target3"/>
    <dgm:cxn modelId="{15484DB4-3013-468B-A260-E7276080EA0A}" type="presOf" srcId="{D1D4F407-5343-4D3F-B5B9-D407B03CAEB4}" destId="{AED2198E-93D5-4001-81B4-73124B309672}" srcOrd="1" destOrd="0" presId="urn:microsoft.com/office/officeart/2005/8/layout/target3"/>
    <dgm:cxn modelId="{D25A6B5A-593B-4514-9B75-F35820C4B819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0EC436D-382E-415F-B53B-815714AABF62}" type="presOf" srcId="{757F3AB3-0718-4624-B441-E567A8F0AB56}" destId="{333A1088-737F-45CB-B68E-254E46348037}" srcOrd="0" destOrd="0" presId="urn:microsoft.com/office/officeart/2005/8/layout/target3"/>
    <dgm:cxn modelId="{8261AB26-671E-4465-A884-EFD7322E223D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F751DF3-857A-4001-98B3-6970BB252952}" type="presParOf" srcId="{333A1088-737F-45CB-B68E-254E46348037}" destId="{F5ABB229-8D3B-4694-996A-96F23CF14429}" srcOrd="0" destOrd="0" presId="urn:microsoft.com/office/officeart/2005/8/layout/target3"/>
    <dgm:cxn modelId="{E1D369AA-47FE-40D1-8DE1-485995C33B8D}" type="presParOf" srcId="{333A1088-737F-45CB-B68E-254E46348037}" destId="{F41139FD-01EE-4571-8B17-4FB00FC51163}" srcOrd="1" destOrd="0" presId="urn:microsoft.com/office/officeart/2005/8/layout/target3"/>
    <dgm:cxn modelId="{1798A36E-8F70-428A-903D-5873627B4292}" type="presParOf" srcId="{333A1088-737F-45CB-B68E-254E46348037}" destId="{D005CE8C-CC26-4C3E-AC11-E15060ECD759}" srcOrd="2" destOrd="0" presId="urn:microsoft.com/office/officeart/2005/8/layout/target3"/>
    <dgm:cxn modelId="{60B20A0E-D427-4D07-8ACF-DE087A09ADD6}" type="presParOf" srcId="{333A1088-737F-45CB-B68E-254E46348037}" destId="{2C702D82-9B77-49B7-9568-BB8EB47C3372}" srcOrd="3" destOrd="0" presId="urn:microsoft.com/office/officeart/2005/8/layout/target3"/>
    <dgm:cxn modelId="{41D2A99F-0CA4-4DD0-80A7-33E63DECC2ED}" type="presParOf" srcId="{333A1088-737F-45CB-B68E-254E46348037}" destId="{A52A0455-90FF-4808-ABD0-F02540D31D5A}" srcOrd="4" destOrd="0" presId="urn:microsoft.com/office/officeart/2005/8/layout/target3"/>
    <dgm:cxn modelId="{CAF76880-2C55-4C5A-86AA-D0C587467DAC}" type="presParOf" srcId="{333A1088-737F-45CB-B68E-254E46348037}" destId="{6140AFEC-043D-4C43-A2F9-D0F5331DF3A3}" srcOrd="5" destOrd="0" presId="urn:microsoft.com/office/officeart/2005/8/layout/target3"/>
    <dgm:cxn modelId="{D4FFF188-A1B0-4AAA-8B64-359F7859E148}" type="presParOf" srcId="{333A1088-737F-45CB-B68E-254E46348037}" destId="{9358AC05-5D7D-4327-9F80-1AD486AEA664}" srcOrd="6" destOrd="0" presId="urn:microsoft.com/office/officeart/2005/8/layout/target3"/>
    <dgm:cxn modelId="{640F1584-1008-4015-8924-DE013D7E9002}" type="presParOf" srcId="{333A1088-737F-45CB-B68E-254E46348037}" destId="{313FC574-E1CD-4FB4-B054-0B805CE0447D}" srcOrd="7" destOrd="0" presId="urn:microsoft.com/office/officeart/2005/8/layout/target3"/>
    <dgm:cxn modelId="{1B1B37B3-CD1D-402D-BF00-B2230F54227F}" type="presParOf" srcId="{333A1088-737F-45CB-B68E-254E46348037}" destId="{619D679B-A015-4ECF-8348-D1034C574F40}" srcOrd="8" destOrd="0" presId="urn:microsoft.com/office/officeart/2005/8/layout/target3"/>
    <dgm:cxn modelId="{5E2CA5E7-243D-474A-946F-659C61D86BAA}" type="presParOf" srcId="{333A1088-737F-45CB-B68E-254E46348037}" destId="{322283A8-4A27-4CDA-BAE3-F381106A9174}" srcOrd="9" destOrd="0" presId="urn:microsoft.com/office/officeart/2005/8/layout/target3"/>
    <dgm:cxn modelId="{B2E60B9D-33A2-4E7F-9592-6563DFAA9441}" type="presParOf" srcId="{333A1088-737F-45CB-B68E-254E46348037}" destId="{FFC9F71D-1B4F-4AD9-A4A6-86ADEFC8AF5C}" srcOrd="10" destOrd="0" presId="urn:microsoft.com/office/officeart/2005/8/layout/target3"/>
    <dgm:cxn modelId="{5438CE22-EBF2-466F-A292-B74F463A7C1E}" type="presParOf" srcId="{333A1088-737F-45CB-B68E-254E46348037}" destId="{25B08C86-7E15-44DC-BE7F-FFB55DD49D12}" srcOrd="11" destOrd="0" presId="urn:microsoft.com/office/officeart/2005/8/layout/target3"/>
    <dgm:cxn modelId="{E75475BE-AD16-4871-9CD8-6FF94595DA41}" type="presParOf" srcId="{333A1088-737F-45CB-B68E-254E46348037}" destId="{76644BE8-9D7C-4C09-B250-3D10AF48CBB7}" srcOrd="12" destOrd="0" presId="urn:microsoft.com/office/officeart/2005/8/layout/target3"/>
    <dgm:cxn modelId="{384442D7-186D-41D0-8C04-10BC9B9976E4}" type="presParOf" srcId="{333A1088-737F-45CB-B68E-254E46348037}" destId="{EE85B701-7295-41C0-BA7A-34D3756A2AE6}" srcOrd="13" destOrd="0" presId="urn:microsoft.com/office/officeart/2005/8/layout/target3"/>
    <dgm:cxn modelId="{40DA0875-CB72-4D7D-9AD2-0B51589CB9AC}" type="presParOf" srcId="{333A1088-737F-45CB-B68E-254E46348037}" destId="{8BEBB6EC-1DAA-4CAC-8A25-BC0FCBD5DBD5}" srcOrd="14" destOrd="0" presId="urn:microsoft.com/office/officeart/2005/8/layout/target3"/>
    <dgm:cxn modelId="{39797B2E-BFF0-435A-A1CA-DEF7542DABB0}" type="presParOf" srcId="{333A1088-737F-45CB-B68E-254E46348037}" destId="{AED2198E-93D5-4001-81B4-73124B309672}" srcOrd="15" destOrd="0" presId="urn:microsoft.com/office/officeart/2005/8/layout/target3"/>
    <dgm:cxn modelId="{ACC6B8F3-2224-4E08-97A7-056EDF60313A}" type="presParOf" srcId="{333A1088-737F-45CB-B68E-254E46348037}" destId="{2BE915AB-18AA-4053-B92C-3BFC9ED204BB}" srcOrd="16" destOrd="0" presId="urn:microsoft.com/office/officeart/2005/8/layout/target3"/>
    <dgm:cxn modelId="{D0C70797-5560-4914-B078-2349D3C0770D}" type="presParOf" srcId="{333A1088-737F-45CB-B68E-254E46348037}" destId="{6BB5E863-4638-4E1D-BFDE-399D028AC4ED}" srcOrd="17" destOrd="0" presId="urn:microsoft.com/office/officeart/2005/8/layout/target3"/>
    <dgm:cxn modelId="{125833B1-4E86-4300-A55F-BB8E889B7712}" type="presParOf" srcId="{333A1088-737F-45CB-B68E-254E46348037}" destId="{5A5FFA88-C948-4069-8E93-59FA12366E83}" srcOrd="18" destOrd="0" presId="urn:microsoft.com/office/officeart/2005/8/layout/target3"/>
    <dgm:cxn modelId="{B037150A-9938-440A-BCE3-1FD4F5E9C4C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Martina </a:t>
          </a:r>
          <a:r>
            <a:rPr lang="cs-CZ" sz="2000" kern="1200" dirty="0" err="1" smtClean="0"/>
            <a:t>Steyerová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VY_32_INOVACE_18_Český jazyk 6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Předmět - shrnutí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latin typeface="+mn-lt"/>
              <a:cs typeface="Times New Roman" pitchFamily="18" charset="0"/>
            </a:rPr>
            <a:t>CZ.1.07/1.4.00/21.1262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8925BD-F212-46EE-8E0A-5F2635B1369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0B0D91D-F2DB-48E0-9DBF-9F496280E79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779447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82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Prezentace slouží ke shrnutí probraného učiva a k přípravě na písemnou práci. Žáci si zopakují teorii vztahující se k předmětu a větný rozbor zaměřený rovněž na tento rozvíjející větný člen. Posledním úkolem je rozlišení podmětu a předmětu </a:t>
            </a:r>
            <a:r>
              <a:rPr lang="cs-CZ" smtClean="0"/>
              <a:t>v textu.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6258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PŘEDMĚT - SHRNUTÍ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28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Předmět je ___________________ větný člen.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Ptáme se na něj _______________ pádovými otázkami kromě _______________ pádu.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Předmět bývá nejčastěji vyjádřen _________________ jménem nebo _________________.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8422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všechny větné členy: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Ivana píše dopis.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Babička se bojí bouřky.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Hana se vysmála Aleně.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Eva dala Janě dárek.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Všichni mluvili o fotbale.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593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6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Rozhodněte, zda vyznačené výrazy jsou ve větách podmětem, nebo předmětem: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To </a:t>
            </a:r>
            <a:r>
              <a:rPr lang="cs-CZ" i="1" dirty="0" smtClean="0">
                <a:solidFill>
                  <a:srgbClr val="FF0000"/>
                </a:solidFill>
              </a:rPr>
              <a:t>kolo</a:t>
            </a:r>
            <a:r>
              <a:rPr lang="cs-CZ" dirty="0" smtClean="0"/>
              <a:t> jsem dostal od babičky k svátku.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Rozbilo se ti </a:t>
            </a:r>
            <a:r>
              <a:rPr lang="cs-CZ" i="1" dirty="0" smtClean="0">
                <a:solidFill>
                  <a:srgbClr val="FF0000"/>
                </a:solidFill>
              </a:rPr>
              <a:t>kolo</a:t>
            </a:r>
            <a:r>
              <a:rPr lang="cs-CZ" dirty="0" smtClean="0"/>
              <a:t>?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Na zahrádce krásně voní </a:t>
            </a:r>
            <a:r>
              <a:rPr lang="cs-CZ" i="1" dirty="0" smtClean="0">
                <a:solidFill>
                  <a:srgbClr val="FF0000"/>
                </a:solidFill>
              </a:rPr>
              <a:t>růže</a:t>
            </a:r>
            <a:r>
              <a:rPr lang="cs-CZ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Miluješ červené </a:t>
            </a:r>
            <a:r>
              <a:rPr lang="cs-CZ" i="1" dirty="0" smtClean="0">
                <a:solidFill>
                  <a:srgbClr val="FF0000"/>
                </a:solidFill>
              </a:rPr>
              <a:t>růže</a:t>
            </a:r>
            <a:r>
              <a:rPr lang="cs-CZ" dirty="0" smtClean="0"/>
              <a:t>? 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Mohutný </a:t>
            </a:r>
            <a:r>
              <a:rPr lang="cs-CZ" i="1" dirty="0" smtClean="0">
                <a:solidFill>
                  <a:srgbClr val="FF0000"/>
                </a:solidFill>
              </a:rPr>
              <a:t>strom </a:t>
            </a:r>
            <a:r>
              <a:rPr lang="cs-CZ" dirty="0" smtClean="0"/>
              <a:t>na okraji lesa zasáhl </a:t>
            </a:r>
            <a:r>
              <a:rPr lang="cs-CZ" i="1" dirty="0" smtClean="0">
                <a:solidFill>
                  <a:srgbClr val="FF0000"/>
                </a:solidFill>
              </a:rPr>
              <a:t>blesk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i="1" dirty="0" smtClean="0">
                <a:solidFill>
                  <a:srgbClr val="FF0000"/>
                </a:solidFill>
              </a:rPr>
              <a:t>Blesk </a:t>
            </a:r>
            <a:r>
              <a:rPr lang="cs-CZ" dirty="0" smtClean="0"/>
              <a:t>proťal oblohu a v jeho světle jsme zahlédli, že se na vrcholku kopce vypíná mohutný </a:t>
            </a:r>
            <a:r>
              <a:rPr lang="cs-CZ" i="1" dirty="0" smtClean="0">
                <a:solidFill>
                  <a:srgbClr val="FF0000"/>
                </a:solidFill>
              </a:rPr>
              <a:t>strom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298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/>
              <a:t>Předmět je </a:t>
            </a:r>
            <a:r>
              <a:rPr lang="cs-CZ" dirty="0" smtClean="0">
                <a:solidFill>
                  <a:srgbClr val="FF0000"/>
                </a:solidFill>
              </a:rPr>
              <a:t>ROZVÍJEJÍCÍ</a:t>
            </a:r>
            <a:r>
              <a:rPr lang="cs-CZ" dirty="0" smtClean="0"/>
              <a:t> větný </a:t>
            </a:r>
            <a:r>
              <a:rPr lang="cs-CZ" dirty="0"/>
              <a:t>člen.</a:t>
            </a:r>
          </a:p>
          <a:p>
            <a:pPr>
              <a:lnSpc>
                <a:spcPct val="150000"/>
              </a:lnSpc>
            </a:pPr>
            <a:r>
              <a:rPr lang="cs-CZ" dirty="0"/>
              <a:t>Ptáme se na něj </a:t>
            </a:r>
            <a:r>
              <a:rPr lang="cs-CZ" dirty="0" smtClean="0">
                <a:solidFill>
                  <a:srgbClr val="FF0000"/>
                </a:solidFill>
              </a:rPr>
              <a:t>VŠEMI </a:t>
            </a:r>
            <a:r>
              <a:rPr lang="cs-CZ" dirty="0" smtClean="0"/>
              <a:t>pádovými </a:t>
            </a:r>
            <a:r>
              <a:rPr lang="cs-CZ" dirty="0"/>
              <a:t>otázkami kromě </a:t>
            </a:r>
            <a:r>
              <a:rPr lang="cs-CZ" dirty="0" smtClean="0">
                <a:solidFill>
                  <a:srgbClr val="FF0000"/>
                </a:solidFill>
              </a:rPr>
              <a:t>1. A 5.  </a:t>
            </a:r>
            <a:r>
              <a:rPr lang="cs-CZ" dirty="0"/>
              <a:t>pádu. </a:t>
            </a:r>
          </a:p>
          <a:p>
            <a:pPr>
              <a:lnSpc>
                <a:spcPct val="150000"/>
              </a:lnSpc>
            </a:pPr>
            <a:r>
              <a:rPr lang="cs-CZ" dirty="0"/>
              <a:t>Předmět bývá nejčastěji vyjádřen </a:t>
            </a:r>
            <a:r>
              <a:rPr lang="cs-CZ" dirty="0" smtClean="0">
                <a:solidFill>
                  <a:srgbClr val="FF0000"/>
                </a:solidFill>
              </a:rPr>
              <a:t>PODSTATNÝM</a:t>
            </a:r>
            <a:r>
              <a:rPr lang="cs-CZ" dirty="0" smtClean="0"/>
              <a:t> </a:t>
            </a:r>
            <a:r>
              <a:rPr lang="cs-CZ" dirty="0"/>
              <a:t>jménem nebo </a:t>
            </a:r>
            <a:r>
              <a:rPr lang="cs-CZ" dirty="0" smtClean="0">
                <a:solidFill>
                  <a:srgbClr val="FF0000"/>
                </a:solidFill>
              </a:rPr>
              <a:t>ZÁJMENEM.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045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Ivana (Po) </a:t>
            </a:r>
            <a:r>
              <a:rPr lang="cs-CZ" dirty="0" smtClean="0">
                <a:solidFill>
                  <a:srgbClr val="0070C0"/>
                </a:solidFill>
              </a:rPr>
              <a:t>píše (</a:t>
            </a:r>
            <a:r>
              <a:rPr lang="cs-CZ" dirty="0" err="1" smtClean="0">
                <a:solidFill>
                  <a:srgbClr val="0070C0"/>
                </a:solidFill>
              </a:rPr>
              <a:t>Př</a:t>
            </a:r>
            <a:r>
              <a:rPr lang="cs-CZ" dirty="0" smtClean="0">
                <a:solidFill>
                  <a:srgbClr val="0070C0"/>
                </a:solidFill>
              </a:rPr>
              <a:t>) </a:t>
            </a:r>
            <a:r>
              <a:rPr lang="cs-CZ" dirty="0" smtClean="0">
                <a:solidFill>
                  <a:srgbClr val="7030A0"/>
                </a:solidFill>
              </a:rPr>
              <a:t>dopis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4.p.).</a:t>
            </a:r>
            <a:endParaRPr lang="cs-CZ" dirty="0">
              <a:solidFill>
                <a:srgbClr val="7030A0"/>
              </a:solidFill>
            </a:endParaRP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Babička (Po) </a:t>
            </a:r>
            <a:r>
              <a:rPr lang="cs-CZ" dirty="0">
                <a:solidFill>
                  <a:srgbClr val="0070C0"/>
                </a:solidFill>
              </a:rPr>
              <a:t>se </a:t>
            </a:r>
            <a:r>
              <a:rPr lang="cs-CZ" dirty="0" smtClean="0">
                <a:solidFill>
                  <a:srgbClr val="0070C0"/>
                </a:solidFill>
              </a:rPr>
              <a:t>bojí (</a:t>
            </a:r>
            <a:r>
              <a:rPr lang="cs-CZ" dirty="0" err="1" smtClean="0">
                <a:solidFill>
                  <a:srgbClr val="0070C0"/>
                </a:solidFill>
              </a:rPr>
              <a:t>Př</a:t>
            </a:r>
            <a:r>
              <a:rPr lang="cs-CZ" dirty="0" smtClean="0">
                <a:solidFill>
                  <a:srgbClr val="0070C0"/>
                </a:solidFill>
              </a:rPr>
              <a:t>) </a:t>
            </a:r>
            <a:r>
              <a:rPr lang="cs-CZ" dirty="0" smtClean="0">
                <a:solidFill>
                  <a:srgbClr val="7030A0"/>
                </a:solidFill>
              </a:rPr>
              <a:t>bouřky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2. p.).</a:t>
            </a:r>
            <a:endParaRPr lang="cs-CZ" dirty="0">
              <a:solidFill>
                <a:srgbClr val="7030A0"/>
              </a:solidFill>
            </a:endParaRPr>
          </a:p>
          <a:p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Hana </a:t>
            </a:r>
            <a:r>
              <a:rPr lang="cs-CZ" dirty="0" smtClean="0">
                <a:solidFill>
                  <a:srgbClr val="FF0000"/>
                </a:solidFill>
              </a:rPr>
              <a:t>(Po) </a:t>
            </a:r>
            <a:r>
              <a:rPr lang="cs-CZ" dirty="0" smtClean="0">
                <a:solidFill>
                  <a:srgbClr val="0070C0"/>
                </a:solidFill>
              </a:rPr>
              <a:t>se vysmála (</a:t>
            </a:r>
            <a:r>
              <a:rPr lang="cs-CZ" dirty="0" err="1" smtClean="0">
                <a:solidFill>
                  <a:srgbClr val="0070C0"/>
                </a:solidFill>
              </a:rPr>
              <a:t>Př</a:t>
            </a:r>
            <a:r>
              <a:rPr lang="cs-CZ" dirty="0" smtClean="0">
                <a:solidFill>
                  <a:srgbClr val="0070C0"/>
                </a:solidFill>
              </a:rPr>
              <a:t>) </a:t>
            </a:r>
            <a:r>
              <a:rPr lang="cs-CZ" dirty="0" smtClean="0">
                <a:solidFill>
                  <a:srgbClr val="7030A0"/>
                </a:solidFill>
              </a:rPr>
              <a:t>Aleně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3.p.). </a:t>
            </a:r>
            <a:endParaRPr lang="cs-CZ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Eva </a:t>
            </a:r>
            <a:r>
              <a:rPr lang="cs-CZ" dirty="0" smtClean="0">
                <a:solidFill>
                  <a:srgbClr val="FF0000"/>
                </a:solidFill>
              </a:rPr>
              <a:t>(Po) </a:t>
            </a:r>
            <a:r>
              <a:rPr lang="cs-CZ" dirty="0" smtClean="0">
                <a:solidFill>
                  <a:srgbClr val="0070C0"/>
                </a:solidFill>
              </a:rPr>
              <a:t>dala (</a:t>
            </a:r>
            <a:r>
              <a:rPr lang="cs-CZ" dirty="0" err="1" smtClean="0">
                <a:solidFill>
                  <a:srgbClr val="0070C0"/>
                </a:solidFill>
              </a:rPr>
              <a:t>Př</a:t>
            </a:r>
            <a:r>
              <a:rPr lang="cs-CZ" dirty="0" smtClean="0">
                <a:solidFill>
                  <a:srgbClr val="0070C0"/>
                </a:solidFill>
              </a:rPr>
              <a:t>) </a:t>
            </a:r>
            <a:r>
              <a:rPr lang="cs-CZ" dirty="0" smtClean="0">
                <a:solidFill>
                  <a:srgbClr val="7030A0"/>
                </a:solidFill>
              </a:rPr>
              <a:t>Janě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3.p.) dárek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4.p.). </a:t>
            </a:r>
            <a:endParaRPr lang="cs-CZ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Všichni </a:t>
            </a:r>
            <a:r>
              <a:rPr lang="cs-CZ" dirty="0" smtClean="0">
                <a:solidFill>
                  <a:srgbClr val="FF0000"/>
                </a:solidFill>
              </a:rPr>
              <a:t>(Po) </a:t>
            </a:r>
            <a:r>
              <a:rPr lang="cs-CZ" dirty="0" smtClean="0">
                <a:solidFill>
                  <a:srgbClr val="0070C0"/>
                </a:solidFill>
              </a:rPr>
              <a:t>mluvili (</a:t>
            </a:r>
            <a:r>
              <a:rPr lang="cs-CZ" dirty="0" err="1" smtClean="0">
                <a:solidFill>
                  <a:srgbClr val="0070C0"/>
                </a:solidFill>
              </a:rPr>
              <a:t>Př</a:t>
            </a:r>
            <a:r>
              <a:rPr lang="cs-CZ" dirty="0" smtClean="0">
                <a:solidFill>
                  <a:srgbClr val="0070C0"/>
                </a:solidFill>
              </a:rPr>
              <a:t>) </a:t>
            </a:r>
            <a:r>
              <a:rPr lang="cs-CZ" dirty="0" smtClean="0">
                <a:solidFill>
                  <a:srgbClr val="7030A0"/>
                </a:solidFill>
              </a:rPr>
              <a:t>o fotbale (</a:t>
            </a:r>
            <a:r>
              <a:rPr lang="cs-CZ" dirty="0" err="1" smtClean="0">
                <a:solidFill>
                  <a:srgbClr val="7030A0"/>
                </a:solidFill>
              </a:rPr>
              <a:t>Pt</a:t>
            </a:r>
            <a:r>
              <a:rPr lang="cs-CZ" dirty="0" smtClean="0">
                <a:solidFill>
                  <a:srgbClr val="7030A0"/>
                </a:solidFill>
              </a:rPr>
              <a:t> – 6.p.). </a:t>
            </a:r>
            <a:endParaRPr lang="cs-CZ" dirty="0">
              <a:solidFill>
                <a:srgbClr val="7030A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313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dirty="0"/>
              <a:t>To </a:t>
            </a:r>
            <a:r>
              <a:rPr lang="cs-CZ" i="1" dirty="0" smtClean="0">
                <a:solidFill>
                  <a:srgbClr val="FF0000"/>
                </a:solidFill>
              </a:rPr>
              <a:t>kolo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i="1" dirty="0" smtClean="0">
                <a:solidFill>
                  <a:srgbClr val="FF0000"/>
                </a:solidFill>
              </a:rPr>
              <a:t>(</a:t>
            </a:r>
            <a:r>
              <a:rPr lang="cs-CZ" i="1" dirty="0" err="1" smtClean="0">
                <a:solidFill>
                  <a:srgbClr val="FF0000"/>
                </a:solidFill>
              </a:rPr>
              <a:t>Pt</a:t>
            </a:r>
            <a:r>
              <a:rPr lang="cs-CZ" i="1" dirty="0" smtClean="0">
                <a:solidFill>
                  <a:srgbClr val="FF0000"/>
                </a:solidFill>
              </a:rPr>
              <a:t>) </a:t>
            </a:r>
            <a:r>
              <a:rPr lang="cs-CZ" dirty="0" smtClean="0"/>
              <a:t>jsem </a:t>
            </a:r>
            <a:r>
              <a:rPr lang="cs-CZ" dirty="0"/>
              <a:t>dostal od babičky k svátku. </a:t>
            </a:r>
          </a:p>
          <a:p>
            <a:pPr>
              <a:lnSpc>
                <a:spcPct val="150000"/>
              </a:lnSpc>
            </a:pPr>
            <a:r>
              <a:rPr lang="cs-CZ" dirty="0"/>
              <a:t>Rozbilo se ti </a:t>
            </a:r>
            <a:r>
              <a:rPr lang="cs-CZ" i="1" dirty="0" smtClean="0">
                <a:solidFill>
                  <a:srgbClr val="FF0000"/>
                </a:solidFill>
              </a:rPr>
              <a:t>kolo (Po)</a:t>
            </a:r>
            <a:r>
              <a:rPr lang="cs-CZ" dirty="0" smtClean="0"/>
              <a:t>?</a:t>
            </a:r>
            <a:r>
              <a:rPr lang="cs-CZ" i="1" dirty="0" smtClean="0"/>
              <a:t> </a:t>
            </a:r>
            <a:endParaRPr lang="cs-CZ" i="1" dirty="0"/>
          </a:p>
          <a:p>
            <a:pPr>
              <a:lnSpc>
                <a:spcPct val="150000"/>
              </a:lnSpc>
            </a:pPr>
            <a:r>
              <a:rPr lang="cs-CZ" dirty="0"/>
              <a:t>Na zahrádce krásně voní </a:t>
            </a:r>
            <a:r>
              <a:rPr lang="cs-CZ" i="1" dirty="0" smtClean="0">
                <a:solidFill>
                  <a:srgbClr val="FF0000"/>
                </a:solidFill>
              </a:rPr>
              <a:t>růže (Po)</a:t>
            </a:r>
            <a:r>
              <a:rPr lang="cs-CZ" dirty="0" smtClean="0"/>
              <a:t>. 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Miluješ červené </a:t>
            </a:r>
            <a:r>
              <a:rPr lang="cs-CZ" i="1" dirty="0" smtClean="0">
                <a:solidFill>
                  <a:srgbClr val="FF0000"/>
                </a:solidFill>
              </a:rPr>
              <a:t>růže (</a:t>
            </a:r>
            <a:r>
              <a:rPr lang="cs-CZ" i="1" dirty="0" err="1" smtClean="0">
                <a:solidFill>
                  <a:srgbClr val="FF0000"/>
                </a:solidFill>
              </a:rPr>
              <a:t>Pt</a:t>
            </a:r>
            <a:r>
              <a:rPr lang="cs-CZ" i="1" dirty="0" smtClean="0">
                <a:solidFill>
                  <a:srgbClr val="FF0000"/>
                </a:solidFill>
              </a:rPr>
              <a:t>)</a:t>
            </a:r>
            <a:r>
              <a:rPr lang="cs-CZ" dirty="0" smtClean="0"/>
              <a:t>? 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Mohutný </a:t>
            </a:r>
            <a:r>
              <a:rPr lang="cs-CZ" i="1" dirty="0">
                <a:solidFill>
                  <a:srgbClr val="FF0000"/>
                </a:solidFill>
              </a:rPr>
              <a:t>strom </a:t>
            </a:r>
            <a:r>
              <a:rPr lang="cs-CZ" i="1" dirty="0" smtClean="0">
                <a:solidFill>
                  <a:srgbClr val="FF0000"/>
                </a:solidFill>
              </a:rPr>
              <a:t>(</a:t>
            </a:r>
            <a:r>
              <a:rPr lang="cs-CZ" i="1" dirty="0" err="1" smtClean="0">
                <a:solidFill>
                  <a:srgbClr val="FF0000"/>
                </a:solidFill>
              </a:rPr>
              <a:t>Pt</a:t>
            </a:r>
            <a:r>
              <a:rPr lang="cs-CZ" i="1" dirty="0" smtClean="0">
                <a:solidFill>
                  <a:srgbClr val="FF0000"/>
                </a:solidFill>
              </a:rPr>
              <a:t>) </a:t>
            </a:r>
            <a:r>
              <a:rPr lang="cs-CZ" dirty="0" smtClean="0"/>
              <a:t>na </a:t>
            </a:r>
            <a:r>
              <a:rPr lang="cs-CZ" dirty="0"/>
              <a:t>okraji lesa zasáhl </a:t>
            </a:r>
            <a:r>
              <a:rPr lang="cs-CZ" i="1" dirty="0" smtClean="0">
                <a:solidFill>
                  <a:srgbClr val="FF0000"/>
                </a:solidFill>
              </a:rPr>
              <a:t>blesk (Po)</a:t>
            </a:r>
            <a:r>
              <a:rPr lang="cs-CZ" dirty="0" smtClean="0"/>
              <a:t>.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i="1" dirty="0">
                <a:solidFill>
                  <a:srgbClr val="FF0000"/>
                </a:solidFill>
              </a:rPr>
              <a:t>Blesk </a:t>
            </a:r>
            <a:r>
              <a:rPr lang="cs-CZ" i="1" dirty="0" smtClean="0">
                <a:solidFill>
                  <a:srgbClr val="FF0000"/>
                </a:solidFill>
              </a:rPr>
              <a:t>(Po) </a:t>
            </a:r>
            <a:r>
              <a:rPr lang="cs-CZ" dirty="0" smtClean="0"/>
              <a:t>proťal </a:t>
            </a:r>
            <a:r>
              <a:rPr lang="cs-CZ" dirty="0"/>
              <a:t>oblohu a v jeho světle jsme zahlédli, že se na vrcholku kopce vypíná mohutný </a:t>
            </a:r>
            <a:r>
              <a:rPr lang="cs-CZ" i="1" dirty="0" smtClean="0">
                <a:solidFill>
                  <a:srgbClr val="FF0000"/>
                </a:solidFill>
              </a:rPr>
              <a:t>strom (Po)</a:t>
            </a:r>
            <a:r>
              <a:rPr lang="cs-CZ" dirty="0" smtClean="0"/>
              <a:t>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4675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dílem autorky ze dne 28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smtClean="0"/>
              <a:t>2012.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4812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</TotalTime>
  <Words>374</Words>
  <Application>Microsoft Office PowerPoint</Application>
  <PresentationFormat>Předvádění na obrazovce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Prezentace aplikace PowerPoint</vt:lpstr>
      <vt:lpstr>ANOTACE</vt:lpstr>
      <vt:lpstr>PŘEDMĚT - SHRNUTÍ</vt:lpstr>
      <vt:lpstr>Doplň:</vt:lpstr>
      <vt:lpstr>Urči všechny větné členy:</vt:lpstr>
      <vt:lpstr> Rozhodněte, zda vyznačené výrazy jsou ve větách podmětem, nebo předmětem:</vt:lpstr>
      <vt:lpstr>ŘEŠENÍ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PŘEDMĚT - SHRNUTÍ</dc:title>
  <dc:creator>08F3</dc:creator>
  <cp:lastModifiedBy>08F3</cp:lastModifiedBy>
  <cp:revision>18</cp:revision>
  <dcterms:created xsi:type="dcterms:W3CDTF">2012-05-29T05:07:42Z</dcterms:created>
  <dcterms:modified xsi:type="dcterms:W3CDTF">2012-12-16T15:14:03Z</dcterms:modified>
</cp:coreProperties>
</file>