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  <p:sldMasterId id="2147483718" r:id="rId2"/>
  </p:sldMasterIdLst>
  <p:notesMasterIdLst>
    <p:notesMasterId r:id="rId30"/>
  </p:notesMasterIdLst>
  <p:sldIdLst>
    <p:sldId id="272" r:id="rId3"/>
    <p:sldId id="274" r:id="rId4"/>
    <p:sldId id="256" r:id="rId5"/>
    <p:sldId id="262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95" r:id="rId17"/>
    <p:sldId id="296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92" r:id="rId26"/>
    <p:sldId id="294" r:id="rId27"/>
    <p:sldId id="298" r:id="rId28"/>
    <p:sldId id="297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5pPr>
    <a:lvl6pPr marL="2286000" algn="l" defTabSz="914400" rtl="0" eaLnBrk="1" latinLnBrk="0" hangingPunct="1"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6pPr>
    <a:lvl7pPr marL="2743200" algn="l" defTabSz="914400" rtl="0" eaLnBrk="1" latinLnBrk="0" hangingPunct="1"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7pPr>
    <a:lvl8pPr marL="3200400" algn="l" defTabSz="914400" rtl="0" eaLnBrk="1" latinLnBrk="0" hangingPunct="1"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8pPr>
    <a:lvl9pPr marL="3657600" algn="l" defTabSz="914400" rtl="0" eaLnBrk="1" latinLnBrk="0" hangingPunct="1">
      <a:defRPr i="1" kern="1200">
        <a:solidFill>
          <a:schemeClr val="tx1"/>
        </a:solidFill>
        <a:latin typeface="Century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762F2A"/>
    <a:srgbClr val="CDFDB3"/>
    <a:srgbClr val="FDF3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87567" autoAdjust="0"/>
  </p:normalViewPr>
  <p:slideViewPr>
    <p:cSldViewPr>
      <p:cViewPr varScale="1">
        <p:scale>
          <a:sx n="96" d="100"/>
          <a:sy n="96" d="100"/>
        </p:scale>
        <p:origin x="-41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VY_32_INOVACE_02_Český jazyk 8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Wolfgang Amadeus Mozart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9668A8-D9D0-4812-A646-A5480E64C05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1A6469-C5CF-47AC-8C82-F1430178D40D}" type="presOf" srcId="{D1D4F407-5343-4D3F-B5B9-D407B03CAEB4}" destId="{AED2198E-93D5-4001-81B4-73124B309672}" srcOrd="1" destOrd="0" presId="urn:microsoft.com/office/officeart/2005/8/layout/target3"/>
    <dgm:cxn modelId="{1D539736-8FA8-4874-AA94-20A538B6859E}" type="presOf" srcId="{D8197B8C-B260-4A16-BDF4-0947B075E274}" destId="{25B08C86-7E15-44DC-BE7F-FFB55DD49D12}" srcOrd="0" destOrd="0" presId="urn:microsoft.com/office/officeart/2005/8/layout/target3"/>
    <dgm:cxn modelId="{BC842DDC-69EF-4ED6-B3C1-43EB050AFD41}" type="presOf" srcId="{D1B46980-6531-4606-95E6-44980827E919}" destId="{2BE915AB-18AA-4053-B92C-3BFC9ED204BB}" srcOrd="1" destOrd="0" presId="urn:microsoft.com/office/officeart/2005/8/layout/target3"/>
    <dgm:cxn modelId="{DA1B0E6A-7AD8-4295-8166-0FBB236B25C7}" type="presOf" srcId="{757F3AB3-0718-4624-B441-E567A8F0AB56}" destId="{333A1088-737F-45CB-B68E-254E46348037}" srcOrd="0" destOrd="0" presId="urn:microsoft.com/office/officeart/2005/8/layout/target3"/>
    <dgm:cxn modelId="{EB45F27F-9C48-473E-AE4A-EE4E343B0BE5}" type="presOf" srcId="{D8197B8C-B260-4A16-BDF4-0947B075E274}" destId="{5A5FFA88-C948-4069-8E93-59FA12366E83}" srcOrd="1" destOrd="0" presId="urn:microsoft.com/office/officeart/2005/8/layout/target3"/>
    <dgm:cxn modelId="{E31570C5-0958-4441-883E-FB3D225A3B47}" type="presOf" srcId="{B651F6E3-6281-48DB-9319-2AEAFDAE7572}" destId="{6BB5E863-4638-4E1D-BFDE-399D028AC4ED}" srcOrd="1" destOrd="0" presId="urn:microsoft.com/office/officeart/2005/8/layout/target3"/>
    <dgm:cxn modelId="{CF192714-AA71-46C8-9F4C-571792DA6C7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A42F6AD-F25A-41CD-804F-229E088767DA}" type="presOf" srcId="{B651F6E3-6281-48DB-9319-2AEAFDAE7572}" destId="{619D679B-A015-4ECF-8348-D1034C574F40}" srcOrd="0" destOrd="0" presId="urn:microsoft.com/office/officeart/2005/8/layout/target3"/>
    <dgm:cxn modelId="{C9FEBDB9-F6E3-4865-A91F-B6EF080C5602}" type="presOf" srcId="{D1D4F407-5343-4D3F-B5B9-D407B03CAEB4}" destId="{D005CE8C-CC26-4C3E-AC11-E15060ECD759}" srcOrd="0" destOrd="0" presId="urn:microsoft.com/office/officeart/2005/8/layout/target3"/>
    <dgm:cxn modelId="{48A710C9-B9B3-4E96-A0D1-C47A824A0C2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F9C73C-6DC2-4D35-A0C6-73165430784C}" type="presParOf" srcId="{333A1088-737F-45CB-B68E-254E46348037}" destId="{F5ABB229-8D3B-4694-996A-96F23CF14429}" srcOrd="0" destOrd="0" presId="urn:microsoft.com/office/officeart/2005/8/layout/target3"/>
    <dgm:cxn modelId="{057F7B80-5E76-481E-BEBE-30CAC2736BC5}" type="presParOf" srcId="{333A1088-737F-45CB-B68E-254E46348037}" destId="{F41139FD-01EE-4571-8B17-4FB00FC51163}" srcOrd="1" destOrd="0" presId="urn:microsoft.com/office/officeart/2005/8/layout/target3"/>
    <dgm:cxn modelId="{B9E48C58-8107-4B5C-ACC1-C143EF21AA22}" type="presParOf" srcId="{333A1088-737F-45CB-B68E-254E46348037}" destId="{D005CE8C-CC26-4C3E-AC11-E15060ECD759}" srcOrd="2" destOrd="0" presId="urn:microsoft.com/office/officeart/2005/8/layout/target3"/>
    <dgm:cxn modelId="{4363D3D4-B4C3-4490-A39B-32844E0658EC}" type="presParOf" srcId="{333A1088-737F-45CB-B68E-254E46348037}" destId="{2C702D82-9B77-49B7-9568-BB8EB47C3372}" srcOrd="3" destOrd="0" presId="urn:microsoft.com/office/officeart/2005/8/layout/target3"/>
    <dgm:cxn modelId="{D59B0FBC-1CE2-4812-8490-A3D73A3C4CFA}" type="presParOf" srcId="{333A1088-737F-45CB-B68E-254E46348037}" destId="{A52A0455-90FF-4808-ABD0-F02540D31D5A}" srcOrd="4" destOrd="0" presId="urn:microsoft.com/office/officeart/2005/8/layout/target3"/>
    <dgm:cxn modelId="{34B0C3A2-65B7-4C77-8E54-F7C49492010C}" type="presParOf" srcId="{333A1088-737F-45CB-B68E-254E46348037}" destId="{6140AFEC-043D-4C43-A2F9-D0F5331DF3A3}" srcOrd="5" destOrd="0" presId="urn:microsoft.com/office/officeart/2005/8/layout/target3"/>
    <dgm:cxn modelId="{A6E101F4-9455-4266-8399-E42A9A948986}" type="presParOf" srcId="{333A1088-737F-45CB-B68E-254E46348037}" destId="{9358AC05-5D7D-4327-9F80-1AD486AEA664}" srcOrd="6" destOrd="0" presId="urn:microsoft.com/office/officeart/2005/8/layout/target3"/>
    <dgm:cxn modelId="{6A975A0B-3251-44A5-882B-471FF2783E68}" type="presParOf" srcId="{333A1088-737F-45CB-B68E-254E46348037}" destId="{313FC574-E1CD-4FB4-B054-0B805CE0447D}" srcOrd="7" destOrd="0" presId="urn:microsoft.com/office/officeart/2005/8/layout/target3"/>
    <dgm:cxn modelId="{8A45BB99-F457-43C7-BC5C-4D8D1447BFED}" type="presParOf" srcId="{333A1088-737F-45CB-B68E-254E46348037}" destId="{619D679B-A015-4ECF-8348-D1034C574F40}" srcOrd="8" destOrd="0" presId="urn:microsoft.com/office/officeart/2005/8/layout/target3"/>
    <dgm:cxn modelId="{AAFD5ABA-1552-44DA-8F02-C82A6BC776F5}" type="presParOf" srcId="{333A1088-737F-45CB-B68E-254E46348037}" destId="{322283A8-4A27-4CDA-BAE3-F381106A9174}" srcOrd="9" destOrd="0" presId="urn:microsoft.com/office/officeart/2005/8/layout/target3"/>
    <dgm:cxn modelId="{A5AF3A19-ECED-45CE-A686-BCD15CD9A66F}" type="presParOf" srcId="{333A1088-737F-45CB-B68E-254E46348037}" destId="{FFC9F71D-1B4F-4AD9-A4A6-86ADEFC8AF5C}" srcOrd="10" destOrd="0" presId="urn:microsoft.com/office/officeart/2005/8/layout/target3"/>
    <dgm:cxn modelId="{1805E82E-6CAF-4390-998E-3F6697FB1741}" type="presParOf" srcId="{333A1088-737F-45CB-B68E-254E46348037}" destId="{25B08C86-7E15-44DC-BE7F-FFB55DD49D12}" srcOrd="11" destOrd="0" presId="urn:microsoft.com/office/officeart/2005/8/layout/target3"/>
    <dgm:cxn modelId="{6CD2493C-883F-4FE4-BC52-A6B88C21BC2A}" type="presParOf" srcId="{333A1088-737F-45CB-B68E-254E46348037}" destId="{76644BE8-9D7C-4C09-B250-3D10AF48CBB7}" srcOrd="12" destOrd="0" presId="urn:microsoft.com/office/officeart/2005/8/layout/target3"/>
    <dgm:cxn modelId="{1D41580A-D6E9-452B-AE7B-D757276C56C2}" type="presParOf" srcId="{333A1088-737F-45CB-B68E-254E46348037}" destId="{EE85B701-7295-41C0-BA7A-34D3756A2AE6}" srcOrd="13" destOrd="0" presId="urn:microsoft.com/office/officeart/2005/8/layout/target3"/>
    <dgm:cxn modelId="{4BB9358D-DA94-4320-A0F0-1FD80C4280B0}" type="presParOf" srcId="{333A1088-737F-45CB-B68E-254E46348037}" destId="{8BEBB6EC-1DAA-4CAC-8A25-BC0FCBD5DBD5}" srcOrd="14" destOrd="0" presId="urn:microsoft.com/office/officeart/2005/8/layout/target3"/>
    <dgm:cxn modelId="{0B21452A-2DDD-436D-8F77-9428ED74A911}" type="presParOf" srcId="{333A1088-737F-45CB-B68E-254E46348037}" destId="{AED2198E-93D5-4001-81B4-73124B309672}" srcOrd="15" destOrd="0" presId="urn:microsoft.com/office/officeart/2005/8/layout/target3"/>
    <dgm:cxn modelId="{4EC32732-EB3C-44D6-AA4D-2EA5DA0A97A4}" type="presParOf" srcId="{333A1088-737F-45CB-B68E-254E46348037}" destId="{2BE915AB-18AA-4053-B92C-3BFC9ED204BB}" srcOrd="16" destOrd="0" presId="urn:microsoft.com/office/officeart/2005/8/layout/target3"/>
    <dgm:cxn modelId="{1D6C8A00-17BB-4E9E-BC05-D443278D4E7E}" type="presParOf" srcId="{333A1088-737F-45CB-B68E-254E46348037}" destId="{6BB5E863-4638-4E1D-BFDE-399D028AC4ED}" srcOrd="17" destOrd="0" presId="urn:microsoft.com/office/officeart/2005/8/layout/target3"/>
    <dgm:cxn modelId="{26A57618-4F7F-412B-AE60-13D52E5E5446}" type="presParOf" srcId="{333A1088-737F-45CB-B68E-254E46348037}" destId="{5A5FFA88-C948-4069-8E93-59FA12366E83}" srcOrd="18" destOrd="0" presId="urn:microsoft.com/office/officeart/2005/8/layout/target3"/>
    <dgm:cxn modelId="{0686A9EF-634E-44A2-9C3C-A058D14CB3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VY_32_INOVACE_02_Český jazyk 8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Wolfgang Amadeus Mozart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C276FA-E240-4CA8-B5C9-A218E1EB9D18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016BD-B2FE-417E-8695-940C42FCD1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229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016BD-B2FE-417E-8695-940C42FCD15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218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016BD-B2FE-417E-8695-940C42FCD15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025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08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852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i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i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i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460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409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873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512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882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526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919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534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142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70B68B-7FDB-4A04-B4A8-CF5A5CDDB7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51884D-FA44-451E-8B7C-65B77C95FC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61F818-88B1-4454-B0B6-D48BA478C4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AD7B4E-C8EB-450A-B620-F37927901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F950E7-2A73-4CC3-8121-E24AD5883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2468A9-36B4-46D4-B4A4-A3E3F5F0B0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FD721-6691-4CC8-A722-442A42705B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74FA49-F305-4490-8F83-7F7C9AAFE4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50E01C-A9C0-4872-9D80-A7EE2590C7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1953F6-1FF2-4F65-9AFE-3C3FBBB04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6A0548-B94D-4926-8D44-B39160D50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18FE4659-7985-49B0-AFB9-855F1780E650}" type="datetimeFigureOut">
              <a:rPr lang="cs-CZ" i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11.1.2013</a:t>
            </a:fld>
            <a:endParaRPr lang="cs-CZ" i="0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i="0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0A214142-B12E-4194-81CB-58D4EC9C796F}" type="slidenum">
              <a:rPr lang="cs-CZ" i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 i="0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i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i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001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85EF18F-7601-4827-8E57-2836A0FC2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36254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19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147248" cy="4608512"/>
          </a:xfrm>
        </p:spPr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30352"/>
            <a:ext cx="8291264" cy="5418928"/>
          </a:xfrm>
        </p:spPr>
        <p:txBody>
          <a:bodyPr/>
          <a:lstStyle/>
          <a:p>
            <a:r>
              <a:rPr lang="cs-CZ" sz="3200" b="1" dirty="0" smtClean="0">
                <a:solidFill>
                  <a:prstClr val="black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Anotace</a:t>
            </a:r>
            <a:endParaRPr lang="cs-CZ" sz="3200" b="1" dirty="0">
              <a:solidFill>
                <a:prstClr val="black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Times New Roman" pitchFamily="18" charset="0"/>
            </a:endParaRPr>
          </a:p>
          <a:p>
            <a:pPr algn="ctr"/>
            <a:r>
              <a:rPr lang="cs-CZ" dirty="0" smtClean="0">
                <a:solidFill>
                  <a:prstClr val="black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Následující test použijeme v literární výchově jako závěrečné shrnutí probírajícího učiva o životě a díle Wolfganga Amadea Mozarta.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95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22376" y="620688"/>
            <a:ext cx="7772400" cy="936104"/>
          </a:xfrm>
        </p:spPr>
        <p:txBody>
          <a:bodyPr>
            <a:normAutofit fontScale="90000"/>
          </a:bodyPr>
          <a:lstStyle/>
          <a:p>
            <a:pPr marL="36576" lvl="0">
              <a:spcBef>
                <a:spcPts val="0"/>
              </a:spcBef>
            </a:pPr>
            <a:r>
              <a:rPr lang="cs-CZ" sz="4400" dirty="0">
                <a:solidFill>
                  <a:srgbClr val="762F2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Wolfgang Amadeus Mozart</a:t>
            </a:r>
            <a:endParaRPr lang="cs-CZ" sz="3200" b="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9632" y="3861048"/>
            <a:ext cx="6107956" cy="29969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Závěrečný test</a:t>
            </a:r>
            <a:r>
              <a:rPr lang="cs-CZ" sz="3200" dirty="0"/>
              <a:t> </a:t>
            </a:r>
            <a:endParaRPr lang="cs-CZ" sz="3200" dirty="0" smtClean="0"/>
          </a:p>
          <a:p>
            <a:r>
              <a:rPr lang="cs-CZ" sz="3200" dirty="0" smtClean="0">
                <a:solidFill>
                  <a:schemeClr val="tx1"/>
                </a:solidFill>
              </a:rPr>
              <a:t>       pro </a:t>
            </a:r>
            <a:r>
              <a:rPr lang="cs-CZ" sz="3200" dirty="0">
                <a:solidFill>
                  <a:schemeClr val="tx1"/>
                </a:solidFill>
              </a:rPr>
              <a:t>8. ročník ZŠ</a:t>
            </a:r>
            <a:br>
              <a:rPr lang="cs-CZ" sz="3200" dirty="0">
                <a:solidFill>
                  <a:schemeClr val="tx1"/>
                </a:solidFill>
              </a:rPr>
            </a:br>
            <a:endParaRPr lang="cs-CZ" sz="3200" b="1" dirty="0">
              <a:solidFill>
                <a:srgbClr val="762F2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4089144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502920" y="5949280"/>
            <a:ext cx="6013296" cy="72008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rgbClr val="762F2A"/>
              </a:solidFill>
              <a:latin typeface="Century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Kde se narodil Mozart?</a:t>
            </a:r>
          </a:p>
          <a:p>
            <a:endParaRPr lang="cs-CZ" b="1" dirty="0" smtClean="0"/>
          </a:p>
          <a:p>
            <a:r>
              <a:rPr lang="cs-CZ" dirty="0" smtClean="0"/>
              <a:t>A) Innsbruck</a:t>
            </a:r>
          </a:p>
          <a:p>
            <a:r>
              <a:rPr lang="cs-CZ" dirty="0" smtClean="0"/>
              <a:t>B) Salzburg</a:t>
            </a:r>
          </a:p>
          <a:p>
            <a:r>
              <a:rPr lang="cs-CZ" dirty="0" smtClean="0"/>
              <a:t>C) Vídeň</a:t>
            </a:r>
          </a:p>
          <a:p>
            <a:r>
              <a:rPr lang="cs-CZ" dirty="0" smtClean="0"/>
              <a:t>D) Bern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2. Jak se jmenoval Wolfgangův otec?</a:t>
            </a:r>
          </a:p>
          <a:p>
            <a:endParaRPr lang="cs-CZ" b="1" dirty="0" smtClean="0"/>
          </a:p>
          <a:p>
            <a:r>
              <a:rPr lang="cs-CZ" dirty="0" smtClean="0"/>
              <a:t>A) Antonio</a:t>
            </a:r>
          </a:p>
          <a:p>
            <a:r>
              <a:rPr lang="cs-CZ" dirty="0" smtClean="0"/>
              <a:t>B) Georg</a:t>
            </a:r>
          </a:p>
          <a:p>
            <a:r>
              <a:rPr lang="cs-CZ" dirty="0" smtClean="0"/>
              <a:t>C) Leopold</a:t>
            </a:r>
          </a:p>
          <a:p>
            <a:r>
              <a:rPr lang="cs-CZ" dirty="0" smtClean="0"/>
              <a:t>D) Theodor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938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3. Kdy se Mozart narodil?</a:t>
            </a:r>
          </a:p>
          <a:p>
            <a:endParaRPr lang="cs-CZ" b="1" dirty="0" smtClean="0"/>
          </a:p>
          <a:p>
            <a:r>
              <a:rPr lang="cs-CZ" dirty="0" smtClean="0"/>
              <a:t>A) 1755</a:t>
            </a:r>
          </a:p>
          <a:p>
            <a:r>
              <a:rPr lang="cs-CZ" dirty="0" smtClean="0"/>
              <a:t>B) 1756</a:t>
            </a:r>
          </a:p>
          <a:p>
            <a:r>
              <a:rPr lang="cs-CZ" dirty="0" smtClean="0"/>
              <a:t>C) 1757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22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4. Kolika let se Mozart dožil?</a:t>
            </a:r>
          </a:p>
          <a:p>
            <a:endParaRPr lang="cs-CZ" b="1" dirty="0" smtClean="0"/>
          </a:p>
          <a:p>
            <a:r>
              <a:rPr lang="cs-CZ" dirty="0" smtClean="0"/>
              <a:t>A) 25</a:t>
            </a:r>
          </a:p>
          <a:p>
            <a:r>
              <a:rPr lang="cs-CZ" dirty="0" smtClean="0"/>
              <a:t>B) 35</a:t>
            </a:r>
          </a:p>
          <a:p>
            <a:r>
              <a:rPr lang="cs-CZ" dirty="0" smtClean="0"/>
              <a:t>C) 45</a:t>
            </a:r>
          </a:p>
          <a:p>
            <a:r>
              <a:rPr lang="cs-CZ" dirty="0" smtClean="0"/>
              <a:t>D) 65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9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5. Proč zemřel Mozart?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r>
              <a:rPr lang="cs-CZ" dirty="0" smtClean="0"/>
              <a:t>A) Spadl ze skály.</a:t>
            </a:r>
          </a:p>
          <a:p>
            <a:r>
              <a:rPr lang="cs-CZ" dirty="0" smtClean="0"/>
              <a:t>B) </a:t>
            </a:r>
            <a:r>
              <a:rPr lang="cs-CZ" dirty="0"/>
              <a:t>K</a:t>
            </a:r>
            <a:r>
              <a:rPr lang="cs-CZ" dirty="0" smtClean="0"/>
              <a:t>vůli infekci.</a:t>
            </a:r>
          </a:p>
          <a:p>
            <a:r>
              <a:rPr lang="cs-CZ" dirty="0" smtClean="0"/>
              <a:t>C) Byl zavražděn v Paříži.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41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6. Jak se jmenovalo Mozartovo poslední dílo?</a:t>
            </a:r>
          </a:p>
          <a:p>
            <a:endParaRPr lang="cs-CZ" b="1" dirty="0" smtClean="0"/>
          </a:p>
          <a:p>
            <a:r>
              <a:rPr lang="cs-CZ" dirty="0" smtClean="0"/>
              <a:t>A) Mithridates</a:t>
            </a:r>
          </a:p>
          <a:p>
            <a:r>
              <a:rPr lang="cs-CZ" dirty="0" smtClean="0"/>
              <a:t>B) Requiem</a:t>
            </a:r>
          </a:p>
          <a:p>
            <a:r>
              <a:rPr lang="cs-CZ" dirty="0" smtClean="0"/>
              <a:t>C) Lucius </a:t>
            </a:r>
            <a:r>
              <a:rPr lang="cs-CZ" dirty="0" err="1" smtClean="0"/>
              <a:t>Sulla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45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7. Byl Mozart populární ve všech společenských vrstvách?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A) Ano</a:t>
            </a:r>
          </a:p>
          <a:p>
            <a:r>
              <a:rPr lang="cs-CZ" dirty="0" smtClean="0"/>
              <a:t>B) 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38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8. Miloval Mozart karetní hry?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A) Ano</a:t>
            </a:r>
          </a:p>
          <a:p>
            <a:r>
              <a:rPr lang="cs-CZ" dirty="0" smtClean="0"/>
              <a:t>B) 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047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9. Uměl mluvit Mozart plynule pouze německy?</a:t>
            </a:r>
          </a:p>
          <a:p>
            <a:endParaRPr lang="cs-CZ" b="1" dirty="0" smtClean="0"/>
          </a:p>
          <a:p>
            <a:r>
              <a:rPr lang="cs-CZ" dirty="0" smtClean="0"/>
              <a:t>A) Ano</a:t>
            </a:r>
          </a:p>
          <a:p>
            <a:r>
              <a:rPr lang="cs-CZ" dirty="0" smtClean="0"/>
              <a:t>B) 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93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10. Byl Mozart velice atraktivní? </a:t>
            </a:r>
          </a:p>
          <a:p>
            <a:endParaRPr lang="cs-CZ" b="1" dirty="0" smtClean="0"/>
          </a:p>
          <a:p>
            <a:r>
              <a:rPr lang="cs-CZ" dirty="0" smtClean="0"/>
              <a:t>A) Ano</a:t>
            </a:r>
          </a:p>
          <a:p>
            <a:r>
              <a:rPr lang="cs-CZ" dirty="0" smtClean="0"/>
              <a:t>B) 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05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11. V kolika letech složil Mozart první operu?</a:t>
            </a:r>
          </a:p>
          <a:p>
            <a:endParaRPr lang="cs-CZ" dirty="0" smtClean="0"/>
          </a:p>
          <a:p>
            <a:r>
              <a:rPr lang="cs-CZ" dirty="0" smtClean="0"/>
              <a:t>A) v 6</a:t>
            </a:r>
          </a:p>
          <a:p>
            <a:r>
              <a:rPr lang="cs-CZ" dirty="0" smtClean="0"/>
              <a:t>B) v 8</a:t>
            </a:r>
          </a:p>
          <a:p>
            <a:r>
              <a:rPr lang="cs-CZ" dirty="0" smtClean="0"/>
              <a:t>C) v 11</a:t>
            </a:r>
          </a:p>
          <a:p>
            <a:r>
              <a:rPr lang="cs-CZ" dirty="0" smtClean="0"/>
              <a:t>D) v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09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12. Opera Don Giovanni měla světovou premiéru v Praze. Nebyla však jediná, jíž se dostalo této pocty. Která byla další? </a:t>
            </a:r>
          </a:p>
          <a:p>
            <a:endParaRPr lang="cs-CZ" dirty="0"/>
          </a:p>
          <a:p>
            <a:r>
              <a:rPr lang="cs-CZ" dirty="0" smtClean="0"/>
              <a:t>A) La </a:t>
            </a:r>
            <a:r>
              <a:rPr lang="cs-CZ" dirty="0" err="1" smtClean="0"/>
              <a:t>Clemenza</a:t>
            </a:r>
            <a:r>
              <a:rPr lang="cs-CZ" dirty="0" smtClean="0"/>
              <a:t> di Tito</a:t>
            </a:r>
          </a:p>
          <a:p>
            <a:r>
              <a:rPr lang="cs-CZ" dirty="0" smtClean="0"/>
              <a:t>B) Kouzelná flétna</a:t>
            </a:r>
          </a:p>
          <a:p>
            <a:r>
              <a:rPr lang="cs-CZ" dirty="0" smtClean="0"/>
              <a:t>C) </a:t>
            </a:r>
            <a:r>
              <a:rPr lang="cs-CZ" dirty="0" err="1" smtClean="0"/>
              <a:t>Cossi</a:t>
            </a:r>
            <a:r>
              <a:rPr lang="cs-CZ" dirty="0" smtClean="0"/>
              <a:t> </a:t>
            </a:r>
            <a:r>
              <a:rPr lang="cs-CZ" dirty="0" err="1" smtClean="0"/>
              <a:t>fan</a:t>
            </a:r>
            <a:r>
              <a:rPr lang="cs-CZ" dirty="0" smtClean="0"/>
              <a:t> </a:t>
            </a:r>
            <a:r>
              <a:rPr lang="cs-CZ" dirty="0" err="1" smtClean="0"/>
              <a:t>tutte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18077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13. V kterém městě zemřela Mozartova matka Anna Marie? </a:t>
            </a:r>
          </a:p>
          <a:p>
            <a:endParaRPr lang="cs-CZ" b="1" dirty="0"/>
          </a:p>
          <a:p>
            <a:r>
              <a:rPr lang="cs-CZ" dirty="0" smtClean="0"/>
              <a:t>A) V Mnichově.</a:t>
            </a:r>
          </a:p>
          <a:p>
            <a:r>
              <a:rPr lang="cs-CZ" dirty="0" smtClean="0"/>
              <a:t>B) V </a:t>
            </a:r>
            <a:r>
              <a:rPr lang="cs-CZ" dirty="0"/>
              <a:t>P</a:t>
            </a:r>
            <a:r>
              <a:rPr lang="cs-CZ" dirty="0" smtClean="0"/>
              <a:t>aříži.</a:t>
            </a:r>
          </a:p>
          <a:p>
            <a:r>
              <a:rPr lang="cs-CZ" dirty="0" smtClean="0"/>
              <a:t>C) V Berlíně.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06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14. U koho pobýval Mozart v Praze?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A) u Vašků</a:t>
            </a:r>
          </a:p>
          <a:p>
            <a:r>
              <a:rPr lang="cs-CZ" dirty="0" smtClean="0"/>
              <a:t>B) u Dušků</a:t>
            </a:r>
          </a:p>
          <a:p>
            <a:r>
              <a:rPr lang="cs-CZ" dirty="0" smtClean="0"/>
              <a:t>C) u Hašků</a:t>
            </a:r>
          </a:p>
          <a:p>
            <a:r>
              <a:rPr lang="cs-CZ" dirty="0" smtClean="0"/>
              <a:t>D) u </a:t>
            </a:r>
            <a:r>
              <a:rPr lang="cs-CZ" dirty="0" err="1" smtClean="0"/>
              <a:t>Mešků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9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15. Kolik složil Mozart symfonií?</a:t>
            </a:r>
          </a:p>
          <a:p>
            <a:endParaRPr lang="cs-CZ" dirty="0" smtClean="0"/>
          </a:p>
          <a:p>
            <a:r>
              <a:rPr lang="cs-CZ" dirty="0" smtClean="0"/>
              <a:t>A) 39</a:t>
            </a:r>
          </a:p>
          <a:p>
            <a:r>
              <a:rPr lang="cs-CZ" dirty="0" smtClean="0"/>
              <a:t>B) 54</a:t>
            </a:r>
          </a:p>
          <a:p>
            <a:r>
              <a:rPr lang="cs-CZ" dirty="0" smtClean="0"/>
              <a:t>C) 72</a:t>
            </a:r>
          </a:p>
          <a:p>
            <a:r>
              <a:rPr lang="cs-CZ" dirty="0" smtClean="0"/>
              <a:t>D) 89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113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16. Kterou z následujících oper nesložil Mozart?</a:t>
            </a:r>
          </a:p>
          <a:p>
            <a:endParaRPr lang="cs-CZ" dirty="0"/>
          </a:p>
          <a:p>
            <a:r>
              <a:rPr lang="cs-CZ" dirty="0" smtClean="0"/>
              <a:t>A) </a:t>
            </a:r>
            <a:r>
              <a:rPr lang="cs-CZ" dirty="0" err="1" smtClean="0"/>
              <a:t>Figarova</a:t>
            </a:r>
            <a:r>
              <a:rPr lang="cs-CZ" dirty="0" smtClean="0"/>
              <a:t> svatba</a:t>
            </a:r>
          </a:p>
          <a:p>
            <a:r>
              <a:rPr lang="cs-CZ" dirty="0" smtClean="0"/>
              <a:t>B) Kainův soud</a:t>
            </a:r>
          </a:p>
          <a:p>
            <a:r>
              <a:rPr lang="cs-CZ" dirty="0" smtClean="0"/>
              <a:t>C) Don Giovanni</a:t>
            </a:r>
          </a:p>
          <a:p>
            <a:r>
              <a:rPr lang="cs-CZ" dirty="0" smtClean="0"/>
              <a:t>D) Kouzelná flétna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973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17. Jak se jmenuje jedna z Mozartových symfonií?</a:t>
            </a:r>
          </a:p>
          <a:p>
            <a:endParaRPr lang="cs-CZ" dirty="0"/>
          </a:p>
          <a:p>
            <a:r>
              <a:rPr lang="cs-CZ" dirty="0" smtClean="0"/>
              <a:t>A) Budějovická</a:t>
            </a:r>
          </a:p>
          <a:p>
            <a:r>
              <a:rPr lang="cs-CZ" dirty="0" smtClean="0"/>
              <a:t>B) Třeboňská</a:t>
            </a:r>
          </a:p>
          <a:p>
            <a:r>
              <a:rPr lang="cs-CZ" dirty="0" smtClean="0"/>
              <a:t>C) Táborská</a:t>
            </a:r>
          </a:p>
          <a:p>
            <a:r>
              <a:rPr lang="cs-CZ" dirty="0" smtClean="0"/>
              <a:t>D) Pražská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881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18. Kterému Mozartovu dílu se přezdívá „opera všech oper“?</a:t>
            </a:r>
          </a:p>
          <a:p>
            <a:endParaRPr lang="cs-CZ" dirty="0"/>
          </a:p>
          <a:p>
            <a:r>
              <a:rPr lang="cs-CZ" dirty="0" smtClean="0"/>
              <a:t>A) Don Giovanni</a:t>
            </a:r>
          </a:p>
          <a:p>
            <a:r>
              <a:rPr lang="cs-CZ" dirty="0" smtClean="0"/>
              <a:t>B) </a:t>
            </a:r>
            <a:r>
              <a:rPr lang="cs-CZ" dirty="0" err="1" smtClean="0"/>
              <a:t>Figarova</a:t>
            </a:r>
            <a:r>
              <a:rPr lang="cs-CZ" dirty="0" smtClean="0"/>
              <a:t> svatba</a:t>
            </a:r>
          </a:p>
          <a:p>
            <a:r>
              <a:rPr lang="cs-CZ" dirty="0" smtClean="0"/>
              <a:t>C) Kouzelná flétna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832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19. Správcem Salcburska byl v Mozartově době arcibiskup, s nímž měl skladatel časté spory. Jak mu přezdíval?</a:t>
            </a:r>
          </a:p>
          <a:p>
            <a:endParaRPr lang="cs-CZ" dirty="0"/>
          </a:p>
          <a:p>
            <a:r>
              <a:rPr lang="cs-CZ" dirty="0" smtClean="0"/>
              <a:t>A) Zbožný tyran</a:t>
            </a:r>
          </a:p>
          <a:p>
            <a:r>
              <a:rPr lang="cs-CZ" dirty="0" smtClean="0"/>
              <a:t>B) Tlustý svišť</a:t>
            </a:r>
          </a:p>
          <a:p>
            <a:r>
              <a:rPr lang="cs-CZ" dirty="0" smtClean="0"/>
              <a:t>C) Velký muftí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152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20. Kdo byl velmi blízkým Mozartovým přítelem z kolegů skladatelů?</a:t>
            </a:r>
          </a:p>
          <a:p>
            <a:endParaRPr lang="cs-CZ" b="1" dirty="0"/>
          </a:p>
          <a:p>
            <a:r>
              <a:rPr lang="cs-CZ" dirty="0" smtClean="0"/>
              <a:t>A) Joseph Haydn</a:t>
            </a:r>
          </a:p>
          <a:p>
            <a:r>
              <a:rPr lang="cs-CZ" dirty="0" smtClean="0"/>
              <a:t>B) Antonio </a:t>
            </a:r>
            <a:r>
              <a:rPr lang="cs-CZ" dirty="0" err="1" smtClean="0"/>
              <a:t>Salieri</a:t>
            </a:r>
            <a:endParaRPr lang="cs-CZ" dirty="0" smtClean="0"/>
          </a:p>
          <a:p>
            <a:r>
              <a:rPr lang="cs-CZ" dirty="0" smtClean="0"/>
              <a:t>C) Johann Sebastian Bach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47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21. Kde byl Mozart pohřben?</a:t>
            </a:r>
          </a:p>
          <a:p>
            <a:endParaRPr lang="cs-CZ" dirty="0"/>
          </a:p>
          <a:p>
            <a:r>
              <a:rPr lang="cs-CZ" dirty="0" smtClean="0"/>
              <a:t>A) V katedrále sv. Štěpána ve Vídni.</a:t>
            </a:r>
          </a:p>
          <a:p>
            <a:r>
              <a:rPr lang="cs-CZ" dirty="0" smtClean="0"/>
              <a:t>B) Na zámku v rodném Salcburku.</a:t>
            </a:r>
          </a:p>
          <a:p>
            <a:r>
              <a:rPr lang="cs-CZ" dirty="0" smtClean="0"/>
              <a:t>C) V chudinském hrobu za hradbami Vídně.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62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48680"/>
            <a:ext cx="4489696" cy="5832648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u="sng" dirty="0" smtClean="0"/>
              <a:t>Správné odpovědi:</a:t>
            </a:r>
          </a:p>
          <a:p>
            <a:endParaRPr lang="cs-CZ" b="1" u="sng" dirty="0" smtClean="0"/>
          </a:p>
          <a:p>
            <a:r>
              <a:rPr lang="cs-CZ" sz="3200" b="1" dirty="0" smtClean="0"/>
              <a:t>1. B</a:t>
            </a:r>
          </a:p>
          <a:p>
            <a:r>
              <a:rPr lang="cs-CZ" sz="3200" b="1" dirty="0" smtClean="0"/>
              <a:t>2. C</a:t>
            </a:r>
          </a:p>
          <a:p>
            <a:r>
              <a:rPr lang="cs-CZ" sz="3200" b="1" dirty="0" smtClean="0"/>
              <a:t>3. B</a:t>
            </a:r>
          </a:p>
          <a:p>
            <a:r>
              <a:rPr lang="cs-CZ" sz="3200" b="1" dirty="0" smtClean="0"/>
              <a:t>4. B</a:t>
            </a:r>
          </a:p>
          <a:p>
            <a:r>
              <a:rPr lang="cs-CZ" sz="3200" b="1" dirty="0" smtClean="0"/>
              <a:t>5. B</a:t>
            </a:r>
          </a:p>
          <a:p>
            <a:r>
              <a:rPr lang="cs-CZ" sz="3200" b="1" dirty="0" smtClean="0"/>
              <a:t>6. B</a:t>
            </a:r>
          </a:p>
          <a:p>
            <a:r>
              <a:rPr lang="cs-CZ" sz="3200" b="1" dirty="0" smtClean="0"/>
              <a:t>7. A</a:t>
            </a:r>
          </a:p>
          <a:p>
            <a:r>
              <a:rPr lang="cs-CZ" sz="3200" b="1" dirty="0" smtClean="0"/>
              <a:t>8. A</a:t>
            </a:r>
          </a:p>
          <a:p>
            <a:r>
              <a:rPr lang="cs-CZ" sz="3200" b="1" dirty="0" smtClean="0"/>
              <a:t>9. B</a:t>
            </a:r>
          </a:p>
          <a:p>
            <a:r>
              <a:rPr lang="cs-CZ" sz="3200" b="1" dirty="0" smtClean="0"/>
              <a:t>10. B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5850976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3200" b="1" dirty="0" smtClean="0"/>
              <a:t>11. C</a:t>
            </a:r>
          </a:p>
          <a:p>
            <a:r>
              <a:rPr lang="cs-CZ" sz="3200" b="1" dirty="0" smtClean="0"/>
              <a:t>12. A</a:t>
            </a:r>
          </a:p>
          <a:p>
            <a:r>
              <a:rPr lang="cs-CZ" sz="3200" b="1" dirty="0" smtClean="0"/>
              <a:t>13. A</a:t>
            </a:r>
          </a:p>
          <a:p>
            <a:r>
              <a:rPr lang="cs-CZ" sz="3200" b="1" dirty="0" smtClean="0"/>
              <a:t>14. B</a:t>
            </a:r>
          </a:p>
          <a:p>
            <a:r>
              <a:rPr lang="cs-CZ" sz="3200" b="1" dirty="0" smtClean="0"/>
              <a:t>15. B</a:t>
            </a:r>
          </a:p>
          <a:p>
            <a:r>
              <a:rPr lang="cs-CZ" sz="3200" b="1" dirty="0" smtClean="0"/>
              <a:t>16. B</a:t>
            </a:r>
          </a:p>
          <a:p>
            <a:r>
              <a:rPr lang="cs-CZ" sz="3200" b="1" dirty="0" smtClean="0"/>
              <a:t>17. D</a:t>
            </a:r>
          </a:p>
          <a:p>
            <a:r>
              <a:rPr lang="cs-CZ" sz="3200" b="1" dirty="0" smtClean="0"/>
              <a:t>18. A</a:t>
            </a:r>
          </a:p>
          <a:p>
            <a:r>
              <a:rPr lang="cs-CZ" sz="3200" b="1" dirty="0" smtClean="0"/>
              <a:t>19. C</a:t>
            </a:r>
          </a:p>
          <a:p>
            <a:r>
              <a:rPr lang="cs-CZ" sz="3200" b="1" dirty="0" smtClean="0"/>
              <a:t>20. A</a:t>
            </a:r>
          </a:p>
          <a:p>
            <a:r>
              <a:rPr lang="cs-CZ" sz="3200" b="1" dirty="0" smtClean="0"/>
              <a:t>21. C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391269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3200" b="1" dirty="0" smtClean="0"/>
              <a:t>Děkuji za pozornost.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06911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90936"/>
          </a:xfrm>
        </p:spPr>
        <p:txBody>
          <a:bodyPr>
            <a:normAutofit/>
          </a:bodyPr>
          <a:lstStyle/>
          <a:p>
            <a:r>
              <a:rPr lang="cs-CZ" b="1" dirty="0" smtClean="0"/>
              <a:t>Citace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sz="1400" i="1" dirty="0" smtClean="0"/>
              <a:t>Prezentace je dílem autorky ze dne 29. 9. 2011. </a:t>
            </a:r>
            <a:endParaRPr lang="cs-CZ" sz="1400" i="1" dirty="0"/>
          </a:p>
          <a:p>
            <a:endParaRPr lang="cs-CZ" sz="1400" i="1" dirty="0" smtClean="0"/>
          </a:p>
          <a:p>
            <a:r>
              <a:rPr lang="cs-CZ" sz="1400" i="1" smtClean="0"/>
              <a:t> </a:t>
            </a:r>
            <a:r>
              <a:rPr lang="cs-CZ" sz="1400" b="1" dirty="0" smtClean="0"/>
              <a:t>Obr</a:t>
            </a:r>
            <a:r>
              <a:rPr lang="cs-CZ" sz="1400" b="1" dirty="0"/>
              <a:t>. </a:t>
            </a:r>
            <a:r>
              <a:rPr lang="cs-CZ" sz="1400" dirty="0" smtClean="0"/>
              <a:t>: </a:t>
            </a:r>
            <a:r>
              <a:rPr lang="cs-CZ" sz="1400" dirty="0"/>
              <a:t>otevřená galerie Microsoft Office </a:t>
            </a:r>
            <a:r>
              <a:rPr lang="cs-CZ" sz="1400" dirty="0" smtClean="0"/>
              <a:t>29. 9. </a:t>
            </a:r>
            <a:r>
              <a:rPr lang="cs-CZ" sz="1400" dirty="0"/>
              <a:t>2011.</a:t>
            </a:r>
          </a:p>
          <a:p>
            <a:endParaRPr lang="cs-CZ" sz="1400" dirty="0"/>
          </a:p>
          <a:p>
            <a:endParaRPr lang="cs-CZ" sz="1400" i="1" dirty="0" smtClean="0"/>
          </a:p>
          <a:p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267847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Kimono</Template>
  <TotalTime>538</TotalTime>
  <Words>634</Words>
  <Application>Microsoft Office PowerPoint</Application>
  <PresentationFormat>Předvádění na obrazovce (4:3)</PresentationFormat>
  <Paragraphs>157</Paragraphs>
  <Slides>27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Exekutivní</vt:lpstr>
      <vt:lpstr>Aspekt</vt:lpstr>
      <vt:lpstr>Prezentace aplikace PowerPoint</vt:lpstr>
      <vt:lpstr>Prezentace aplikace PowerPoint</vt:lpstr>
      <vt:lpstr>Wolfgang Amadeus Mozart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pro 8. ročník ZŠ</dc:title>
  <dc:creator>Martina</dc:creator>
  <cp:lastModifiedBy>Leon</cp:lastModifiedBy>
  <cp:revision>85</cp:revision>
  <cp:lastPrinted>2011-12-08T12:13:05Z</cp:lastPrinted>
  <dcterms:created xsi:type="dcterms:W3CDTF">2010-01-17T08:20:35Z</dcterms:created>
  <dcterms:modified xsi:type="dcterms:W3CDTF">2013-01-11T09:36:25Z</dcterms:modified>
</cp:coreProperties>
</file>