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8" r:id="rId13"/>
    <p:sldId id="26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VY_32_INOVACE_10_Český jazyk 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Vedlejší věta PO a </a:t>
          </a:r>
          <a:r>
            <a:rPr lang="cs-CZ" sz="2000" dirty="0" err="1" smtClean="0"/>
            <a:t>Pt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0971EB-7899-45A8-B43A-7C5A1BDECC6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954C28-4F1E-4F49-A920-337E1462B102}" type="presOf" srcId="{D8197B8C-B260-4A16-BDF4-0947B075E274}" destId="{5A5FFA88-C948-4069-8E93-59FA12366E83}" srcOrd="1" destOrd="0" presId="urn:microsoft.com/office/officeart/2005/8/layout/target3"/>
    <dgm:cxn modelId="{5AF8DCF1-4F35-47D3-8828-99414BDFA66C}" type="presOf" srcId="{757F3AB3-0718-4624-B441-E567A8F0AB56}" destId="{333A1088-737F-45CB-B68E-254E46348037}" srcOrd="0" destOrd="0" presId="urn:microsoft.com/office/officeart/2005/8/layout/target3"/>
    <dgm:cxn modelId="{46BE3854-202C-4E38-B211-B42DA45DD5E0}" type="presOf" srcId="{B651F6E3-6281-48DB-9319-2AEAFDAE7572}" destId="{6BB5E863-4638-4E1D-BFDE-399D028AC4ED}" srcOrd="1" destOrd="0" presId="urn:microsoft.com/office/officeart/2005/8/layout/target3"/>
    <dgm:cxn modelId="{A2EF80B2-EC9F-4796-AAC2-93693EB4BE19}" type="presOf" srcId="{D1B46980-6531-4606-95E6-44980827E919}" destId="{2BE915AB-18AA-4053-B92C-3BFC9ED204BB}" srcOrd="1" destOrd="0" presId="urn:microsoft.com/office/officeart/2005/8/layout/target3"/>
    <dgm:cxn modelId="{2D3D314B-5DB4-47FA-80B2-39FB68E1B713}" type="presOf" srcId="{D1D4F407-5343-4D3F-B5B9-D407B03CAEB4}" destId="{D005CE8C-CC26-4C3E-AC11-E15060ECD759}" srcOrd="0" destOrd="0" presId="urn:microsoft.com/office/officeart/2005/8/layout/target3"/>
    <dgm:cxn modelId="{20641296-AA37-4331-9EE3-B75FDC68BEAF}" type="presOf" srcId="{D8197B8C-B260-4A16-BDF4-0947B075E274}" destId="{25B08C86-7E15-44DC-BE7F-FFB55DD49D12}" srcOrd="0" destOrd="0" presId="urn:microsoft.com/office/officeart/2005/8/layout/target3"/>
    <dgm:cxn modelId="{ED6F6CB7-33D9-4272-AF5A-6E1C4AFF43A0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3E24A8-E722-4358-8FC0-BC76F61EC128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2B3C2F6-FF24-45D4-A449-2F6E12D1E110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B950DE9-8217-43B6-BAD8-A0F2D6EE441E}" type="presOf" srcId="{4C35D32F-0EAB-4CD7-82EE-45574DC2A586}" destId="{8BEBB6EC-1DAA-4CAC-8A25-BC0FCBD5DBD5}" srcOrd="0" destOrd="0" presId="urn:microsoft.com/office/officeart/2005/8/layout/target3"/>
    <dgm:cxn modelId="{6456F2A9-14A6-46FF-888B-E9BA6F948E40}" type="presParOf" srcId="{333A1088-737F-45CB-B68E-254E46348037}" destId="{F5ABB229-8D3B-4694-996A-96F23CF14429}" srcOrd="0" destOrd="0" presId="urn:microsoft.com/office/officeart/2005/8/layout/target3"/>
    <dgm:cxn modelId="{86B6A8AB-F0A4-4FE3-8FFE-EF9550CDEA0A}" type="presParOf" srcId="{333A1088-737F-45CB-B68E-254E46348037}" destId="{F41139FD-01EE-4571-8B17-4FB00FC51163}" srcOrd="1" destOrd="0" presId="urn:microsoft.com/office/officeart/2005/8/layout/target3"/>
    <dgm:cxn modelId="{D72ACDD0-688C-4BC0-B7A8-E8AF0F3F5A60}" type="presParOf" srcId="{333A1088-737F-45CB-B68E-254E46348037}" destId="{D005CE8C-CC26-4C3E-AC11-E15060ECD759}" srcOrd="2" destOrd="0" presId="urn:microsoft.com/office/officeart/2005/8/layout/target3"/>
    <dgm:cxn modelId="{30C978D1-13C0-4415-9B97-B49EE706CFF7}" type="presParOf" srcId="{333A1088-737F-45CB-B68E-254E46348037}" destId="{2C702D82-9B77-49B7-9568-BB8EB47C3372}" srcOrd="3" destOrd="0" presId="urn:microsoft.com/office/officeart/2005/8/layout/target3"/>
    <dgm:cxn modelId="{C6412CEC-A88D-45B6-A91D-A06FDC5CE539}" type="presParOf" srcId="{333A1088-737F-45CB-B68E-254E46348037}" destId="{A52A0455-90FF-4808-ABD0-F02540D31D5A}" srcOrd="4" destOrd="0" presId="urn:microsoft.com/office/officeart/2005/8/layout/target3"/>
    <dgm:cxn modelId="{7D2B8F61-9C5B-4409-9804-2FED60E3121E}" type="presParOf" srcId="{333A1088-737F-45CB-B68E-254E46348037}" destId="{6140AFEC-043D-4C43-A2F9-D0F5331DF3A3}" srcOrd="5" destOrd="0" presId="urn:microsoft.com/office/officeart/2005/8/layout/target3"/>
    <dgm:cxn modelId="{016F70F8-4151-49A6-9826-4C7E05A0A4DA}" type="presParOf" srcId="{333A1088-737F-45CB-B68E-254E46348037}" destId="{9358AC05-5D7D-4327-9F80-1AD486AEA664}" srcOrd="6" destOrd="0" presId="urn:microsoft.com/office/officeart/2005/8/layout/target3"/>
    <dgm:cxn modelId="{0797480C-5A86-4AA7-A651-EC3DAFA14875}" type="presParOf" srcId="{333A1088-737F-45CB-B68E-254E46348037}" destId="{313FC574-E1CD-4FB4-B054-0B805CE0447D}" srcOrd="7" destOrd="0" presId="urn:microsoft.com/office/officeart/2005/8/layout/target3"/>
    <dgm:cxn modelId="{2E70B6C7-E697-459F-9FC5-BEB56F7ABABA}" type="presParOf" srcId="{333A1088-737F-45CB-B68E-254E46348037}" destId="{619D679B-A015-4ECF-8348-D1034C574F40}" srcOrd="8" destOrd="0" presId="urn:microsoft.com/office/officeart/2005/8/layout/target3"/>
    <dgm:cxn modelId="{9D0ECD15-EC54-4C60-9933-AE1DFBBAEF19}" type="presParOf" srcId="{333A1088-737F-45CB-B68E-254E46348037}" destId="{322283A8-4A27-4CDA-BAE3-F381106A9174}" srcOrd="9" destOrd="0" presId="urn:microsoft.com/office/officeart/2005/8/layout/target3"/>
    <dgm:cxn modelId="{7D017B1A-7146-44B3-81FB-BF30F2306866}" type="presParOf" srcId="{333A1088-737F-45CB-B68E-254E46348037}" destId="{FFC9F71D-1B4F-4AD9-A4A6-86ADEFC8AF5C}" srcOrd="10" destOrd="0" presId="urn:microsoft.com/office/officeart/2005/8/layout/target3"/>
    <dgm:cxn modelId="{299599B7-EF7B-4E88-9E2E-72DE0E574128}" type="presParOf" srcId="{333A1088-737F-45CB-B68E-254E46348037}" destId="{25B08C86-7E15-44DC-BE7F-FFB55DD49D12}" srcOrd="11" destOrd="0" presId="urn:microsoft.com/office/officeart/2005/8/layout/target3"/>
    <dgm:cxn modelId="{B08B774B-254E-410D-8876-0ECE893405F0}" type="presParOf" srcId="{333A1088-737F-45CB-B68E-254E46348037}" destId="{76644BE8-9D7C-4C09-B250-3D10AF48CBB7}" srcOrd="12" destOrd="0" presId="urn:microsoft.com/office/officeart/2005/8/layout/target3"/>
    <dgm:cxn modelId="{4751BF72-1783-4B5C-85D3-5094790595A1}" type="presParOf" srcId="{333A1088-737F-45CB-B68E-254E46348037}" destId="{EE85B701-7295-41C0-BA7A-34D3756A2AE6}" srcOrd="13" destOrd="0" presId="urn:microsoft.com/office/officeart/2005/8/layout/target3"/>
    <dgm:cxn modelId="{BB88E1CC-540F-41BB-A867-36C033BC3157}" type="presParOf" srcId="{333A1088-737F-45CB-B68E-254E46348037}" destId="{8BEBB6EC-1DAA-4CAC-8A25-BC0FCBD5DBD5}" srcOrd="14" destOrd="0" presId="urn:microsoft.com/office/officeart/2005/8/layout/target3"/>
    <dgm:cxn modelId="{C41D74B5-17F9-4FD9-81EF-E5219DEB235C}" type="presParOf" srcId="{333A1088-737F-45CB-B68E-254E46348037}" destId="{AED2198E-93D5-4001-81B4-73124B309672}" srcOrd="15" destOrd="0" presId="urn:microsoft.com/office/officeart/2005/8/layout/target3"/>
    <dgm:cxn modelId="{42EFAD03-AAE0-4F77-923A-DD1BC715FD1C}" type="presParOf" srcId="{333A1088-737F-45CB-B68E-254E46348037}" destId="{2BE915AB-18AA-4053-B92C-3BFC9ED204BB}" srcOrd="16" destOrd="0" presId="urn:microsoft.com/office/officeart/2005/8/layout/target3"/>
    <dgm:cxn modelId="{EA2AD5AA-5BC6-4560-B92D-0DA071250D14}" type="presParOf" srcId="{333A1088-737F-45CB-B68E-254E46348037}" destId="{6BB5E863-4638-4E1D-BFDE-399D028AC4ED}" srcOrd="17" destOrd="0" presId="urn:microsoft.com/office/officeart/2005/8/layout/target3"/>
    <dgm:cxn modelId="{B8E27FEE-6B38-42E8-B1B2-7FD6696DAB16}" type="presParOf" srcId="{333A1088-737F-45CB-B68E-254E46348037}" destId="{5A5FFA88-C948-4069-8E93-59FA12366E83}" srcOrd="18" destOrd="0" presId="urn:microsoft.com/office/officeart/2005/8/layout/target3"/>
    <dgm:cxn modelId="{D6BE7AB3-5846-44CF-BDF7-2ABE808BC3E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VY_32_INOVACE_10_Český jazyk 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Vedlejší věta PO a </a:t>
          </a:r>
          <a:r>
            <a:rPr lang="cs-CZ" sz="2000" kern="1200" dirty="0" err="1" smtClean="0"/>
            <a:t>Pt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F645DEE-3966-4381-9DCA-5D9E4215E50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768E287-DB96-4BA5-9E68-E6207013183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632588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957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Následující příklady vět využijeme k procvičování  vedlejších vět podmětných a předmětných. Úkolem vyvolaného žáka je doplnit interpunkci v souvětí, určit větu hlavní a větu vedlejší. Je nutné, aby se žáci na věty vedlejší naučili ptát danou otázkou. Příklady vět opisují </a:t>
            </a:r>
            <a:r>
              <a:rPr lang="cs-CZ" smtClean="0"/>
              <a:t>všichni žáci do </a:t>
            </a:r>
            <a:r>
              <a:rPr lang="cs-CZ" dirty="0" smtClean="0"/>
              <a:t>sešitu.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712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Příklady vět pro 8. ročník ZŠ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Vedlejší věta podmětná </a:t>
            </a:r>
            <a:br>
              <a:rPr lang="cs-CZ" dirty="0" smtClean="0"/>
            </a:br>
            <a:r>
              <a:rPr lang="cs-CZ" dirty="0" smtClean="0"/>
              <a:t>a předmětná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684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Vv</a:t>
            </a:r>
            <a:r>
              <a:rPr lang="cs-CZ" dirty="0" smtClean="0"/>
              <a:t> podmětná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Zdálo se že ho nikdo nepřemůže. 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87235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4400" dirty="0" smtClean="0"/>
              <a:t>Naší snahou bylo abyste se u nás cítili co nejlépe.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48830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4400" dirty="0" smtClean="0"/>
              <a:t>Že si s tím nebude vědět rady to je víc než pravděpodobné.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74363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4400" dirty="0" smtClean="0"/>
              <a:t>Kdo jinému jámu kopá sám do ní padá.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05884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Vv</a:t>
            </a:r>
            <a:r>
              <a:rPr lang="cs-CZ" dirty="0" smtClean="0"/>
              <a:t> předmětná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4400" dirty="0" smtClean="0"/>
              <a:t>Domníval jsem se že ten film hrají dnes.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42597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4400" dirty="0" smtClean="0"/>
              <a:t>Právě mluvíme o tom co se stalo včera.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35527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4400" dirty="0" smtClean="0"/>
              <a:t>Byl jsem velmi pyšný na to že jsi to dokázal.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204692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4400" dirty="0" smtClean="0"/>
              <a:t>Koho bychom měli přihlásit do přeborů v atletice o tom jsme se právě radili.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285215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VV podmětné (podtržené):</a:t>
            </a:r>
          </a:p>
          <a:p>
            <a:r>
              <a:rPr lang="cs-CZ" sz="2800" dirty="0" smtClean="0"/>
              <a:t>Zdálo se</a:t>
            </a:r>
            <a:r>
              <a:rPr lang="cs-CZ" sz="2800" dirty="0" smtClean="0">
                <a:solidFill>
                  <a:srgbClr val="FF0000"/>
                </a:solidFill>
              </a:rPr>
              <a:t>, </a:t>
            </a:r>
            <a:r>
              <a:rPr lang="cs-CZ" sz="2800" u="sng" dirty="0" smtClean="0"/>
              <a:t>že </a:t>
            </a:r>
            <a:r>
              <a:rPr lang="cs-CZ" sz="2800" u="sng" dirty="0"/>
              <a:t>ho nikdo nepřemůže</a:t>
            </a:r>
            <a:r>
              <a:rPr lang="cs-CZ" sz="2800" u="sng" dirty="0" smtClean="0"/>
              <a:t>.</a:t>
            </a:r>
          </a:p>
          <a:p>
            <a:r>
              <a:rPr lang="cs-CZ" sz="2800" dirty="0"/>
              <a:t>Naší snahou </a:t>
            </a:r>
            <a:r>
              <a:rPr lang="cs-CZ" sz="2800" dirty="0" smtClean="0"/>
              <a:t>bylo</a:t>
            </a:r>
            <a:r>
              <a:rPr lang="cs-CZ" sz="2800" dirty="0" smtClean="0">
                <a:solidFill>
                  <a:srgbClr val="FF0000"/>
                </a:solidFill>
              </a:rPr>
              <a:t>, </a:t>
            </a:r>
            <a:r>
              <a:rPr lang="cs-CZ" sz="2800" u="sng" dirty="0"/>
              <a:t>abyste se u nás cítili co nejlépe.</a:t>
            </a:r>
          </a:p>
          <a:p>
            <a:r>
              <a:rPr lang="cs-CZ" sz="2800" dirty="0" smtClean="0"/>
              <a:t> </a:t>
            </a:r>
            <a:r>
              <a:rPr lang="cs-CZ" sz="2800" u="sng" dirty="0"/>
              <a:t>Že si s tím nebude vědět </a:t>
            </a:r>
            <a:r>
              <a:rPr lang="cs-CZ" sz="2800" u="sng" dirty="0" smtClean="0"/>
              <a:t>rady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</a:t>
            </a:r>
            <a:r>
              <a:rPr lang="cs-CZ" sz="2800" dirty="0"/>
              <a:t>to je víc než pravděpodobné. </a:t>
            </a:r>
          </a:p>
          <a:p>
            <a:r>
              <a:rPr lang="cs-CZ" sz="2800" u="sng" dirty="0"/>
              <a:t>Kdo jinému jámu </a:t>
            </a:r>
            <a:r>
              <a:rPr lang="cs-CZ" sz="2800" u="sng" dirty="0" smtClean="0"/>
              <a:t>kopá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</a:t>
            </a:r>
            <a:r>
              <a:rPr lang="cs-CZ" sz="2800" dirty="0"/>
              <a:t>sám do ní padá. </a:t>
            </a:r>
          </a:p>
          <a:p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440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VV předmětné (podtržené):</a:t>
            </a:r>
          </a:p>
          <a:p>
            <a:r>
              <a:rPr lang="cs-CZ" sz="2800" dirty="0"/>
              <a:t>Domníval jsem </a:t>
            </a:r>
            <a:r>
              <a:rPr lang="cs-CZ" sz="2800" dirty="0" smtClean="0"/>
              <a:t>se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</a:t>
            </a:r>
            <a:r>
              <a:rPr lang="cs-CZ" sz="2800" u="sng" dirty="0"/>
              <a:t>že ten film hrají dnes</a:t>
            </a:r>
            <a:r>
              <a:rPr lang="cs-CZ" sz="2800" u="sng" dirty="0" smtClean="0"/>
              <a:t>.</a:t>
            </a:r>
          </a:p>
          <a:p>
            <a:r>
              <a:rPr lang="cs-CZ" sz="2800" dirty="0" smtClean="0"/>
              <a:t>Právě </a:t>
            </a:r>
            <a:r>
              <a:rPr lang="cs-CZ" sz="2800" dirty="0"/>
              <a:t>mluvíme o </a:t>
            </a:r>
            <a:r>
              <a:rPr lang="cs-CZ" sz="2800" dirty="0" smtClean="0"/>
              <a:t>tom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</a:t>
            </a:r>
            <a:r>
              <a:rPr lang="cs-CZ" sz="2800" u="sng" dirty="0"/>
              <a:t>co se stalo včera. </a:t>
            </a:r>
            <a:endParaRPr lang="cs-CZ" sz="2800" u="sng" dirty="0" smtClean="0"/>
          </a:p>
          <a:p>
            <a:r>
              <a:rPr lang="cs-CZ" sz="2800" dirty="0"/>
              <a:t>Byl jsem velmi pyšný na </a:t>
            </a:r>
            <a:r>
              <a:rPr lang="cs-CZ" sz="2800" dirty="0" smtClean="0"/>
              <a:t>to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</a:t>
            </a:r>
            <a:r>
              <a:rPr lang="cs-CZ" sz="2800" u="sng" dirty="0"/>
              <a:t>že jsi to dokázal</a:t>
            </a:r>
            <a:r>
              <a:rPr lang="cs-CZ" sz="2800" u="sng" dirty="0" smtClean="0"/>
              <a:t>.</a:t>
            </a:r>
          </a:p>
          <a:p>
            <a:r>
              <a:rPr lang="cs-CZ" sz="2800" u="sng" dirty="0"/>
              <a:t>Koho bychom měli přihlásit do přeborů v </a:t>
            </a:r>
            <a:r>
              <a:rPr lang="cs-CZ" sz="2800" u="sng" dirty="0" smtClean="0"/>
              <a:t>atletice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</a:t>
            </a:r>
            <a:r>
              <a:rPr lang="cs-CZ" sz="2800" dirty="0"/>
              <a:t>o tom jsme se právě radili. 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9102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je dílem autorky ze dne 8. 1. 2012.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5090757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43</TotalTime>
  <Words>296</Words>
  <Application>Microsoft Office PowerPoint</Application>
  <PresentationFormat>Předvádění na obrazovce (4:3)</PresentationFormat>
  <Paragraphs>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ANONTACE</vt:lpstr>
      <vt:lpstr>Vedlejší věta podmětná  a předmětná</vt:lpstr>
      <vt:lpstr>Vv podmětná</vt:lpstr>
      <vt:lpstr>Prezentace aplikace PowerPoint</vt:lpstr>
      <vt:lpstr>Prezentace aplikace PowerPoint</vt:lpstr>
      <vt:lpstr>Prezentace aplikace PowerPoint</vt:lpstr>
      <vt:lpstr>Vv předmětná</vt:lpstr>
      <vt:lpstr>Prezentace aplikace PowerPoint</vt:lpstr>
      <vt:lpstr>Prezentace aplikace PowerPoint</vt:lpstr>
      <vt:lpstr>Prezentace aplikace PowerPoint</vt:lpstr>
      <vt:lpstr>ŘEŠENÍ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Vedlejší věta podmětná  a předmětná</dc:title>
  <dc:creator>08F3</dc:creator>
  <cp:lastModifiedBy>08F3</cp:lastModifiedBy>
  <cp:revision>13</cp:revision>
  <dcterms:created xsi:type="dcterms:W3CDTF">2012-01-03T05:35:22Z</dcterms:created>
  <dcterms:modified xsi:type="dcterms:W3CDTF">2012-12-16T15:53:43Z</dcterms:modified>
</cp:coreProperties>
</file>