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66" r:id="rId3"/>
    <p:sldId id="259" r:id="rId4"/>
    <p:sldId id="260" r:id="rId5"/>
    <p:sldId id="262" r:id="rId6"/>
    <p:sldId id="264" r:id="rId7"/>
    <p:sldId id="267" r:id="rId8"/>
    <p:sldId id="26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VY_32_INOVACE_14_Český jazyk 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Vedlejší věta PU způsobová, měrová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CZ.1.07/1.4.00/21.1262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B5BB0F-9EAE-44C9-8DB9-19E1B456CD56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6766133-2967-4B17-AFC8-7B40E9F94AA7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DDE7A1-1884-4EFC-A508-93B6B855DEBE}" type="presOf" srcId="{B651F6E3-6281-48DB-9319-2AEAFDAE7572}" destId="{6BB5E863-4638-4E1D-BFDE-399D028AC4ED}" srcOrd="1" destOrd="0" presId="urn:microsoft.com/office/officeart/2005/8/layout/target3"/>
    <dgm:cxn modelId="{A06A4882-9BF1-49CE-8D66-5237A1729C45}" type="presOf" srcId="{D1B46980-6531-4606-95E6-44980827E919}" destId="{2BE915AB-18AA-4053-B92C-3BFC9ED204BB}" srcOrd="1" destOrd="0" presId="urn:microsoft.com/office/officeart/2005/8/layout/target3"/>
    <dgm:cxn modelId="{0952A4FF-C2E5-4F1D-9492-2D1A948E7BAB}" type="presOf" srcId="{757F3AB3-0718-4624-B441-E567A8F0AB56}" destId="{333A1088-737F-45CB-B68E-254E46348037}" srcOrd="0" destOrd="0" presId="urn:microsoft.com/office/officeart/2005/8/layout/target3"/>
    <dgm:cxn modelId="{51C65F75-728B-4A6F-A2AB-F6A611847A86}" type="presOf" srcId="{D1D4F407-5343-4D3F-B5B9-D407B03CAEB4}" destId="{AED2198E-93D5-4001-81B4-73124B309672}" srcOrd="1" destOrd="0" presId="urn:microsoft.com/office/officeart/2005/8/layout/target3"/>
    <dgm:cxn modelId="{B00CC553-BBDF-484F-9C33-F617E70EEE2D}" type="presOf" srcId="{D8197B8C-B260-4A16-BDF4-0947B075E274}" destId="{25B08C86-7E15-44DC-BE7F-FFB55DD49D12}" srcOrd="0" destOrd="0" presId="urn:microsoft.com/office/officeart/2005/8/layout/target3"/>
    <dgm:cxn modelId="{32F0E796-2C69-4B61-B272-82A68F7F6C2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858A056-EC08-4383-850A-B5C137F88FDC}" type="presOf" srcId="{D1D4F407-5343-4D3F-B5B9-D407B03CAEB4}" destId="{D005CE8C-CC26-4C3E-AC11-E15060ECD759}" srcOrd="0" destOrd="0" presId="urn:microsoft.com/office/officeart/2005/8/layout/target3"/>
    <dgm:cxn modelId="{C6DCCD60-D1DE-4B61-AE1D-85628D3375DD}" type="presOf" srcId="{D1B46980-6531-4606-95E6-44980827E919}" destId="{6140AFEC-043D-4C43-A2F9-D0F5331DF3A3}" srcOrd="0" destOrd="0" presId="urn:microsoft.com/office/officeart/2005/8/layout/target3"/>
    <dgm:cxn modelId="{6C23B137-8679-4469-B9AC-DED75D37AAF8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7C5DA0A-8DA4-4A24-A0A6-2016775A0CE8}" type="presParOf" srcId="{333A1088-737F-45CB-B68E-254E46348037}" destId="{F5ABB229-8D3B-4694-996A-96F23CF14429}" srcOrd="0" destOrd="0" presId="urn:microsoft.com/office/officeart/2005/8/layout/target3"/>
    <dgm:cxn modelId="{4B852593-C1AC-4229-8981-0D07348E9C48}" type="presParOf" srcId="{333A1088-737F-45CB-B68E-254E46348037}" destId="{F41139FD-01EE-4571-8B17-4FB00FC51163}" srcOrd="1" destOrd="0" presId="urn:microsoft.com/office/officeart/2005/8/layout/target3"/>
    <dgm:cxn modelId="{6CB35D66-A92E-462B-911C-4B0E4A95E92B}" type="presParOf" srcId="{333A1088-737F-45CB-B68E-254E46348037}" destId="{D005CE8C-CC26-4C3E-AC11-E15060ECD759}" srcOrd="2" destOrd="0" presId="urn:microsoft.com/office/officeart/2005/8/layout/target3"/>
    <dgm:cxn modelId="{586A2808-1B87-4A14-A3E9-BC67AEE28F14}" type="presParOf" srcId="{333A1088-737F-45CB-B68E-254E46348037}" destId="{2C702D82-9B77-49B7-9568-BB8EB47C3372}" srcOrd="3" destOrd="0" presId="urn:microsoft.com/office/officeart/2005/8/layout/target3"/>
    <dgm:cxn modelId="{272BCC2E-F226-4FA1-A5C7-35949CA26DFB}" type="presParOf" srcId="{333A1088-737F-45CB-B68E-254E46348037}" destId="{A52A0455-90FF-4808-ABD0-F02540D31D5A}" srcOrd="4" destOrd="0" presId="urn:microsoft.com/office/officeart/2005/8/layout/target3"/>
    <dgm:cxn modelId="{EB20A2DC-FCEC-4582-B453-8886E2D54E7D}" type="presParOf" srcId="{333A1088-737F-45CB-B68E-254E46348037}" destId="{6140AFEC-043D-4C43-A2F9-D0F5331DF3A3}" srcOrd="5" destOrd="0" presId="urn:microsoft.com/office/officeart/2005/8/layout/target3"/>
    <dgm:cxn modelId="{D1B69DE5-BFB1-4930-97DA-7F430CA889AB}" type="presParOf" srcId="{333A1088-737F-45CB-B68E-254E46348037}" destId="{9358AC05-5D7D-4327-9F80-1AD486AEA664}" srcOrd="6" destOrd="0" presId="urn:microsoft.com/office/officeart/2005/8/layout/target3"/>
    <dgm:cxn modelId="{44EBB184-EEFD-41D2-8D0B-7D2AFC746309}" type="presParOf" srcId="{333A1088-737F-45CB-B68E-254E46348037}" destId="{313FC574-E1CD-4FB4-B054-0B805CE0447D}" srcOrd="7" destOrd="0" presId="urn:microsoft.com/office/officeart/2005/8/layout/target3"/>
    <dgm:cxn modelId="{452E072E-E474-44C2-B013-B8870308713C}" type="presParOf" srcId="{333A1088-737F-45CB-B68E-254E46348037}" destId="{619D679B-A015-4ECF-8348-D1034C574F40}" srcOrd="8" destOrd="0" presId="urn:microsoft.com/office/officeart/2005/8/layout/target3"/>
    <dgm:cxn modelId="{9E830CDE-54BE-4421-B4F4-AE34ECE8689C}" type="presParOf" srcId="{333A1088-737F-45CB-B68E-254E46348037}" destId="{322283A8-4A27-4CDA-BAE3-F381106A9174}" srcOrd="9" destOrd="0" presId="urn:microsoft.com/office/officeart/2005/8/layout/target3"/>
    <dgm:cxn modelId="{16AFECDC-EB70-44B3-80CC-8388A2DE2D7B}" type="presParOf" srcId="{333A1088-737F-45CB-B68E-254E46348037}" destId="{FFC9F71D-1B4F-4AD9-A4A6-86ADEFC8AF5C}" srcOrd="10" destOrd="0" presId="urn:microsoft.com/office/officeart/2005/8/layout/target3"/>
    <dgm:cxn modelId="{52722FCD-523D-4B56-8629-0E4916AC6378}" type="presParOf" srcId="{333A1088-737F-45CB-B68E-254E46348037}" destId="{25B08C86-7E15-44DC-BE7F-FFB55DD49D12}" srcOrd="11" destOrd="0" presId="urn:microsoft.com/office/officeart/2005/8/layout/target3"/>
    <dgm:cxn modelId="{DAEEE688-02A4-4EF8-B92D-DCB3741C8EFB}" type="presParOf" srcId="{333A1088-737F-45CB-B68E-254E46348037}" destId="{76644BE8-9D7C-4C09-B250-3D10AF48CBB7}" srcOrd="12" destOrd="0" presId="urn:microsoft.com/office/officeart/2005/8/layout/target3"/>
    <dgm:cxn modelId="{9F9C26B0-C56D-4116-ADD8-86137DB4F9A1}" type="presParOf" srcId="{333A1088-737F-45CB-B68E-254E46348037}" destId="{EE85B701-7295-41C0-BA7A-34D3756A2AE6}" srcOrd="13" destOrd="0" presId="urn:microsoft.com/office/officeart/2005/8/layout/target3"/>
    <dgm:cxn modelId="{FCEEA4E7-CE9B-429F-A4CC-BDD49A60D774}" type="presParOf" srcId="{333A1088-737F-45CB-B68E-254E46348037}" destId="{8BEBB6EC-1DAA-4CAC-8A25-BC0FCBD5DBD5}" srcOrd="14" destOrd="0" presId="urn:microsoft.com/office/officeart/2005/8/layout/target3"/>
    <dgm:cxn modelId="{05058E73-17F1-4224-9134-DB5AC4197C3F}" type="presParOf" srcId="{333A1088-737F-45CB-B68E-254E46348037}" destId="{AED2198E-93D5-4001-81B4-73124B309672}" srcOrd="15" destOrd="0" presId="urn:microsoft.com/office/officeart/2005/8/layout/target3"/>
    <dgm:cxn modelId="{788753FD-C471-4F59-BED6-2633F8183D0E}" type="presParOf" srcId="{333A1088-737F-45CB-B68E-254E46348037}" destId="{2BE915AB-18AA-4053-B92C-3BFC9ED204BB}" srcOrd="16" destOrd="0" presId="urn:microsoft.com/office/officeart/2005/8/layout/target3"/>
    <dgm:cxn modelId="{A68EA616-B71C-4342-B150-DD56F7D54A73}" type="presParOf" srcId="{333A1088-737F-45CB-B68E-254E46348037}" destId="{6BB5E863-4638-4E1D-BFDE-399D028AC4ED}" srcOrd="17" destOrd="0" presId="urn:microsoft.com/office/officeart/2005/8/layout/target3"/>
    <dgm:cxn modelId="{70B4E4A2-56B4-488C-9FB3-97EE12256D71}" type="presParOf" srcId="{333A1088-737F-45CB-B68E-254E46348037}" destId="{5A5FFA88-C948-4069-8E93-59FA12366E83}" srcOrd="18" destOrd="0" presId="urn:microsoft.com/office/officeart/2005/8/layout/target3"/>
    <dgm:cxn modelId="{9B5F9852-0341-4999-9F8B-B6B0C513819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VY_32_INOVACE_14_Český jazyk 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Vedlejší věta PU způsobová, měrová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CZ.1.07/1.4.00/21.1262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06705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52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Následující prezentace slouží k vysvětlení nového učiva o vedlejších větách příslovečných, </a:t>
            </a:r>
            <a:r>
              <a:rPr lang="cs-CZ"/>
              <a:t>konkrétně </a:t>
            </a:r>
            <a:r>
              <a:rPr lang="cs-CZ" smtClean="0"/>
              <a:t>příslovečné způsobové </a:t>
            </a:r>
            <a:r>
              <a:rPr lang="cs-CZ" dirty="0" smtClean="0"/>
              <a:t>a měrové. </a:t>
            </a:r>
            <a:r>
              <a:rPr lang="cs-CZ" dirty="0"/>
              <a:t>Úkolem žáků je určit větu hlavní a vedlejší a doplnit vhodnou otázku do závorky tak, aby si vhodně odpověděli danou vedlejší větou. Žáci vše zapisují do sešitu.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964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Vedlejší věta příslovečná </a:t>
            </a:r>
            <a:r>
              <a:rPr lang="cs-CZ" b="1" dirty="0" smtClean="0"/>
              <a:t>způsobová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Ptáme </a:t>
            </a:r>
            <a:r>
              <a:rPr lang="cs-CZ" dirty="0"/>
              <a:t>se: </a:t>
            </a:r>
            <a:r>
              <a:rPr lang="cs-CZ" b="1" dirty="0" smtClean="0">
                <a:solidFill>
                  <a:srgbClr val="FF0000"/>
                </a:solidFill>
              </a:rPr>
              <a:t>jak? Jakým způsobem?</a:t>
            </a:r>
            <a:endParaRPr lang="cs-CZ" b="1" dirty="0">
              <a:solidFill>
                <a:srgbClr val="FF0000"/>
              </a:solidFill>
            </a:endParaRP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U</a:t>
            </a:r>
            <a:r>
              <a:rPr lang="cs-CZ" dirty="0" smtClean="0"/>
              <a:t>vozena spojovacími výrazy:</a:t>
            </a:r>
          </a:p>
          <a:p>
            <a:pPr marL="68580" indent="0">
              <a:buNone/>
            </a:pPr>
            <a:r>
              <a:rPr lang="cs-CZ" b="1" dirty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ako, jak, jak – tak, že, aby, pokud </a:t>
            </a:r>
            <a:r>
              <a:rPr lang="cs-CZ" dirty="0" smtClean="0"/>
              <a:t>aj. 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7414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1152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Příklady vět (</a:t>
            </a:r>
            <a:r>
              <a:rPr lang="cs-CZ" b="1" dirty="0" err="1" smtClean="0"/>
              <a:t>Vv</a:t>
            </a:r>
            <a:r>
              <a:rPr lang="cs-CZ" b="1" dirty="0" smtClean="0"/>
              <a:t> PU – způsobová</a:t>
            </a:r>
            <a:r>
              <a:rPr lang="cs-CZ" dirty="0" smtClean="0"/>
              <a:t>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7281257" cy="4248472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b="1" dirty="0" smtClean="0"/>
              <a:t>Opište, určete VH a </a:t>
            </a:r>
            <a:r>
              <a:rPr lang="cs-CZ" b="1" dirty="0" err="1" smtClean="0"/>
              <a:t>Vv</a:t>
            </a:r>
            <a:r>
              <a:rPr lang="cs-CZ" b="1" dirty="0" smtClean="0"/>
              <a:t> a doplňte otázky: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Při montáži postupujte přesně tak, jak je to v návodu. ( 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Chtěl jsem všechno připravit tak, abys měl radost. (  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Tvářil se, jako by mu ulítly včely.  (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Do zatáček jel tak, že si nadjížděl obloukem. (    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398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Vedlejší věta příslovečná </a:t>
            </a:r>
            <a:r>
              <a:rPr lang="cs-CZ" b="1" dirty="0" smtClean="0"/>
              <a:t>měrová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Ptáme </a:t>
            </a:r>
            <a:r>
              <a:rPr lang="cs-CZ" dirty="0"/>
              <a:t>se: </a:t>
            </a:r>
            <a:r>
              <a:rPr lang="cs-CZ" b="1" dirty="0" smtClean="0">
                <a:solidFill>
                  <a:srgbClr val="FF0000"/>
                </a:solidFill>
              </a:rPr>
              <a:t>jak hodně? do jaké míry?</a:t>
            </a:r>
            <a:endParaRPr lang="cs-CZ" b="1" dirty="0">
              <a:solidFill>
                <a:srgbClr val="FF0000"/>
              </a:solidFill>
            </a:endParaRP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U</a:t>
            </a:r>
            <a:r>
              <a:rPr lang="cs-CZ" dirty="0" smtClean="0"/>
              <a:t>vozena spojovacími výrazy:</a:t>
            </a:r>
          </a:p>
          <a:p>
            <a:pPr marL="68580" indent="0">
              <a:buNone/>
            </a:pPr>
            <a:r>
              <a:rPr lang="cs-CZ" b="1" dirty="0">
                <a:solidFill>
                  <a:srgbClr val="FF0000"/>
                </a:solidFill>
              </a:rPr>
              <a:t>č</a:t>
            </a:r>
            <a:r>
              <a:rPr lang="cs-CZ" b="1" dirty="0" smtClean="0">
                <a:solidFill>
                  <a:srgbClr val="FF0000"/>
                </a:solidFill>
              </a:rPr>
              <a:t>ím – tím, tak – že, jako, tolik – kolik </a:t>
            </a:r>
            <a:r>
              <a:rPr lang="cs-CZ" dirty="0" smtClean="0"/>
              <a:t>aj. 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3098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Příklady vět (</a:t>
            </a:r>
            <a:r>
              <a:rPr lang="cs-CZ" b="1" dirty="0" err="1" smtClean="0"/>
              <a:t>Vv</a:t>
            </a:r>
            <a:r>
              <a:rPr lang="cs-CZ" b="1" dirty="0" smtClean="0"/>
              <a:t> PU – měrová</a:t>
            </a:r>
            <a:r>
              <a:rPr lang="cs-CZ" dirty="0" smtClean="0"/>
              <a:t>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208912" cy="4347845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Opište, určete VH a </a:t>
            </a:r>
            <a:r>
              <a:rPr lang="cs-CZ" b="1" dirty="0" err="1" smtClean="0"/>
              <a:t>Vv</a:t>
            </a:r>
            <a:r>
              <a:rPr lang="cs-CZ" b="1" dirty="0" smtClean="0"/>
              <a:t> a doplňte otázky: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Kluci tak rychle utíkali, že sotva dechu popadali.(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Kolikrát se vsadil, tolikrát prohrál. (  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Rozčílil se, až zčervenal. (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Dám ti tolik peněz, kolik budeš potřebovat.(    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575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68580" indent="0">
              <a:buNone/>
            </a:pPr>
            <a:r>
              <a:rPr lang="cs-CZ" b="1" dirty="0" smtClean="0"/>
              <a:t>VV PU způsobové (podtržené):</a:t>
            </a:r>
          </a:p>
          <a:p>
            <a:pPr marL="68580" indent="0">
              <a:buNone/>
            </a:pPr>
            <a:r>
              <a:rPr lang="cs-CZ" dirty="0" smtClean="0"/>
              <a:t>Při </a:t>
            </a:r>
            <a:r>
              <a:rPr lang="cs-CZ" dirty="0"/>
              <a:t>montáži postupujte přesně tak, </a:t>
            </a:r>
            <a:r>
              <a:rPr lang="cs-CZ" u="sng" dirty="0"/>
              <a:t>jak je to v návodu. </a:t>
            </a:r>
            <a:r>
              <a:rPr lang="cs-CZ" dirty="0" smtClean="0"/>
              <a:t>(JAK POSTUPUJTE?)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Chtěl jsem všechno připravit tak, </a:t>
            </a:r>
            <a:r>
              <a:rPr lang="cs-CZ" u="sng" dirty="0"/>
              <a:t>abys měl radost. </a:t>
            </a:r>
            <a:r>
              <a:rPr lang="cs-CZ" dirty="0" smtClean="0"/>
              <a:t>(JAK JSEM TO CHTĚL PŘIPRAVIT?)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Tvářil se, </a:t>
            </a:r>
            <a:r>
              <a:rPr lang="cs-CZ" u="sng" dirty="0"/>
              <a:t>jako by mu ulítly včely.  </a:t>
            </a:r>
            <a:r>
              <a:rPr lang="cs-CZ" dirty="0" smtClean="0"/>
              <a:t>(JAK SE TVÁŘIL?)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Do zatáček jel tak, </a:t>
            </a:r>
            <a:r>
              <a:rPr lang="cs-CZ" u="sng" dirty="0"/>
              <a:t>že si nadjížděl obloukem. </a:t>
            </a:r>
          </a:p>
          <a:p>
            <a:pPr marL="68580" indent="0">
              <a:buNone/>
            </a:pPr>
            <a:r>
              <a:rPr lang="cs-CZ" dirty="0" smtClean="0"/>
              <a:t>(JAK JEL?)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2184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VV PU měrové (podtržené):</a:t>
            </a:r>
          </a:p>
          <a:p>
            <a:pPr marL="68580" indent="0">
              <a:buNone/>
            </a:pPr>
            <a:r>
              <a:rPr lang="cs-CZ" dirty="0"/>
              <a:t>Kluci tak rychle utíkali, </a:t>
            </a:r>
            <a:r>
              <a:rPr lang="cs-CZ" u="sng" dirty="0"/>
              <a:t>že sotva dechu popadali</a:t>
            </a:r>
            <a:r>
              <a:rPr lang="cs-CZ" u="sng" dirty="0" smtClean="0"/>
              <a:t>. </a:t>
            </a:r>
            <a:r>
              <a:rPr lang="cs-CZ" dirty="0" smtClean="0"/>
              <a:t>(JAK MOC RYCHLE UTÍKALI?)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u="sng" dirty="0"/>
              <a:t>Kolikrát se vsadil</a:t>
            </a:r>
            <a:r>
              <a:rPr lang="cs-CZ" dirty="0"/>
              <a:t>, tolikrát prohrál.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(KOLIKRÁT PROHRÁL?)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Rozčílil se, </a:t>
            </a:r>
            <a:r>
              <a:rPr lang="cs-CZ" u="sng" dirty="0"/>
              <a:t>až zčervenal.</a:t>
            </a:r>
            <a:r>
              <a:rPr lang="cs-CZ" dirty="0"/>
              <a:t> </a:t>
            </a:r>
            <a:r>
              <a:rPr lang="cs-CZ" dirty="0" smtClean="0"/>
              <a:t>(JAK MOC SE ROZČÍLIL?)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Dám ti tolik peněz, </a:t>
            </a:r>
            <a:r>
              <a:rPr lang="cs-CZ" u="sng" dirty="0"/>
              <a:t>kolik budeš potřebovat</a:t>
            </a:r>
            <a:r>
              <a:rPr lang="cs-CZ" u="sng" dirty="0" smtClean="0"/>
              <a:t>.</a:t>
            </a:r>
            <a:r>
              <a:rPr lang="cs-CZ" dirty="0" smtClean="0"/>
              <a:t> (KOLIK TI DÁM PENĚZ?)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430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720080"/>
          </a:xfrm>
        </p:spPr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>
            <a:normAutofit/>
          </a:bodyPr>
          <a:lstStyle/>
          <a:p>
            <a:r>
              <a:rPr lang="cs-CZ" dirty="0" smtClean="0"/>
              <a:t>Prezentace je dílem autorky ze dne 16. 1. 2012.</a:t>
            </a:r>
          </a:p>
          <a:p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8088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46</TotalTime>
  <Words>401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</vt:lpstr>
      <vt:lpstr>Vedlejší věta příslovečná způsobová:</vt:lpstr>
      <vt:lpstr>    Příklady vět (Vv PU – způsobová):</vt:lpstr>
      <vt:lpstr>Vedlejší věta příslovečná měrová:</vt:lpstr>
      <vt:lpstr>Příklady vět (Vv PU – měrová):</vt:lpstr>
      <vt:lpstr>ŘEŠENÍ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Vedlejší věta příslovečná</dc:title>
  <dc:creator>08F3</dc:creator>
  <cp:lastModifiedBy>08F3</cp:lastModifiedBy>
  <cp:revision>18</cp:revision>
  <dcterms:created xsi:type="dcterms:W3CDTF">2012-01-15T17:52:20Z</dcterms:created>
  <dcterms:modified xsi:type="dcterms:W3CDTF">2012-12-16T15:56:46Z</dcterms:modified>
</cp:coreProperties>
</file>