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5" r:id="rId2"/>
    <p:sldId id="266" r:id="rId3"/>
    <p:sldId id="259" r:id="rId4"/>
    <p:sldId id="260" r:id="rId5"/>
    <p:sldId id="262" r:id="rId6"/>
    <p:sldId id="264" r:id="rId7"/>
    <p:sldId id="267" r:id="rId8"/>
    <p:sldId id="26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VY_32_INOVACE_16_Český jazyk 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Vedlejší věta PU příčinná, účelová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smtClean="0"/>
            <a:t>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8CA845-CBA1-45D4-A471-8A8147B615FC}" type="presOf" srcId="{D1B46980-6531-4606-95E6-44980827E919}" destId="{6140AFEC-043D-4C43-A2F9-D0F5331DF3A3}" srcOrd="0" destOrd="0" presId="urn:microsoft.com/office/officeart/2005/8/layout/target3"/>
    <dgm:cxn modelId="{683A629C-A1CB-44FF-92CE-3932963FF4E4}" type="presOf" srcId="{B651F6E3-6281-48DB-9319-2AEAFDAE7572}" destId="{6BB5E863-4638-4E1D-BFDE-399D028AC4ED}" srcOrd="1" destOrd="0" presId="urn:microsoft.com/office/officeart/2005/8/layout/target3"/>
    <dgm:cxn modelId="{A6C11B39-86DE-4A49-90F3-4C05E30018C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58C0E77-E81D-47A5-AE51-9B2D9FFA1A3F}" type="presOf" srcId="{D1B46980-6531-4606-95E6-44980827E919}" destId="{2BE915AB-18AA-4053-B92C-3BFC9ED204BB}" srcOrd="1" destOrd="0" presId="urn:microsoft.com/office/officeart/2005/8/layout/target3"/>
    <dgm:cxn modelId="{BE1FFBC4-CB47-41AC-89BC-0C11C66673CC}" type="presOf" srcId="{D8197B8C-B260-4A16-BDF4-0947B075E274}" destId="{25B08C86-7E15-44DC-BE7F-FFB55DD49D12}" srcOrd="0" destOrd="0" presId="urn:microsoft.com/office/officeart/2005/8/layout/target3"/>
    <dgm:cxn modelId="{93B5E065-DB7C-4890-8DF0-E0AA85D87FD4}" type="presOf" srcId="{D1D4F407-5343-4D3F-B5B9-D407B03CAEB4}" destId="{D005CE8C-CC26-4C3E-AC11-E15060ECD759}" srcOrd="0" destOrd="0" presId="urn:microsoft.com/office/officeart/2005/8/layout/target3"/>
    <dgm:cxn modelId="{C48ADE11-7ECA-4314-A75D-7149988BF1E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2E0560A-D11D-4842-A991-DDB91B4CD276}" type="presOf" srcId="{D1D4F407-5343-4D3F-B5B9-D407B03CAEB4}" destId="{AED2198E-93D5-4001-81B4-73124B309672}" srcOrd="1" destOrd="0" presId="urn:microsoft.com/office/officeart/2005/8/layout/target3"/>
    <dgm:cxn modelId="{BCADF602-CC03-40EB-AEB6-9AE91F7752A2}" type="presOf" srcId="{D8197B8C-B260-4A16-BDF4-0947B075E274}" destId="{5A5FFA88-C948-4069-8E93-59FA12366E83}" srcOrd="1" destOrd="0" presId="urn:microsoft.com/office/officeart/2005/8/layout/target3"/>
    <dgm:cxn modelId="{8B05AEE4-6CF8-4C9A-B61A-2B5C0022BF17}" type="presOf" srcId="{757F3AB3-0718-4624-B441-E567A8F0AB56}" destId="{333A1088-737F-45CB-B68E-254E46348037}" srcOrd="0" destOrd="0" presId="urn:microsoft.com/office/officeart/2005/8/layout/target3"/>
    <dgm:cxn modelId="{EDD03A36-0D68-45D0-A48B-19BDBAF54CB9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8C93C2B-0499-4254-A057-565299EAF83A}" type="presParOf" srcId="{333A1088-737F-45CB-B68E-254E46348037}" destId="{F5ABB229-8D3B-4694-996A-96F23CF14429}" srcOrd="0" destOrd="0" presId="urn:microsoft.com/office/officeart/2005/8/layout/target3"/>
    <dgm:cxn modelId="{4F7B7ED2-6E89-4585-9832-7C20E0C2E194}" type="presParOf" srcId="{333A1088-737F-45CB-B68E-254E46348037}" destId="{F41139FD-01EE-4571-8B17-4FB00FC51163}" srcOrd="1" destOrd="0" presId="urn:microsoft.com/office/officeart/2005/8/layout/target3"/>
    <dgm:cxn modelId="{6A442B54-898B-4323-A4D7-4FB938BBB7D4}" type="presParOf" srcId="{333A1088-737F-45CB-B68E-254E46348037}" destId="{D005CE8C-CC26-4C3E-AC11-E15060ECD759}" srcOrd="2" destOrd="0" presId="urn:microsoft.com/office/officeart/2005/8/layout/target3"/>
    <dgm:cxn modelId="{2206E6F5-7F3C-4BAA-81B5-DA7542CB5CB4}" type="presParOf" srcId="{333A1088-737F-45CB-B68E-254E46348037}" destId="{2C702D82-9B77-49B7-9568-BB8EB47C3372}" srcOrd="3" destOrd="0" presId="urn:microsoft.com/office/officeart/2005/8/layout/target3"/>
    <dgm:cxn modelId="{9F2E6E89-7CFB-4379-94FD-70BC12548221}" type="presParOf" srcId="{333A1088-737F-45CB-B68E-254E46348037}" destId="{A52A0455-90FF-4808-ABD0-F02540D31D5A}" srcOrd="4" destOrd="0" presId="urn:microsoft.com/office/officeart/2005/8/layout/target3"/>
    <dgm:cxn modelId="{C9A0C5FA-1E26-432A-BCDC-067E33D8B4C3}" type="presParOf" srcId="{333A1088-737F-45CB-B68E-254E46348037}" destId="{6140AFEC-043D-4C43-A2F9-D0F5331DF3A3}" srcOrd="5" destOrd="0" presId="urn:microsoft.com/office/officeart/2005/8/layout/target3"/>
    <dgm:cxn modelId="{88824917-328B-46B0-BF33-929B3F26077D}" type="presParOf" srcId="{333A1088-737F-45CB-B68E-254E46348037}" destId="{9358AC05-5D7D-4327-9F80-1AD486AEA664}" srcOrd="6" destOrd="0" presId="urn:microsoft.com/office/officeart/2005/8/layout/target3"/>
    <dgm:cxn modelId="{75D582EB-B825-46C9-AE65-0860FD91395F}" type="presParOf" srcId="{333A1088-737F-45CB-B68E-254E46348037}" destId="{313FC574-E1CD-4FB4-B054-0B805CE0447D}" srcOrd="7" destOrd="0" presId="urn:microsoft.com/office/officeart/2005/8/layout/target3"/>
    <dgm:cxn modelId="{6854D72B-24F5-46D9-B74D-FBFF6B97ACC0}" type="presParOf" srcId="{333A1088-737F-45CB-B68E-254E46348037}" destId="{619D679B-A015-4ECF-8348-D1034C574F40}" srcOrd="8" destOrd="0" presId="urn:microsoft.com/office/officeart/2005/8/layout/target3"/>
    <dgm:cxn modelId="{A28DCEAA-9249-4B30-92B7-B0B80A43B521}" type="presParOf" srcId="{333A1088-737F-45CB-B68E-254E46348037}" destId="{322283A8-4A27-4CDA-BAE3-F381106A9174}" srcOrd="9" destOrd="0" presId="urn:microsoft.com/office/officeart/2005/8/layout/target3"/>
    <dgm:cxn modelId="{2DF6FE16-D4DF-40FE-875D-C73BB15F9407}" type="presParOf" srcId="{333A1088-737F-45CB-B68E-254E46348037}" destId="{FFC9F71D-1B4F-4AD9-A4A6-86ADEFC8AF5C}" srcOrd="10" destOrd="0" presId="urn:microsoft.com/office/officeart/2005/8/layout/target3"/>
    <dgm:cxn modelId="{CFDFE6FB-C08A-47D0-B916-298F9B6C024C}" type="presParOf" srcId="{333A1088-737F-45CB-B68E-254E46348037}" destId="{25B08C86-7E15-44DC-BE7F-FFB55DD49D12}" srcOrd="11" destOrd="0" presId="urn:microsoft.com/office/officeart/2005/8/layout/target3"/>
    <dgm:cxn modelId="{20950D27-333A-4BBD-8160-BE16B93C6A11}" type="presParOf" srcId="{333A1088-737F-45CB-B68E-254E46348037}" destId="{76644BE8-9D7C-4C09-B250-3D10AF48CBB7}" srcOrd="12" destOrd="0" presId="urn:microsoft.com/office/officeart/2005/8/layout/target3"/>
    <dgm:cxn modelId="{29542243-F9CC-45E2-A332-B1E3A8F71946}" type="presParOf" srcId="{333A1088-737F-45CB-B68E-254E46348037}" destId="{EE85B701-7295-41C0-BA7A-34D3756A2AE6}" srcOrd="13" destOrd="0" presId="urn:microsoft.com/office/officeart/2005/8/layout/target3"/>
    <dgm:cxn modelId="{D85E0FC8-0A39-482A-98DB-88BD1ED365E8}" type="presParOf" srcId="{333A1088-737F-45CB-B68E-254E46348037}" destId="{8BEBB6EC-1DAA-4CAC-8A25-BC0FCBD5DBD5}" srcOrd="14" destOrd="0" presId="urn:microsoft.com/office/officeart/2005/8/layout/target3"/>
    <dgm:cxn modelId="{3E322DED-A7B8-4697-842C-AD93C42987FF}" type="presParOf" srcId="{333A1088-737F-45CB-B68E-254E46348037}" destId="{AED2198E-93D5-4001-81B4-73124B309672}" srcOrd="15" destOrd="0" presId="urn:microsoft.com/office/officeart/2005/8/layout/target3"/>
    <dgm:cxn modelId="{5639CB6E-AD57-45AF-BC78-DBF9CA405481}" type="presParOf" srcId="{333A1088-737F-45CB-B68E-254E46348037}" destId="{2BE915AB-18AA-4053-B92C-3BFC9ED204BB}" srcOrd="16" destOrd="0" presId="urn:microsoft.com/office/officeart/2005/8/layout/target3"/>
    <dgm:cxn modelId="{696AA560-7680-40D3-AC6F-358877F9D1A3}" type="presParOf" srcId="{333A1088-737F-45CB-B68E-254E46348037}" destId="{6BB5E863-4638-4E1D-BFDE-399D028AC4ED}" srcOrd="17" destOrd="0" presId="urn:microsoft.com/office/officeart/2005/8/layout/target3"/>
    <dgm:cxn modelId="{0DEE964E-9917-4728-86B1-9A39229FD411}" type="presParOf" srcId="{333A1088-737F-45CB-B68E-254E46348037}" destId="{5A5FFA88-C948-4069-8E93-59FA12366E83}" srcOrd="18" destOrd="0" presId="urn:microsoft.com/office/officeart/2005/8/layout/target3"/>
    <dgm:cxn modelId="{E0C35735-55C8-4A2C-90BE-21CF55410AB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VY_32_INOVACE_16_Český jazyk 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Vedlejší věta PU příčinná, účelová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smtClean="0"/>
            <a:t>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B41549F-E81C-4D09-9244-50BDE6859625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8DD6802-7CD1-4B15-9F03-CFDE137A0E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424685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1988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Následující prezentace slouží </a:t>
            </a:r>
            <a:r>
              <a:rPr lang="cs-CZ" dirty="0" smtClean="0"/>
              <a:t>k probrání </a:t>
            </a:r>
            <a:r>
              <a:rPr lang="cs-CZ" dirty="0"/>
              <a:t>nového učiva o vedlejších větách příslovečných, </a:t>
            </a:r>
            <a:r>
              <a:rPr lang="cs-CZ"/>
              <a:t>konkrétně </a:t>
            </a:r>
            <a:r>
              <a:rPr lang="cs-CZ" smtClean="0"/>
              <a:t>příčinné </a:t>
            </a:r>
            <a:r>
              <a:rPr lang="cs-CZ" dirty="0" smtClean="0"/>
              <a:t>a účelové. </a:t>
            </a:r>
            <a:r>
              <a:rPr lang="cs-CZ" dirty="0"/>
              <a:t>Úkolem žáků je určit větu hlavní a vedlejší a doplnit vhodnou otázku do závorky tak, aby si vhodně odpověděli danou vedlejší větou. Žáci vše zapisují do sešitu.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8392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Vedlejší věta příslovečná </a:t>
            </a:r>
            <a:r>
              <a:rPr lang="cs-CZ" b="1" dirty="0" smtClean="0"/>
              <a:t>příčinná (důvodová)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Ptáme </a:t>
            </a:r>
            <a:r>
              <a:rPr lang="cs-CZ" dirty="0"/>
              <a:t>se: </a:t>
            </a:r>
            <a:r>
              <a:rPr lang="cs-CZ" b="1" dirty="0" smtClean="0">
                <a:solidFill>
                  <a:srgbClr val="FF0000"/>
                </a:solidFill>
              </a:rPr>
              <a:t>proč? z jaké příčiny? </a:t>
            </a:r>
            <a:endParaRPr lang="cs-CZ" b="1" dirty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U</a:t>
            </a:r>
            <a:r>
              <a:rPr lang="cs-CZ" dirty="0" smtClean="0"/>
              <a:t>vozena spojovacími výrazy:</a:t>
            </a:r>
          </a:p>
          <a:p>
            <a:pPr marL="68580" indent="0">
              <a:buNone/>
            </a:pPr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rotože, že, poněvadž, jelikož aj</a:t>
            </a:r>
            <a:r>
              <a:rPr lang="cs-CZ" dirty="0" smtClean="0"/>
              <a:t>. 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414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Příklady vět (</a:t>
            </a:r>
            <a:r>
              <a:rPr lang="cs-CZ" b="1" dirty="0" err="1" smtClean="0"/>
              <a:t>Vv</a:t>
            </a:r>
            <a:r>
              <a:rPr lang="cs-CZ" b="1" dirty="0" smtClean="0"/>
              <a:t> PU – příčinná (důvodová)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7281257" cy="4248472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b="1" dirty="0" smtClean="0"/>
              <a:t>Opište, určete VH a </a:t>
            </a:r>
            <a:r>
              <a:rPr lang="cs-CZ" b="1" dirty="0" err="1" smtClean="0"/>
              <a:t>Vv</a:t>
            </a:r>
            <a:r>
              <a:rPr lang="cs-CZ" b="1" dirty="0" smtClean="0"/>
              <a:t> a doplňte otázky: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Nejel na kole, protože ho bolela noha. (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Musím se s ním sejít proto, že mu dlužím vysvětlení.  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Poněvadž jsem ztratil stravenky, nechodím tento měsíc na obědy.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Díval se z okna, jelikož byl zvědavý. (  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398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Vedlejší věta příslovečná </a:t>
            </a:r>
            <a:r>
              <a:rPr lang="cs-CZ" b="1" dirty="0" smtClean="0"/>
              <a:t>účelová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Ptáme </a:t>
            </a:r>
            <a:r>
              <a:rPr lang="cs-CZ" dirty="0"/>
              <a:t>se: </a:t>
            </a:r>
            <a:r>
              <a:rPr lang="cs-CZ" b="1" dirty="0" smtClean="0">
                <a:solidFill>
                  <a:srgbClr val="FF0000"/>
                </a:solidFill>
              </a:rPr>
              <a:t>proč? za jakým účelem? </a:t>
            </a:r>
            <a:endParaRPr lang="cs-CZ" b="1" dirty="0">
              <a:solidFill>
                <a:srgbClr val="FF0000"/>
              </a:solidFill>
            </a:endParaRP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U</a:t>
            </a:r>
            <a:r>
              <a:rPr lang="cs-CZ" dirty="0" smtClean="0"/>
              <a:t>vozena spojovacími výrazy:</a:t>
            </a:r>
          </a:p>
          <a:p>
            <a:pPr marL="68580" indent="0">
              <a:buNone/>
            </a:pPr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by, abych </a:t>
            </a:r>
            <a:r>
              <a:rPr lang="cs-CZ" dirty="0" smtClean="0"/>
              <a:t>aj. 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3098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Příklady vět (</a:t>
            </a:r>
            <a:r>
              <a:rPr lang="cs-CZ" b="1" dirty="0" err="1" smtClean="0"/>
              <a:t>Vv</a:t>
            </a:r>
            <a:r>
              <a:rPr lang="cs-CZ" b="1" dirty="0" smtClean="0"/>
              <a:t> PU – účelová</a:t>
            </a:r>
            <a:r>
              <a:rPr lang="cs-CZ" dirty="0" smtClean="0"/>
              <a:t>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208912" cy="4347845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Opište, určete VH a </a:t>
            </a:r>
            <a:r>
              <a:rPr lang="cs-CZ" b="1" dirty="0" err="1" smtClean="0"/>
              <a:t>Vv</a:t>
            </a:r>
            <a:r>
              <a:rPr lang="cs-CZ" b="1" dirty="0" smtClean="0"/>
              <a:t> a doplňte otázky: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Musím  se s ním sejít, abych mu vše vysvětlila.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Musíme si pospíšit, abychom přišli včas. ( 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Zavři dveře, ať netáhne. (         )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Vzal jsem si svetr, aby mně nebylo zima. (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575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752528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b="1" dirty="0" smtClean="0"/>
              <a:t>VV PU příčinné (podtrženy):</a:t>
            </a:r>
          </a:p>
          <a:p>
            <a:pPr marL="68580" indent="0">
              <a:buNone/>
            </a:pPr>
            <a:r>
              <a:rPr lang="cs-CZ" dirty="0" smtClean="0"/>
              <a:t>Nejel </a:t>
            </a:r>
            <a:r>
              <a:rPr lang="cs-CZ" dirty="0"/>
              <a:t>na kole, </a:t>
            </a:r>
            <a:r>
              <a:rPr lang="cs-CZ" u="sng" dirty="0"/>
              <a:t>protože ho bolela noha. </a:t>
            </a:r>
            <a:endParaRPr lang="cs-CZ" u="sng" dirty="0" smtClean="0"/>
          </a:p>
          <a:p>
            <a:pPr marL="68580" indent="0">
              <a:buNone/>
            </a:pPr>
            <a:r>
              <a:rPr lang="cs-CZ" dirty="0" smtClean="0"/>
              <a:t>(PROČ NEJEL NA KOLE?)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Musím se s ním sejít proto, </a:t>
            </a:r>
            <a:r>
              <a:rPr lang="cs-CZ" u="sng" dirty="0"/>
              <a:t>že mu dlužím vysvětlení.</a:t>
            </a:r>
            <a:r>
              <a:rPr lang="cs-CZ" dirty="0"/>
              <a:t>   </a:t>
            </a:r>
            <a:r>
              <a:rPr lang="cs-CZ" dirty="0" smtClean="0"/>
              <a:t>(PROČ SE S NÍM MUSÍM SEJÍT?)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u="sng" dirty="0"/>
              <a:t>Poněvadž jsem ztratil stravenky</a:t>
            </a:r>
            <a:r>
              <a:rPr lang="cs-CZ" dirty="0"/>
              <a:t>, nechodím tento měsíc na obědy. </a:t>
            </a: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(PROČ NECHODÍM NA OBĚDY?)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Díval se z okna</a:t>
            </a:r>
            <a:r>
              <a:rPr lang="cs-CZ" u="sng" dirty="0"/>
              <a:t>, jelikož byl zvědavý. </a:t>
            </a:r>
            <a:endParaRPr lang="cs-CZ" u="sng" dirty="0" smtClean="0"/>
          </a:p>
          <a:p>
            <a:pPr marL="68580" indent="0">
              <a:buNone/>
            </a:pPr>
            <a:r>
              <a:rPr lang="cs-CZ" dirty="0" smtClean="0"/>
              <a:t>(PROČ SE DÍVAL Z OKNA?)</a:t>
            </a:r>
          </a:p>
          <a:p>
            <a:pPr marL="68580" indent="0">
              <a:buNone/>
            </a:pPr>
            <a:r>
              <a:rPr lang="cs-CZ" dirty="0" smtClean="0"/>
              <a:t>       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5242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b="1" dirty="0" err="1" smtClean="0"/>
              <a:t>Vv</a:t>
            </a:r>
            <a:r>
              <a:rPr lang="cs-CZ" b="1" dirty="0" smtClean="0"/>
              <a:t> PU účelové (podtrženy):</a:t>
            </a:r>
          </a:p>
          <a:p>
            <a:pPr marL="68580" indent="0">
              <a:buNone/>
            </a:pPr>
            <a:r>
              <a:rPr lang="cs-CZ" dirty="0" smtClean="0"/>
              <a:t>Musím se </a:t>
            </a:r>
            <a:r>
              <a:rPr lang="cs-CZ" dirty="0"/>
              <a:t>s ním sejít, </a:t>
            </a:r>
            <a:r>
              <a:rPr lang="cs-CZ" u="sng" dirty="0"/>
              <a:t>abych mu vše vysvětlila. </a:t>
            </a:r>
            <a:endParaRPr lang="cs-CZ" u="sng" dirty="0" smtClean="0"/>
          </a:p>
          <a:p>
            <a:pPr marL="68580" indent="0">
              <a:buNone/>
            </a:pPr>
            <a:r>
              <a:rPr lang="cs-CZ" dirty="0" smtClean="0"/>
              <a:t>(ZA JAKÝM ÚČELEM SE S NÍM MUSÍM SEJÍT?)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Musíme si pospíšit, </a:t>
            </a:r>
            <a:r>
              <a:rPr lang="cs-CZ" u="sng" dirty="0"/>
              <a:t>abychom přišli včas. </a:t>
            </a:r>
            <a:r>
              <a:rPr lang="cs-CZ" dirty="0" smtClean="0"/>
              <a:t>(ZA JAKÝM ÚČELEM SI MUSÍME POSPÍŠIT?)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Zavři dveře, </a:t>
            </a:r>
            <a:r>
              <a:rPr lang="cs-CZ" u="sng" dirty="0"/>
              <a:t>ať netáhne. </a:t>
            </a:r>
            <a:r>
              <a:rPr lang="cs-CZ" dirty="0" smtClean="0"/>
              <a:t>(ZA JAKÝM ÚČELEM ZAVŘI DVEŘE?)</a:t>
            </a:r>
            <a:endParaRPr lang="cs-CZ" dirty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/>
              <a:t>Vzal jsem si svetr, </a:t>
            </a:r>
            <a:r>
              <a:rPr lang="cs-CZ" u="sng" dirty="0"/>
              <a:t>aby mně nebylo zima. </a:t>
            </a:r>
            <a:endParaRPr lang="cs-CZ" u="sng" dirty="0" smtClean="0"/>
          </a:p>
          <a:p>
            <a:pPr marL="68580" indent="0">
              <a:buNone/>
            </a:pPr>
            <a:r>
              <a:rPr lang="cs-CZ" dirty="0" smtClean="0"/>
              <a:t>(ZA JAKÝM ÚČELEM JSEM SI VZAL SVETR?)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7567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313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12776"/>
            <a:ext cx="6777317" cy="4419853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je dílem autorky ze dne 22. 1. 2012.</a:t>
            </a:r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1140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127</TotalTime>
  <Words>414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</vt:lpstr>
      <vt:lpstr>Vedlejší věta příslovečná příčinná (důvodová):</vt:lpstr>
      <vt:lpstr>    Příklady vět (Vv PU – příčinná (důvodová):</vt:lpstr>
      <vt:lpstr>Vedlejší věta příslovečná účelová:</vt:lpstr>
      <vt:lpstr>Příklady vět (Vv PU – účelová):</vt:lpstr>
      <vt:lpstr>ŘEŠENÍ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Vedlejší věta příslovečná</dc:title>
  <dc:creator>08F3</dc:creator>
  <cp:lastModifiedBy>08F3</cp:lastModifiedBy>
  <cp:revision>31</cp:revision>
  <dcterms:created xsi:type="dcterms:W3CDTF">2012-01-15T17:52:20Z</dcterms:created>
  <dcterms:modified xsi:type="dcterms:W3CDTF">2012-12-16T15:58:24Z</dcterms:modified>
</cp:coreProperties>
</file>