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65" r:id="rId2"/>
    <p:sldId id="266" r:id="rId3"/>
    <p:sldId id="259" r:id="rId4"/>
    <p:sldId id="260" r:id="rId5"/>
    <p:sldId id="262" r:id="rId6"/>
    <p:sldId id="264" r:id="rId7"/>
    <p:sldId id="267" r:id="rId8"/>
    <p:sldId id="269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VY_32_INOVACE_18_Český jazyk 8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Martina </a:t>
          </a:r>
          <a:r>
            <a:rPr lang="cs-CZ" sz="2000" dirty="0" err="1" smtClean="0"/>
            <a:t>Steyerová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Vedlejší věta PU podmínková, přípustková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smtClean="0"/>
            <a:t>ČÍSLO PROJEKTU: CZ.1.07/1.4.00/21.1262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A11764E-4D8E-4E64-B52C-216454123A5F}" type="presOf" srcId="{D1B46980-6531-4606-95E6-44980827E919}" destId="{2BE915AB-18AA-4053-B92C-3BFC9ED204BB}" srcOrd="1" destOrd="0" presId="urn:microsoft.com/office/officeart/2005/8/layout/target3"/>
    <dgm:cxn modelId="{CF9C5AE8-F1FF-4B82-9169-5E617EA7A44E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5FF9E4D-F9B7-496D-8388-8B16F4A6F8C6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28350B7-244C-41F2-9874-DECA0949DE96}" type="presOf" srcId="{757F3AB3-0718-4624-B441-E567A8F0AB56}" destId="{333A1088-737F-45CB-B68E-254E46348037}" srcOrd="0" destOrd="0" presId="urn:microsoft.com/office/officeart/2005/8/layout/target3"/>
    <dgm:cxn modelId="{69E745CE-DAD1-461C-BF30-50FF480797EE}" type="presOf" srcId="{D8197B8C-B260-4A16-BDF4-0947B075E274}" destId="{5A5FFA88-C948-4069-8E93-59FA12366E83}" srcOrd="1" destOrd="0" presId="urn:microsoft.com/office/officeart/2005/8/layout/target3"/>
    <dgm:cxn modelId="{8A2A1DC9-D81E-4FA5-B34D-C43B86381077}" type="presOf" srcId="{D1D4F407-5343-4D3F-B5B9-D407B03CAEB4}" destId="{D005CE8C-CC26-4C3E-AC11-E15060ECD759}" srcOrd="0" destOrd="0" presId="urn:microsoft.com/office/officeart/2005/8/layout/target3"/>
    <dgm:cxn modelId="{D2EADE08-CF43-471E-9CC5-5E658F3DC5BC}" type="presOf" srcId="{D1B46980-6531-4606-95E6-44980827E919}" destId="{6140AFEC-043D-4C43-A2F9-D0F5331DF3A3}" srcOrd="0" destOrd="0" presId="urn:microsoft.com/office/officeart/2005/8/layout/target3"/>
    <dgm:cxn modelId="{CE2EF42C-79EF-49C3-B4F2-33D3DE6EA540}" type="presOf" srcId="{B651F6E3-6281-48DB-9319-2AEAFDAE7572}" destId="{6BB5E863-4638-4E1D-BFDE-399D028AC4ED}" srcOrd="1" destOrd="0" presId="urn:microsoft.com/office/officeart/2005/8/layout/target3"/>
    <dgm:cxn modelId="{3CD2C56B-C027-48A0-8058-8458ACD71212}" type="presOf" srcId="{D8197B8C-B260-4A16-BDF4-0947B075E274}" destId="{25B08C86-7E15-44DC-BE7F-FFB55DD49D12}" srcOrd="0" destOrd="0" presId="urn:microsoft.com/office/officeart/2005/8/layout/target3"/>
    <dgm:cxn modelId="{FE813921-A9E3-49F7-8627-930B8E1465A8}" type="presOf" srcId="{D1D4F407-5343-4D3F-B5B9-D407B03CAEB4}" destId="{AED2198E-93D5-4001-81B4-73124B309672}" srcOrd="1" destOrd="0" presId="urn:microsoft.com/office/officeart/2005/8/layout/target3"/>
    <dgm:cxn modelId="{5B39C4F2-C000-43E0-8E96-1C3D8ADC24BB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A1E43A7-F5C3-4F06-889D-0544992AED87}" type="presParOf" srcId="{333A1088-737F-45CB-B68E-254E46348037}" destId="{F5ABB229-8D3B-4694-996A-96F23CF14429}" srcOrd="0" destOrd="0" presId="urn:microsoft.com/office/officeart/2005/8/layout/target3"/>
    <dgm:cxn modelId="{3E1B6D9A-38E7-4E78-8320-7FA91DAEBC73}" type="presParOf" srcId="{333A1088-737F-45CB-B68E-254E46348037}" destId="{F41139FD-01EE-4571-8B17-4FB00FC51163}" srcOrd="1" destOrd="0" presId="urn:microsoft.com/office/officeart/2005/8/layout/target3"/>
    <dgm:cxn modelId="{EEF545F2-A9BB-481B-897E-5DF6CB15CBB9}" type="presParOf" srcId="{333A1088-737F-45CB-B68E-254E46348037}" destId="{D005CE8C-CC26-4C3E-AC11-E15060ECD759}" srcOrd="2" destOrd="0" presId="urn:microsoft.com/office/officeart/2005/8/layout/target3"/>
    <dgm:cxn modelId="{CC825802-DBD1-404A-986F-614620BD29F9}" type="presParOf" srcId="{333A1088-737F-45CB-B68E-254E46348037}" destId="{2C702D82-9B77-49B7-9568-BB8EB47C3372}" srcOrd="3" destOrd="0" presId="urn:microsoft.com/office/officeart/2005/8/layout/target3"/>
    <dgm:cxn modelId="{3B6D2E27-A318-4A9B-9DCB-9C5740594796}" type="presParOf" srcId="{333A1088-737F-45CB-B68E-254E46348037}" destId="{A52A0455-90FF-4808-ABD0-F02540D31D5A}" srcOrd="4" destOrd="0" presId="urn:microsoft.com/office/officeart/2005/8/layout/target3"/>
    <dgm:cxn modelId="{B525B639-269A-4644-8EC9-C37F774B22C5}" type="presParOf" srcId="{333A1088-737F-45CB-B68E-254E46348037}" destId="{6140AFEC-043D-4C43-A2F9-D0F5331DF3A3}" srcOrd="5" destOrd="0" presId="urn:microsoft.com/office/officeart/2005/8/layout/target3"/>
    <dgm:cxn modelId="{653D9E88-7D7C-47C8-BA13-7652AB4AA694}" type="presParOf" srcId="{333A1088-737F-45CB-B68E-254E46348037}" destId="{9358AC05-5D7D-4327-9F80-1AD486AEA664}" srcOrd="6" destOrd="0" presId="urn:microsoft.com/office/officeart/2005/8/layout/target3"/>
    <dgm:cxn modelId="{78ED13C6-6ACD-44B8-9B80-EA887708101F}" type="presParOf" srcId="{333A1088-737F-45CB-B68E-254E46348037}" destId="{313FC574-E1CD-4FB4-B054-0B805CE0447D}" srcOrd="7" destOrd="0" presId="urn:microsoft.com/office/officeart/2005/8/layout/target3"/>
    <dgm:cxn modelId="{516D61D3-67DE-4EB4-ACF8-F3C350869CC6}" type="presParOf" srcId="{333A1088-737F-45CB-B68E-254E46348037}" destId="{619D679B-A015-4ECF-8348-D1034C574F40}" srcOrd="8" destOrd="0" presId="urn:microsoft.com/office/officeart/2005/8/layout/target3"/>
    <dgm:cxn modelId="{D1FA33E6-8CC2-4BF6-88F0-3EA141B90007}" type="presParOf" srcId="{333A1088-737F-45CB-B68E-254E46348037}" destId="{322283A8-4A27-4CDA-BAE3-F381106A9174}" srcOrd="9" destOrd="0" presId="urn:microsoft.com/office/officeart/2005/8/layout/target3"/>
    <dgm:cxn modelId="{88387803-7D7C-4ABC-BDB6-6A5570D02898}" type="presParOf" srcId="{333A1088-737F-45CB-B68E-254E46348037}" destId="{FFC9F71D-1B4F-4AD9-A4A6-86ADEFC8AF5C}" srcOrd="10" destOrd="0" presId="urn:microsoft.com/office/officeart/2005/8/layout/target3"/>
    <dgm:cxn modelId="{A25CE148-C4C6-440D-BACE-2BD2F95B2388}" type="presParOf" srcId="{333A1088-737F-45CB-B68E-254E46348037}" destId="{25B08C86-7E15-44DC-BE7F-FFB55DD49D12}" srcOrd="11" destOrd="0" presId="urn:microsoft.com/office/officeart/2005/8/layout/target3"/>
    <dgm:cxn modelId="{F88215A9-DD88-46E6-ACFE-E04DE059C2FE}" type="presParOf" srcId="{333A1088-737F-45CB-B68E-254E46348037}" destId="{76644BE8-9D7C-4C09-B250-3D10AF48CBB7}" srcOrd="12" destOrd="0" presId="urn:microsoft.com/office/officeart/2005/8/layout/target3"/>
    <dgm:cxn modelId="{0F60AF1C-A96E-4CFA-8FDC-75E59487D684}" type="presParOf" srcId="{333A1088-737F-45CB-B68E-254E46348037}" destId="{EE85B701-7295-41C0-BA7A-34D3756A2AE6}" srcOrd="13" destOrd="0" presId="urn:microsoft.com/office/officeart/2005/8/layout/target3"/>
    <dgm:cxn modelId="{CD0BA295-04DB-4FF0-89EE-BEC4999B237A}" type="presParOf" srcId="{333A1088-737F-45CB-B68E-254E46348037}" destId="{8BEBB6EC-1DAA-4CAC-8A25-BC0FCBD5DBD5}" srcOrd="14" destOrd="0" presId="urn:microsoft.com/office/officeart/2005/8/layout/target3"/>
    <dgm:cxn modelId="{46C9C87B-4FB3-4A68-A0B6-6521B2BB1926}" type="presParOf" srcId="{333A1088-737F-45CB-B68E-254E46348037}" destId="{AED2198E-93D5-4001-81B4-73124B309672}" srcOrd="15" destOrd="0" presId="urn:microsoft.com/office/officeart/2005/8/layout/target3"/>
    <dgm:cxn modelId="{7C745521-BC31-4E9F-9330-0894CCECD2B1}" type="presParOf" srcId="{333A1088-737F-45CB-B68E-254E46348037}" destId="{2BE915AB-18AA-4053-B92C-3BFC9ED204BB}" srcOrd="16" destOrd="0" presId="urn:microsoft.com/office/officeart/2005/8/layout/target3"/>
    <dgm:cxn modelId="{D873A87A-DFE3-48E7-A416-04D212D8368B}" type="presParOf" srcId="{333A1088-737F-45CB-B68E-254E46348037}" destId="{6BB5E863-4638-4E1D-BFDE-399D028AC4ED}" srcOrd="17" destOrd="0" presId="urn:microsoft.com/office/officeart/2005/8/layout/target3"/>
    <dgm:cxn modelId="{F6A3259A-E9C3-433B-A27E-A88723323F33}" type="presParOf" srcId="{333A1088-737F-45CB-B68E-254E46348037}" destId="{5A5FFA88-C948-4069-8E93-59FA12366E83}" srcOrd="18" destOrd="0" presId="urn:microsoft.com/office/officeart/2005/8/layout/target3"/>
    <dgm:cxn modelId="{3DB7CAB6-B520-4B30-B87D-58455031E22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Martina </a:t>
          </a:r>
          <a:r>
            <a:rPr lang="cs-CZ" sz="2000" kern="1200" dirty="0" err="1" smtClean="0"/>
            <a:t>Steyerová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VY_32_INOVACE_18_Český jazyk 8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Vedlejší věta PU podmínková, přípustková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ČÍSLO PROJEKTU: CZ.1.07/1.4.00/21.1262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DB41549F-E81C-4D09-9244-50BDE6859625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68DD6802-7CD1-4B15-9F03-CFDE137A0E88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1549F-E81C-4D09-9244-50BDE6859625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D6802-7CD1-4B15-9F03-CFDE137A0E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1549F-E81C-4D09-9244-50BDE6859625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D6802-7CD1-4B15-9F03-CFDE137A0E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1549F-E81C-4D09-9244-50BDE6859625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D6802-7CD1-4B15-9F03-CFDE137A0E8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1549F-E81C-4D09-9244-50BDE6859625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D6802-7CD1-4B15-9F03-CFDE137A0E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1549F-E81C-4D09-9244-50BDE6859625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D6802-7CD1-4B15-9F03-CFDE137A0E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1549F-E81C-4D09-9244-50BDE6859625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D6802-7CD1-4B15-9F03-CFDE137A0E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1549F-E81C-4D09-9244-50BDE6859625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D6802-7CD1-4B15-9F03-CFDE137A0E88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1549F-E81C-4D09-9244-50BDE6859625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D6802-7CD1-4B15-9F03-CFDE137A0E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1549F-E81C-4D09-9244-50BDE6859625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D6802-7CD1-4B15-9F03-CFDE137A0E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1549F-E81C-4D09-9244-50BDE6859625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D6802-7CD1-4B15-9F03-CFDE137A0E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DB41549F-E81C-4D09-9244-50BDE6859625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68DD6802-7CD1-4B15-9F03-CFDE137A0E8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653914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23987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Následující prezentace slouží k probrání nového učiva o vedlejších větách příslovečných, </a:t>
            </a:r>
            <a:r>
              <a:rPr lang="cs-CZ" dirty="0" smtClean="0"/>
              <a:t>konkrétně podmínkové a přípustkové. </a:t>
            </a:r>
            <a:r>
              <a:rPr lang="cs-CZ" dirty="0"/>
              <a:t>Úkolem žáků je určit větu hlavní a vedlejší a doplnit vhodnou otázku do závorky tak, aby si vhodně odpověděli danou vedlejší větou. Žáci vše zapisují do sešitu.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30415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Vedlejší věta příslovečná </a:t>
            </a:r>
            <a:r>
              <a:rPr lang="cs-CZ" b="1" dirty="0" smtClean="0"/>
              <a:t>podmínková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8580" indent="0">
              <a:buNone/>
            </a:pPr>
            <a:r>
              <a:rPr lang="cs-CZ" dirty="0" smtClean="0"/>
              <a:t>Ptáme </a:t>
            </a:r>
            <a:r>
              <a:rPr lang="cs-CZ" dirty="0"/>
              <a:t>se: </a:t>
            </a:r>
            <a:r>
              <a:rPr lang="cs-CZ" b="1" dirty="0" smtClean="0">
                <a:solidFill>
                  <a:srgbClr val="FF0000"/>
                </a:solidFill>
              </a:rPr>
              <a:t>kdy? Za jakých podmínek?</a:t>
            </a:r>
            <a:endParaRPr lang="cs-CZ" b="1" dirty="0">
              <a:solidFill>
                <a:srgbClr val="FF0000"/>
              </a:solidFill>
            </a:endParaRPr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r>
              <a:rPr lang="cs-CZ" dirty="0"/>
              <a:t>U</a:t>
            </a:r>
            <a:r>
              <a:rPr lang="cs-CZ" dirty="0" smtClean="0"/>
              <a:t>vozena spojovacími výrazy:</a:t>
            </a:r>
          </a:p>
          <a:p>
            <a:pPr marL="6858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-</a:t>
            </a:r>
            <a:r>
              <a:rPr lang="cs-CZ" b="1" dirty="0" err="1" smtClean="0">
                <a:solidFill>
                  <a:srgbClr val="FF0000"/>
                </a:solidFill>
              </a:rPr>
              <a:t>li</a:t>
            </a:r>
            <a:r>
              <a:rPr lang="cs-CZ" b="1" dirty="0" smtClean="0">
                <a:solidFill>
                  <a:srgbClr val="FF0000"/>
                </a:solidFill>
              </a:rPr>
              <a:t>, kdyby, jestliže, když, jestli (hovor.) aj</a:t>
            </a:r>
            <a:r>
              <a:rPr lang="cs-CZ" dirty="0" smtClean="0"/>
              <a:t>. </a:t>
            </a:r>
          </a:p>
          <a:p>
            <a:pPr marL="6858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7414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836712"/>
            <a:ext cx="7024744" cy="115212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Příklady vět (</a:t>
            </a:r>
            <a:r>
              <a:rPr lang="cs-CZ" b="1" dirty="0" err="1" smtClean="0"/>
              <a:t>Vv</a:t>
            </a:r>
            <a:r>
              <a:rPr lang="cs-CZ" b="1" dirty="0" smtClean="0"/>
              <a:t> PU – podmínková: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276872"/>
            <a:ext cx="8424936" cy="4248472"/>
          </a:xfrm>
        </p:spPr>
        <p:txBody>
          <a:bodyPr>
            <a:normAutofit fontScale="92500"/>
          </a:bodyPr>
          <a:lstStyle/>
          <a:p>
            <a:pPr marL="68580" indent="0">
              <a:buNone/>
            </a:pPr>
            <a:r>
              <a:rPr lang="cs-CZ" b="1" dirty="0" smtClean="0"/>
              <a:t>Opište, určete VH a </a:t>
            </a:r>
            <a:r>
              <a:rPr lang="cs-CZ" b="1" dirty="0" err="1" smtClean="0"/>
              <a:t>Vv</a:t>
            </a:r>
            <a:r>
              <a:rPr lang="cs-CZ" b="1" dirty="0" smtClean="0"/>
              <a:t> a doplňte otázky:</a:t>
            </a:r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r>
              <a:rPr lang="cs-CZ" dirty="0" smtClean="0"/>
              <a:t>Kdybys té matematice nerozuměl, vysvětlím ti to. (          )</a:t>
            </a:r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r>
              <a:rPr lang="cs-CZ" dirty="0" smtClean="0"/>
              <a:t>Jestliže mě uvidí, bude zle. (         )</a:t>
            </a:r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r>
              <a:rPr lang="cs-CZ" dirty="0" smtClean="0"/>
              <a:t>Koupíme-li včas vstupenky, uvidíme zítra představení. (         )</a:t>
            </a:r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r>
              <a:rPr lang="cs-CZ" dirty="0" smtClean="0"/>
              <a:t>Dokončíme to, budete-li s tím souhlasit, až zítra. (          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7398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Vedlejší věta příslovečná </a:t>
            </a:r>
            <a:r>
              <a:rPr lang="cs-CZ" b="1" dirty="0" smtClean="0"/>
              <a:t>přípustková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8580" indent="0">
              <a:buNone/>
            </a:pPr>
            <a:r>
              <a:rPr lang="cs-CZ" dirty="0" smtClean="0"/>
              <a:t>Ptáme </a:t>
            </a:r>
            <a:r>
              <a:rPr lang="cs-CZ" dirty="0"/>
              <a:t>se: </a:t>
            </a:r>
            <a:r>
              <a:rPr lang="cs-CZ" b="1" dirty="0" smtClean="0">
                <a:solidFill>
                  <a:srgbClr val="FF0000"/>
                </a:solidFill>
              </a:rPr>
              <a:t>i kdy? i přes co?</a:t>
            </a:r>
            <a:endParaRPr lang="cs-CZ" b="1" dirty="0">
              <a:solidFill>
                <a:srgbClr val="FF0000"/>
              </a:solidFill>
            </a:endParaRPr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r>
              <a:rPr lang="cs-CZ" dirty="0"/>
              <a:t>U</a:t>
            </a:r>
            <a:r>
              <a:rPr lang="cs-CZ" dirty="0" smtClean="0"/>
              <a:t>vozena spojovacími výrazy:</a:t>
            </a:r>
          </a:p>
          <a:p>
            <a:pPr marL="68580" indent="0">
              <a:buNone/>
            </a:pPr>
            <a:r>
              <a:rPr lang="cs-CZ" b="1" dirty="0">
                <a:solidFill>
                  <a:srgbClr val="FF0000"/>
                </a:solidFill>
              </a:rPr>
              <a:t>p</a:t>
            </a:r>
            <a:r>
              <a:rPr lang="cs-CZ" b="1" dirty="0" smtClean="0">
                <a:solidFill>
                  <a:srgbClr val="FF0000"/>
                </a:solidFill>
              </a:rPr>
              <a:t>řestože, i když, i kdyby, třebaže</a:t>
            </a:r>
            <a:r>
              <a:rPr lang="cs-CZ" b="1" smtClean="0">
                <a:solidFill>
                  <a:srgbClr val="FF0000"/>
                </a:solidFill>
              </a:rPr>
              <a:t>, ačkoli(v</a:t>
            </a:r>
            <a:r>
              <a:rPr lang="cs-CZ" b="1" dirty="0" smtClean="0">
                <a:solidFill>
                  <a:srgbClr val="FF0000"/>
                </a:solidFill>
              </a:rPr>
              <a:t>), </a:t>
            </a:r>
            <a:r>
              <a:rPr lang="cs-CZ" dirty="0" smtClean="0"/>
              <a:t>aj. </a:t>
            </a:r>
          </a:p>
          <a:p>
            <a:pPr marL="6858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3098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52736"/>
            <a:ext cx="7024744" cy="122413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Příklady vět (</a:t>
            </a:r>
            <a:r>
              <a:rPr lang="cs-CZ" b="1" dirty="0" err="1" smtClean="0"/>
              <a:t>Vv</a:t>
            </a:r>
            <a:r>
              <a:rPr lang="cs-CZ" b="1" dirty="0" smtClean="0"/>
              <a:t> PU – přípustková</a:t>
            </a:r>
            <a:r>
              <a:rPr lang="cs-CZ" dirty="0" smtClean="0"/>
              <a:t>):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916832"/>
            <a:ext cx="8352928" cy="4464496"/>
          </a:xfrm>
        </p:spPr>
        <p:txBody>
          <a:bodyPr>
            <a:normAutofit/>
          </a:bodyPr>
          <a:lstStyle/>
          <a:p>
            <a:pPr marL="68580" indent="0">
              <a:buNone/>
            </a:pPr>
            <a:endParaRPr lang="cs-CZ" b="1" dirty="0" smtClean="0"/>
          </a:p>
          <a:p>
            <a:pPr marL="68580" indent="0">
              <a:buNone/>
            </a:pPr>
            <a:r>
              <a:rPr lang="cs-CZ" b="1" dirty="0" smtClean="0"/>
              <a:t>Opište, určete VH a </a:t>
            </a:r>
            <a:r>
              <a:rPr lang="cs-CZ" b="1" dirty="0" err="1" smtClean="0"/>
              <a:t>Vv</a:t>
            </a:r>
            <a:r>
              <a:rPr lang="cs-CZ" b="1" dirty="0" smtClean="0"/>
              <a:t> a doplňte otázky:</a:t>
            </a:r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r>
              <a:rPr lang="cs-CZ" dirty="0" smtClean="0"/>
              <a:t>Ačkoliv je teprve šest hodin, musíme už svítit. (         )</a:t>
            </a:r>
            <a:endParaRPr lang="cs-CZ" dirty="0"/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r>
              <a:rPr lang="cs-CZ" dirty="0" smtClean="0"/>
              <a:t>Rád hraji šachy, i když většinou prohraji. (          )</a:t>
            </a:r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r>
              <a:rPr lang="cs-CZ" dirty="0" smtClean="0"/>
              <a:t>Přestože jsem se neučila, dostala jsem jedničku. (         )</a:t>
            </a:r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r>
              <a:rPr lang="cs-CZ" dirty="0" smtClean="0"/>
              <a:t>Třebaže jsem hrála na klavír, dnes nic neumím. (        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2575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323652"/>
            <a:ext cx="6777317" cy="4129684"/>
          </a:xfrm>
        </p:spPr>
        <p:txBody>
          <a:bodyPr>
            <a:normAutofit fontScale="85000" lnSpcReduction="10000"/>
          </a:bodyPr>
          <a:lstStyle/>
          <a:p>
            <a:r>
              <a:rPr lang="cs-CZ" b="1" dirty="0" smtClean="0"/>
              <a:t>VV PU podmínkové (podtrženy):</a:t>
            </a:r>
          </a:p>
          <a:p>
            <a:pPr marL="68580" indent="0">
              <a:buNone/>
            </a:pPr>
            <a:r>
              <a:rPr lang="cs-CZ" u="sng" dirty="0"/>
              <a:t>Kdybys té matematice nerozuměl</a:t>
            </a:r>
            <a:r>
              <a:rPr lang="cs-CZ" dirty="0"/>
              <a:t>, vysvětlím ti to. </a:t>
            </a:r>
            <a:endParaRPr lang="cs-CZ" dirty="0" smtClean="0"/>
          </a:p>
          <a:p>
            <a:pPr marL="68580" indent="0">
              <a:buNone/>
            </a:pPr>
            <a:r>
              <a:rPr lang="cs-CZ" dirty="0" smtClean="0"/>
              <a:t>(ZA JAKÉ PODMÍNKY TI TO VYMSVĚTLÍM?)</a:t>
            </a:r>
            <a:endParaRPr lang="cs-CZ" dirty="0"/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r>
              <a:rPr lang="cs-CZ" u="sng" dirty="0"/>
              <a:t>Jestliže mě uvidí</a:t>
            </a:r>
            <a:r>
              <a:rPr lang="cs-CZ" dirty="0"/>
              <a:t>, bude zle. </a:t>
            </a:r>
            <a:r>
              <a:rPr lang="cs-CZ" dirty="0" smtClean="0"/>
              <a:t>(ZA JAKÉ PODMÍNKY BUDE ZLE?)</a:t>
            </a:r>
            <a:endParaRPr lang="cs-CZ" dirty="0"/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r>
              <a:rPr lang="cs-CZ" u="sng" dirty="0"/>
              <a:t>Koupíme-li včas vstupenky</a:t>
            </a:r>
            <a:r>
              <a:rPr lang="cs-CZ" dirty="0"/>
              <a:t>, uvidíme zítra představení. </a:t>
            </a:r>
            <a:r>
              <a:rPr lang="cs-CZ" dirty="0" smtClean="0"/>
              <a:t>(ZA JAKÉ PODMÍNKY UVIDÍME ZÍTRA PŘEDSTAVENÍ?)</a:t>
            </a:r>
            <a:endParaRPr lang="cs-CZ" dirty="0"/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r>
              <a:rPr lang="cs-CZ" dirty="0"/>
              <a:t>Dokončíme to, </a:t>
            </a:r>
            <a:r>
              <a:rPr lang="cs-CZ" u="sng" dirty="0"/>
              <a:t>budete-li s tím souhlasit</a:t>
            </a:r>
            <a:r>
              <a:rPr lang="cs-CZ" dirty="0"/>
              <a:t>, až zítra. </a:t>
            </a:r>
            <a:endParaRPr lang="cs-CZ" dirty="0" smtClean="0"/>
          </a:p>
          <a:p>
            <a:pPr marL="68580" indent="0">
              <a:buNone/>
            </a:pPr>
            <a:r>
              <a:rPr lang="cs-CZ" dirty="0" smtClean="0"/>
              <a:t>(ZA JAKÉ PODMÍNKY TO ZÍTRA DOKONČÍME?)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50134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323652"/>
            <a:ext cx="6777317" cy="3985668"/>
          </a:xfrm>
        </p:spPr>
        <p:txBody>
          <a:bodyPr>
            <a:normAutofit fontScale="85000" lnSpcReduction="20000"/>
          </a:bodyPr>
          <a:lstStyle/>
          <a:p>
            <a:r>
              <a:rPr lang="cs-CZ" b="1" dirty="0" smtClean="0"/>
              <a:t>VV PU přípustkové (podtrženy):</a:t>
            </a:r>
          </a:p>
          <a:p>
            <a:pPr marL="68580" indent="0">
              <a:buNone/>
            </a:pPr>
            <a:r>
              <a:rPr lang="cs-CZ" u="sng" dirty="0"/>
              <a:t>Ačkoliv je teprve šest hodin</a:t>
            </a:r>
            <a:r>
              <a:rPr lang="cs-CZ" dirty="0"/>
              <a:t>, musíme už svítit. </a:t>
            </a:r>
            <a:endParaRPr lang="cs-CZ" dirty="0" smtClean="0"/>
          </a:p>
          <a:p>
            <a:pPr marL="68580" indent="0">
              <a:buNone/>
            </a:pPr>
            <a:r>
              <a:rPr lang="cs-CZ" dirty="0" smtClean="0"/>
              <a:t>(I PŘES CO UŽ MUSÍME SVÍTIT?)</a:t>
            </a:r>
            <a:endParaRPr lang="cs-CZ" dirty="0"/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r>
              <a:rPr lang="cs-CZ" dirty="0"/>
              <a:t>Rád hraji šachy, </a:t>
            </a:r>
            <a:r>
              <a:rPr lang="cs-CZ" u="sng" dirty="0"/>
              <a:t>i když většinou prohraji. </a:t>
            </a:r>
            <a:endParaRPr lang="cs-CZ" u="sng" dirty="0" smtClean="0"/>
          </a:p>
          <a:p>
            <a:pPr marL="68580" indent="0">
              <a:buNone/>
            </a:pPr>
            <a:r>
              <a:rPr lang="cs-CZ" dirty="0" smtClean="0"/>
              <a:t>(I PŘES CO RÁD HRAJI ŠACHY?)</a:t>
            </a:r>
            <a:endParaRPr lang="cs-CZ" dirty="0"/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r>
              <a:rPr lang="cs-CZ" u="sng" dirty="0"/>
              <a:t>Přestože jsem se neučila</a:t>
            </a:r>
            <a:r>
              <a:rPr lang="cs-CZ" dirty="0"/>
              <a:t>, dostala jsem jedničku. </a:t>
            </a:r>
            <a:endParaRPr lang="cs-CZ" dirty="0" smtClean="0"/>
          </a:p>
          <a:p>
            <a:pPr marL="68580" indent="0">
              <a:buNone/>
            </a:pPr>
            <a:r>
              <a:rPr lang="cs-CZ" dirty="0" smtClean="0"/>
              <a:t>(I PŘES CO JSEM DOSTALA JEDNIČKU?)</a:t>
            </a:r>
            <a:endParaRPr lang="cs-CZ" dirty="0"/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r>
              <a:rPr lang="cs-CZ" u="sng" dirty="0"/>
              <a:t>Třebaže jsem hrála na klavír</a:t>
            </a:r>
            <a:r>
              <a:rPr lang="cs-CZ" dirty="0"/>
              <a:t>, dnes nic neumím. </a:t>
            </a:r>
            <a:endParaRPr lang="cs-CZ" dirty="0" smtClean="0"/>
          </a:p>
          <a:p>
            <a:pPr marL="68580" indent="0">
              <a:buNone/>
            </a:pPr>
            <a:r>
              <a:rPr lang="cs-CZ" dirty="0" smtClean="0"/>
              <a:t>(I PŘES CO UŽ DNES NIC NEUMÍM?)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541475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764704"/>
            <a:ext cx="7024744" cy="50405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196752"/>
            <a:ext cx="6777317" cy="4635877"/>
          </a:xfrm>
        </p:spPr>
        <p:txBody>
          <a:bodyPr>
            <a:normAutofit/>
          </a:bodyPr>
          <a:lstStyle/>
          <a:p>
            <a:r>
              <a:rPr lang="cs-CZ" dirty="0" smtClean="0"/>
              <a:t>Prezentace je dílem autorky ze dne 23. 1. 2012.</a:t>
            </a:r>
          </a:p>
          <a:p>
            <a:pPr marL="68580" indent="0"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448296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147</TotalTime>
  <Words>416</Words>
  <Application>Microsoft Office PowerPoint</Application>
  <PresentationFormat>Předvádění na obrazovce (4:3)</PresentationFormat>
  <Paragraphs>65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Austin</vt:lpstr>
      <vt:lpstr>Prezentace aplikace PowerPoint</vt:lpstr>
      <vt:lpstr>ANOTACE</vt:lpstr>
      <vt:lpstr>Vedlejší věta příslovečná podmínková:</vt:lpstr>
      <vt:lpstr>    Příklady vět (Vv PU – podmínková:</vt:lpstr>
      <vt:lpstr>Vedlejší věta příslovečná přípustková:</vt:lpstr>
      <vt:lpstr> Příklady vět (Vv PU – přípustková):</vt:lpstr>
      <vt:lpstr>ŘEŠENÍ</vt:lpstr>
      <vt:lpstr>ŘEŠENÍ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Vedlejší věta příslovečná</dc:title>
  <dc:creator>08F3</dc:creator>
  <cp:lastModifiedBy>08F3</cp:lastModifiedBy>
  <cp:revision>34</cp:revision>
  <dcterms:created xsi:type="dcterms:W3CDTF">2012-01-15T17:52:20Z</dcterms:created>
  <dcterms:modified xsi:type="dcterms:W3CDTF">2012-12-16T16:00:08Z</dcterms:modified>
</cp:coreProperties>
</file>