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21"/>
  </p:notesMasterIdLst>
  <p:sldIdLst>
    <p:sldId id="272" r:id="rId2"/>
    <p:sldId id="273" r:id="rId3"/>
    <p:sldId id="256" r:id="rId4"/>
    <p:sldId id="271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4" r:id="rId20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B9D90FE-1C5F-4081-8C05-A1BDF1E8AC48}">
          <p14:sldIdLst>
            <p14:sldId id="272"/>
            <p14:sldId id="273"/>
            <p14:sldId id="256"/>
            <p14:sldId id="271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</p14:sldIdLst>
        </p14:section>
        <p14:section name="Citace" id="{F301EF07-76EC-4B29-999F-D190F5F6787E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21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VY_32_INOVACE_19_Český jazyk 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Martina </a:t>
          </a:r>
          <a:r>
            <a:rPr lang="cs-CZ" sz="2000" dirty="0" err="1" smtClean="0"/>
            <a:t>Steyerová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Slovenský jazyk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7C35A3-E7B8-48B4-AC87-1AC0E21E545A}" type="presOf" srcId="{D8197B8C-B260-4A16-BDF4-0947B075E274}" destId="{5A5FFA88-C948-4069-8E93-59FA12366E83}" srcOrd="1" destOrd="0" presId="urn:microsoft.com/office/officeart/2005/8/layout/target3"/>
    <dgm:cxn modelId="{2290D0A0-EB48-422B-B68D-8A9AD9D417F1}" type="presOf" srcId="{D1B46980-6531-4606-95E6-44980827E919}" destId="{6140AFEC-043D-4C43-A2F9-D0F5331DF3A3}" srcOrd="0" destOrd="0" presId="urn:microsoft.com/office/officeart/2005/8/layout/target3"/>
    <dgm:cxn modelId="{AC4531D7-DE06-4994-9BF0-024A3B8FCDB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5F7FAEE-6D99-4C48-B190-5BA13DAEE4A9}" type="presOf" srcId="{B651F6E3-6281-48DB-9319-2AEAFDAE7572}" destId="{6BB5E863-4638-4E1D-BFDE-399D028AC4ED}" srcOrd="1" destOrd="0" presId="urn:microsoft.com/office/officeart/2005/8/layout/target3"/>
    <dgm:cxn modelId="{56B0437E-2749-45E0-A579-D72EC4CFF9FF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1C0FF75-073D-4D74-86A4-8B4C4B20F269}" type="presOf" srcId="{D1B46980-6531-4606-95E6-44980827E919}" destId="{2BE915AB-18AA-4053-B92C-3BFC9ED204BB}" srcOrd="1" destOrd="0" presId="urn:microsoft.com/office/officeart/2005/8/layout/target3"/>
    <dgm:cxn modelId="{4267183F-2C5E-4454-9805-E4C4682AAB34}" type="presOf" srcId="{D1D4F407-5343-4D3F-B5B9-D407B03CAEB4}" destId="{D005CE8C-CC26-4C3E-AC11-E15060ECD759}" srcOrd="0" destOrd="0" presId="urn:microsoft.com/office/officeart/2005/8/layout/target3"/>
    <dgm:cxn modelId="{CF4E65CB-D9AD-4E0C-A6FF-6C27D5EE9ED5}" type="presOf" srcId="{4C35D32F-0EAB-4CD7-82EE-45574DC2A586}" destId="{8BEBB6EC-1DAA-4CAC-8A25-BC0FCBD5DBD5}" srcOrd="0" destOrd="0" presId="urn:microsoft.com/office/officeart/2005/8/layout/target3"/>
    <dgm:cxn modelId="{371C5614-AAB8-4386-AC6D-31D409D8FB8E}" type="presOf" srcId="{B651F6E3-6281-48DB-9319-2AEAFDAE7572}" destId="{619D679B-A015-4ECF-8348-D1034C574F40}" srcOrd="0" destOrd="0" presId="urn:microsoft.com/office/officeart/2005/8/layout/target3"/>
    <dgm:cxn modelId="{43C91B7E-C6A3-455B-8D63-C11326B44B59}" type="presOf" srcId="{757F3AB3-0718-4624-B441-E567A8F0AB56}" destId="{333A1088-737F-45CB-B68E-254E46348037}" srcOrd="0" destOrd="0" presId="urn:microsoft.com/office/officeart/2005/8/layout/target3"/>
    <dgm:cxn modelId="{49CCC8A4-D22F-4C10-A637-191433CCC5FE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935FA17-C0F7-4E2D-A572-75885B567F16}" type="presParOf" srcId="{333A1088-737F-45CB-B68E-254E46348037}" destId="{F5ABB229-8D3B-4694-996A-96F23CF14429}" srcOrd="0" destOrd="0" presId="urn:microsoft.com/office/officeart/2005/8/layout/target3"/>
    <dgm:cxn modelId="{A70E1C2B-A7A2-4C8D-8289-1EA96A3A84FD}" type="presParOf" srcId="{333A1088-737F-45CB-B68E-254E46348037}" destId="{F41139FD-01EE-4571-8B17-4FB00FC51163}" srcOrd="1" destOrd="0" presId="urn:microsoft.com/office/officeart/2005/8/layout/target3"/>
    <dgm:cxn modelId="{230E044F-B7FC-4977-A4E4-18F780250421}" type="presParOf" srcId="{333A1088-737F-45CB-B68E-254E46348037}" destId="{D005CE8C-CC26-4C3E-AC11-E15060ECD759}" srcOrd="2" destOrd="0" presId="urn:microsoft.com/office/officeart/2005/8/layout/target3"/>
    <dgm:cxn modelId="{EA2DB216-091E-481B-AE51-E40471F5D411}" type="presParOf" srcId="{333A1088-737F-45CB-B68E-254E46348037}" destId="{2C702D82-9B77-49B7-9568-BB8EB47C3372}" srcOrd="3" destOrd="0" presId="urn:microsoft.com/office/officeart/2005/8/layout/target3"/>
    <dgm:cxn modelId="{0D40DEBA-484E-4AE7-8B20-D4AD38A335FA}" type="presParOf" srcId="{333A1088-737F-45CB-B68E-254E46348037}" destId="{A52A0455-90FF-4808-ABD0-F02540D31D5A}" srcOrd="4" destOrd="0" presId="urn:microsoft.com/office/officeart/2005/8/layout/target3"/>
    <dgm:cxn modelId="{CA8AB024-0DBB-4D9F-A484-E5FCB468D989}" type="presParOf" srcId="{333A1088-737F-45CB-B68E-254E46348037}" destId="{6140AFEC-043D-4C43-A2F9-D0F5331DF3A3}" srcOrd="5" destOrd="0" presId="urn:microsoft.com/office/officeart/2005/8/layout/target3"/>
    <dgm:cxn modelId="{ABF3C8CB-B5D3-4BE6-A865-E90569C68B38}" type="presParOf" srcId="{333A1088-737F-45CB-B68E-254E46348037}" destId="{9358AC05-5D7D-4327-9F80-1AD486AEA664}" srcOrd="6" destOrd="0" presId="urn:microsoft.com/office/officeart/2005/8/layout/target3"/>
    <dgm:cxn modelId="{C5D13880-3ECA-40F6-AC03-E81AF622355F}" type="presParOf" srcId="{333A1088-737F-45CB-B68E-254E46348037}" destId="{313FC574-E1CD-4FB4-B054-0B805CE0447D}" srcOrd="7" destOrd="0" presId="urn:microsoft.com/office/officeart/2005/8/layout/target3"/>
    <dgm:cxn modelId="{ECFF6425-5916-4D31-ADEA-20DFAD7E944E}" type="presParOf" srcId="{333A1088-737F-45CB-B68E-254E46348037}" destId="{619D679B-A015-4ECF-8348-D1034C574F40}" srcOrd="8" destOrd="0" presId="urn:microsoft.com/office/officeart/2005/8/layout/target3"/>
    <dgm:cxn modelId="{FCB48670-6DA7-43BF-8213-7B5634A4DD63}" type="presParOf" srcId="{333A1088-737F-45CB-B68E-254E46348037}" destId="{322283A8-4A27-4CDA-BAE3-F381106A9174}" srcOrd="9" destOrd="0" presId="urn:microsoft.com/office/officeart/2005/8/layout/target3"/>
    <dgm:cxn modelId="{7EB8C8BD-2360-4FB8-AB20-9084325E5DCB}" type="presParOf" srcId="{333A1088-737F-45CB-B68E-254E46348037}" destId="{FFC9F71D-1B4F-4AD9-A4A6-86ADEFC8AF5C}" srcOrd="10" destOrd="0" presId="urn:microsoft.com/office/officeart/2005/8/layout/target3"/>
    <dgm:cxn modelId="{4EDB449A-6E0A-42E0-BBC1-C424C222133B}" type="presParOf" srcId="{333A1088-737F-45CB-B68E-254E46348037}" destId="{25B08C86-7E15-44DC-BE7F-FFB55DD49D12}" srcOrd="11" destOrd="0" presId="urn:microsoft.com/office/officeart/2005/8/layout/target3"/>
    <dgm:cxn modelId="{E05231E3-0870-4105-8393-DE54648625F5}" type="presParOf" srcId="{333A1088-737F-45CB-B68E-254E46348037}" destId="{76644BE8-9D7C-4C09-B250-3D10AF48CBB7}" srcOrd="12" destOrd="0" presId="urn:microsoft.com/office/officeart/2005/8/layout/target3"/>
    <dgm:cxn modelId="{1CE6FBCF-2DD5-41A1-93CD-00ECF835B4AF}" type="presParOf" srcId="{333A1088-737F-45CB-B68E-254E46348037}" destId="{EE85B701-7295-41C0-BA7A-34D3756A2AE6}" srcOrd="13" destOrd="0" presId="urn:microsoft.com/office/officeart/2005/8/layout/target3"/>
    <dgm:cxn modelId="{04F9F38E-1BA7-4806-909A-DD7ED72BFCDD}" type="presParOf" srcId="{333A1088-737F-45CB-B68E-254E46348037}" destId="{8BEBB6EC-1DAA-4CAC-8A25-BC0FCBD5DBD5}" srcOrd="14" destOrd="0" presId="urn:microsoft.com/office/officeart/2005/8/layout/target3"/>
    <dgm:cxn modelId="{F5CD704D-31CF-435D-A5C1-31CA2E398AC9}" type="presParOf" srcId="{333A1088-737F-45CB-B68E-254E46348037}" destId="{AED2198E-93D5-4001-81B4-73124B309672}" srcOrd="15" destOrd="0" presId="urn:microsoft.com/office/officeart/2005/8/layout/target3"/>
    <dgm:cxn modelId="{CF3F506A-4D5A-4D2F-85A3-BB9B14152CE9}" type="presParOf" srcId="{333A1088-737F-45CB-B68E-254E46348037}" destId="{2BE915AB-18AA-4053-B92C-3BFC9ED204BB}" srcOrd="16" destOrd="0" presId="urn:microsoft.com/office/officeart/2005/8/layout/target3"/>
    <dgm:cxn modelId="{0EC471C2-0AB7-49DF-B8C9-C8029AA4C1D3}" type="presParOf" srcId="{333A1088-737F-45CB-B68E-254E46348037}" destId="{6BB5E863-4638-4E1D-BFDE-399D028AC4ED}" srcOrd="17" destOrd="0" presId="urn:microsoft.com/office/officeart/2005/8/layout/target3"/>
    <dgm:cxn modelId="{52975BCD-8824-49E7-A1A6-E3CD7DEBC44C}" type="presParOf" srcId="{333A1088-737F-45CB-B68E-254E46348037}" destId="{5A5FFA88-C948-4069-8E93-59FA12366E83}" srcOrd="18" destOrd="0" presId="urn:microsoft.com/office/officeart/2005/8/layout/target3"/>
    <dgm:cxn modelId="{F6DCAEAC-FDAA-46D4-BE22-40A98198F33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Martina </a:t>
          </a:r>
          <a:r>
            <a:rPr lang="cs-CZ" sz="2000" kern="1200" dirty="0" err="1" smtClean="0"/>
            <a:t>Steyerová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VY_32_INOVACE_19_Český jazyk 8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Slovenský jazyk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DA6ECCA2-CDAE-42C7-8AA8-2108C6DB9254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A9D73FA8-8FA4-496E-B355-02F28C2B2A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1439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http://cs.wikipedia.org/wiki/Sloven%C5%A1tina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D73FA8-8FA4-496E-B355-02F28C2B2A7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486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D73FA8-8FA4-496E-B355-02F28C2B2A7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5933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http://kvety.kafe.cz/zaujalo-nas/2011/2/14/testy/test-rozumite-jeste-slovensky/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D73FA8-8FA4-496E-B355-02F28C2B2A7A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6374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http://cs.wikipedia.org/wiki/Soubor:Mapa_Slovenska.PNG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D73FA8-8FA4-496E-B355-02F28C2B2A7A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97280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D507BE0F-B7F1-469C-B235-BCF14E6113E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2FFC4037-CB88-43B1-9266-18A2DBDA7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7BE0F-B7F1-469C-B235-BCF14E6113E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C4037-CB88-43B1-9266-18A2DBDA7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7BE0F-B7F1-469C-B235-BCF14E6113E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C4037-CB88-43B1-9266-18A2DBDA7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7BE0F-B7F1-469C-B235-BCF14E6113E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C4037-CB88-43B1-9266-18A2DBDA790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7BE0F-B7F1-469C-B235-BCF14E6113E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C4037-CB88-43B1-9266-18A2DBDA790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7BE0F-B7F1-469C-B235-BCF14E6113E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C4037-CB88-43B1-9266-18A2DBDA7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7BE0F-B7F1-469C-B235-BCF14E6113E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C4037-CB88-43B1-9266-18A2DBDA7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D507BE0F-B7F1-469C-B235-BCF14E6113E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2FFC4037-CB88-43B1-9266-18A2DBDA7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D507BE0F-B7F1-469C-B235-BCF14E6113E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2FFC4037-CB88-43B1-9266-18A2DBDA7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7BE0F-B7F1-469C-B235-BCF14E6113E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C4037-CB88-43B1-9266-18A2DBDA7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7BE0F-B7F1-469C-B235-BCF14E6113E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C4037-CB88-43B1-9266-18A2DBDA7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D507BE0F-B7F1-469C-B235-BCF14E6113E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2FFC4037-CB88-43B1-9266-18A2DBDA790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%C3%A1padoslovansk%C3%A9_jazyky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0567280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204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Prezentaci použijeme v hodině slohu při probírání učiva o indoevropských jazycích se zaměřením na jazyky slovanské, konkrétně západoslovanské, do nichž slovenština patří. Cílem je žáky motivovat formou slovenských hádanek, seznámit je se základními znaky slovenského jazyka. </a:t>
            </a:r>
            <a:r>
              <a:rPr lang="cs-CZ" dirty="0"/>
              <a:t>P</a:t>
            </a:r>
            <a:r>
              <a:rPr lang="cs-CZ" dirty="0" smtClean="0"/>
              <a:t>rezentace rovněž obsahuje základní rozdíly mezi českým a slovenským jazykem. V závěru prezentace si žáci vyzkouší test zaměřený na porozumění slovenštiny.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6627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SLOVENSKÝ JAZYK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Základní znaky a rozdíly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6733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30716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196752"/>
            <a:ext cx="7272808" cy="4824536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pl-PL" dirty="0"/>
              <a:t>Aj ked nemá ostrie, </a:t>
            </a:r>
            <a:r>
              <a:rPr lang="cs-CZ" dirty="0" err="1"/>
              <a:t>predsa</a:t>
            </a:r>
            <a:r>
              <a:rPr lang="cs-CZ" dirty="0"/>
              <a:t> ostrý dost je. </a:t>
            </a:r>
          </a:p>
          <a:p>
            <a:pPr marL="0" indent="0">
              <a:buNone/>
              <a:defRPr/>
            </a:pPr>
            <a:r>
              <a:rPr lang="cs-CZ" dirty="0"/>
              <a:t>KŘEN</a:t>
            </a:r>
          </a:p>
          <a:p>
            <a:pPr>
              <a:defRPr/>
            </a:pPr>
            <a:r>
              <a:rPr lang="pl-PL" dirty="0"/>
              <a:t>Ktoré oko je vo dne–v noci na nohách?</a:t>
            </a:r>
          </a:p>
          <a:p>
            <a:pPr marL="0" indent="0">
              <a:buNone/>
              <a:defRPr/>
            </a:pPr>
            <a:r>
              <a:rPr lang="pl-PL" dirty="0"/>
              <a:t>KUŘÍ OKO</a:t>
            </a:r>
          </a:p>
          <a:p>
            <a:pPr>
              <a:defRPr/>
            </a:pPr>
            <a:r>
              <a:rPr lang="pl-PL" dirty="0"/>
              <a:t>Cestuje po blate </a:t>
            </a:r>
            <a:r>
              <a:rPr lang="cs-CZ" dirty="0"/>
              <a:t>v </a:t>
            </a:r>
            <a:r>
              <a:rPr lang="cs-CZ" dirty="0" err="1"/>
              <a:t>ružovom</a:t>
            </a:r>
            <a:r>
              <a:rPr lang="cs-CZ" dirty="0"/>
              <a:t> kabáte.</a:t>
            </a:r>
          </a:p>
          <a:p>
            <a:pPr marL="0" indent="0">
              <a:buNone/>
              <a:defRPr/>
            </a:pPr>
            <a:r>
              <a:rPr lang="cs-CZ" dirty="0"/>
              <a:t>ŽÍŽALA</a:t>
            </a:r>
          </a:p>
          <a:p>
            <a:pPr>
              <a:defRPr/>
            </a:pPr>
            <a:r>
              <a:rPr lang="pl-PL" dirty="0"/>
              <a:t>Jednou nohou stojí v poli, </a:t>
            </a:r>
            <a:r>
              <a:rPr lang="cs-CZ" dirty="0"/>
              <a:t>druhou </a:t>
            </a:r>
            <a:r>
              <a:rPr lang="cs-CZ" dirty="0" err="1"/>
              <a:t>behá</a:t>
            </a:r>
            <a:r>
              <a:rPr lang="cs-CZ" dirty="0"/>
              <a:t> po okolí.</a:t>
            </a:r>
          </a:p>
          <a:p>
            <a:pPr marL="0" indent="0">
              <a:buNone/>
              <a:defRPr/>
            </a:pPr>
            <a:r>
              <a:rPr lang="cs-CZ" dirty="0"/>
              <a:t>KRUŽÍTKO</a:t>
            </a:r>
          </a:p>
          <a:p>
            <a:pPr>
              <a:defRPr/>
            </a:pPr>
            <a:r>
              <a:rPr lang="cs-CZ" dirty="0" err="1"/>
              <a:t>Sukne</a:t>
            </a:r>
            <a:r>
              <a:rPr lang="cs-CZ" dirty="0"/>
              <a:t>, </a:t>
            </a:r>
            <a:r>
              <a:rPr lang="cs-CZ" dirty="0" err="1"/>
              <a:t>sukne</a:t>
            </a:r>
            <a:r>
              <a:rPr lang="cs-CZ" dirty="0"/>
              <a:t>, samé </a:t>
            </a:r>
            <a:r>
              <a:rPr lang="cs-CZ" dirty="0" err="1"/>
              <a:t>sukne</a:t>
            </a:r>
            <a:r>
              <a:rPr lang="cs-CZ" dirty="0"/>
              <a:t>, </a:t>
            </a:r>
            <a:r>
              <a:rPr lang="pl-PL" dirty="0"/>
              <a:t>zaplace, kto na ne kukne.</a:t>
            </a:r>
          </a:p>
          <a:p>
            <a:pPr marL="0" indent="0">
              <a:buNone/>
              <a:defRPr/>
            </a:pPr>
            <a:r>
              <a:rPr lang="pl-PL" dirty="0"/>
              <a:t>CIBULE</a:t>
            </a:r>
          </a:p>
          <a:p>
            <a:pPr>
              <a:defRPr/>
            </a:pPr>
            <a:r>
              <a:rPr lang="pt-BR" dirty="0"/>
              <a:t>Nemajú nohy, a predsa idú.</a:t>
            </a:r>
            <a:endParaRPr lang="cs-CZ" dirty="0"/>
          </a:p>
          <a:p>
            <a:pPr marL="0" indent="0">
              <a:buNone/>
              <a:defRPr/>
            </a:pPr>
            <a:r>
              <a:rPr lang="cs-CZ" dirty="0"/>
              <a:t>HODINY</a:t>
            </a:r>
          </a:p>
          <a:p>
            <a:pPr>
              <a:defRPr/>
            </a:pPr>
            <a:r>
              <a:rPr lang="cs-CZ" dirty="0"/>
              <a:t>Tancovat v </a:t>
            </a:r>
            <a:r>
              <a:rPr lang="cs-CZ" dirty="0" err="1"/>
              <a:t>pálave</a:t>
            </a:r>
            <a:r>
              <a:rPr lang="pl-PL" dirty="0"/>
              <a:t> na nôžke je tažké,</a:t>
            </a:r>
          </a:p>
          <a:p>
            <a:pPr>
              <a:defRPr/>
            </a:pPr>
            <a:r>
              <a:rPr lang="cs-CZ" dirty="0" err="1"/>
              <a:t>preto</a:t>
            </a:r>
            <a:r>
              <a:rPr lang="cs-CZ" dirty="0"/>
              <a:t> vždy na </a:t>
            </a:r>
            <a:r>
              <a:rPr lang="cs-CZ" dirty="0" err="1"/>
              <a:t>hlave</a:t>
            </a:r>
            <a:r>
              <a:rPr lang="cs-CZ" dirty="0"/>
              <a:t> </a:t>
            </a:r>
            <a:r>
              <a:rPr lang="cs-CZ" dirty="0" err="1"/>
              <a:t>tancujem</a:t>
            </a:r>
            <a:r>
              <a:rPr lang="cs-CZ" dirty="0"/>
              <a:t> v </a:t>
            </a:r>
            <a:r>
              <a:rPr lang="cs-CZ" dirty="0" err="1"/>
              <a:t>zápražke</a:t>
            </a:r>
            <a:r>
              <a:rPr lang="cs-CZ" dirty="0"/>
              <a:t>.</a:t>
            </a:r>
          </a:p>
          <a:p>
            <a:pPr marL="0" indent="0">
              <a:buNone/>
              <a:defRPr/>
            </a:pPr>
            <a:r>
              <a:rPr lang="cs-CZ" dirty="0"/>
              <a:t>VAŘEČKA</a:t>
            </a:r>
            <a:endParaRPr lang="pl-PL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2203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Slovenština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dirty="0"/>
              <a:t>Slovenština</a:t>
            </a:r>
            <a:r>
              <a:rPr lang="cs-CZ" dirty="0"/>
              <a:t> je </a:t>
            </a:r>
            <a:r>
              <a:rPr lang="cs-CZ" dirty="0">
                <a:solidFill>
                  <a:srgbClr val="FF0000"/>
                </a:solidFill>
                <a:hlinkClick r:id="rId3" tooltip="Západoslovanské jazyky"/>
              </a:rPr>
              <a:t>západoslovanský jazyk</a:t>
            </a:r>
            <a:r>
              <a:rPr lang="cs-CZ" dirty="0"/>
              <a:t>, nejbližší </a:t>
            </a:r>
            <a:r>
              <a:rPr lang="cs-CZ" dirty="0" smtClean="0"/>
              <a:t>češtině </a:t>
            </a:r>
            <a:r>
              <a:rPr lang="cs-CZ" dirty="0"/>
              <a:t>z důvodu historické příbuznosti i vzájemného ovlivňování zejména v dobách společného </a:t>
            </a:r>
            <a:r>
              <a:rPr lang="cs-CZ" dirty="0" smtClean="0"/>
              <a:t>Československa. </a:t>
            </a:r>
            <a:r>
              <a:rPr lang="cs-CZ" dirty="0"/>
              <a:t>Největší rozdíly jsou ve slovní zásobě. Slovenština </a:t>
            </a:r>
            <a:r>
              <a:rPr lang="cs-CZ" u="sng" dirty="0">
                <a:solidFill>
                  <a:srgbClr val="FF0000"/>
                </a:solidFill>
              </a:rPr>
              <a:t>má jednodušší </a:t>
            </a:r>
            <a:r>
              <a:rPr lang="cs-CZ" dirty="0"/>
              <a:t>(pravidelnější) </a:t>
            </a:r>
            <a:r>
              <a:rPr lang="cs-CZ" u="sng" dirty="0">
                <a:solidFill>
                  <a:srgbClr val="FF0000"/>
                </a:solidFill>
              </a:rPr>
              <a:t>pravopis i gramatiku než </a:t>
            </a:r>
            <a:r>
              <a:rPr lang="cs-CZ" u="sng" dirty="0" smtClean="0">
                <a:solidFill>
                  <a:srgbClr val="FF0000"/>
                </a:solidFill>
              </a:rPr>
              <a:t>čeština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1952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90472"/>
          </a:xfrm>
        </p:spPr>
        <p:txBody>
          <a:bodyPr/>
          <a:lstStyle/>
          <a:p>
            <a:r>
              <a:rPr lang="cs-CZ" dirty="0" smtClean="0"/>
              <a:t>Mapa Slovenska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2575" y="1890713"/>
            <a:ext cx="6038850" cy="307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9988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>
            <a:normAutofit/>
          </a:bodyPr>
          <a:lstStyle/>
          <a:p>
            <a:r>
              <a:rPr lang="cs-CZ" dirty="0" smtClean="0"/>
              <a:t>Písmo a abeceda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274618"/>
            <a:ext cx="7408333" cy="4851545"/>
          </a:xfrm>
        </p:spPr>
        <p:txBody>
          <a:bodyPr>
            <a:normAutofit/>
          </a:bodyPr>
          <a:lstStyle/>
          <a:p>
            <a:r>
              <a:rPr lang="cs-CZ" dirty="0"/>
              <a:t>Slovenština se píše upravenou </a:t>
            </a:r>
            <a:r>
              <a:rPr lang="cs-CZ" dirty="0" smtClean="0"/>
              <a:t>latinkou s</a:t>
            </a:r>
            <a:r>
              <a:rPr lang="cs-CZ" dirty="0"/>
              <a:t> následujícími přidanými znaky:</a:t>
            </a:r>
          </a:p>
          <a:p>
            <a:r>
              <a:rPr lang="cs-CZ" dirty="0"/>
              <a:t>á ä č ď </a:t>
            </a:r>
            <a:r>
              <a:rPr lang="cs-CZ" dirty="0" err="1"/>
              <a:t>dz</a:t>
            </a:r>
            <a:r>
              <a:rPr lang="cs-CZ" dirty="0"/>
              <a:t> </a:t>
            </a:r>
            <a:r>
              <a:rPr lang="cs-CZ" dirty="0" err="1"/>
              <a:t>dž</a:t>
            </a:r>
            <a:r>
              <a:rPr lang="cs-CZ" dirty="0"/>
              <a:t> é ch í ĺ ľ ň ó ô ŕ š ť ú ý </a:t>
            </a:r>
            <a:r>
              <a:rPr lang="cs-CZ" dirty="0" smtClean="0"/>
              <a:t>ž</a:t>
            </a:r>
          </a:p>
          <a:p>
            <a:r>
              <a:rPr lang="cs-CZ" b="1" u="sng" dirty="0"/>
              <a:t>Výslovnost</a:t>
            </a:r>
          </a:p>
          <a:p>
            <a:r>
              <a:rPr lang="cs-CZ" u="sng" dirty="0"/>
              <a:t>Podobná jako v češtině, až na následující písmena:</a:t>
            </a:r>
          </a:p>
          <a:p>
            <a:r>
              <a:rPr lang="cs-CZ" u="sng" dirty="0"/>
              <a:t>ä </a:t>
            </a:r>
            <a:r>
              <a:rPr lang="cs-CZ" u="sng" dirty="0" smtClean="0"/>
              <a:t>– </a:t>
            </a:r>
            <a:r>
              <a:rPr lang="cs-CZ" u="sng" dirty="0"/>
              <a:t>vyslovuje </a:t>
            </a:r>
            <a:r>
              <a:rPr lang="cs-CZ" u="sng" dirty="0" smtClean="0"/>
              <a:t>se jako </a:t>
            </a:r>
            <a:r>
              <a:rPr lang="cs-CZ" u="sng" dirty="0"/>
              <a:t>e (</a:t>
            </a:r>
            <a:r>
              <a:rPr lang="cs-CZ" u="sng" dirty="0" err="1"/>
              <a:t>päť</a:t>
            </a:r>
            <a:r>
              <a:rPr lang="cs-CZ" u="sng" dirty="0"/>
              <a:t>, </a:t>
            </a:r>
            <a:r>
              <a:rPr lang="cs-CZ" u="sng" dirty="0" err="1"/>
              <a:t>pamäť</a:t>
            </a:r>
            <a:r>
              <a:rPr lang="cs-CZ" u="sng" dirty="0"/>
              <a:t>)</a:t>
            </a:r>
          </a:p>
          <a:p>
            <a:r>
              <a:rPr lang="cs-CZ" u="sng" dirty="0"/>
              <a:t>ľ – </a:t>
            </a:r>
            <a:r>
              <a:rPr lang="cs-CZ" u="sng" dirty="0" smtClean="0"/>
              <a:t>měkké l (</a:t>
            </a:r>
            <a:r>
              <a:rPr lang="cs-CZ" u="sng" dirty="0" err="1" smtClean="0"/>
              <a:t>ľahký</a:t>
            </a:r>
            <a:r>
              <a:rPr lang="cs-CZ" u="sng" dirty="0" smtClean="0"/>
              <a:t>) = </a:t>
            </a:r>
            <a:r>
              <a:rPr lang="cs-CZ" u="sng" dirty="0" err="1" smtClean="0"/>
              <a:t>lj</a:t>
            </a:r>
            <a:endParaRPr lang="cs-CZ" u="sng" dirty="0"/>
          </a:p>
          <a:p>
            <a:r>
              <a:rPr lang="cs-CZ" u="sng" dirty="0"/>
              <a:t>ĺ – </a:t>
            </a:r>
            <a:r>
              <a:rPr lang="cs-CZ" u="sng" dirty="0" smtClean="0"/>
              <a:t>dlouhé  l </a:t>
            </a:r>
            <a:r>
              <a:rPr lang="cs-CZ" u="sng" dirty="0"/>
              <a:t>(</a:t>
            </a:r>
            <a:r>
              <a:rPr lang="cs-CZ" u="sng" dirty="0" err="1"/>
              <a:t>dĺžka</a:t>
            </a:r>
            <a:r>
              <a:rPr lang="cs-CZ" u="sng" dirty="0"/>
              <a:t>)</a:t>
            </a:r>
          </a:p>
          <a:p>
            <a:r>
              <a:rPr lang="cs-CZ" u="sng" dirty="0"/>
              <a:t>ŕ – dlouhé </a:t>
            </a:r>
            <a:r>
              <a:rPr lang="cs-CZ" u="sng" dirty="0" smtClean="0"/>
              <a:t>r </a:t>
            </a:r>
            <a:r>
              <a:rPr lang="cs-CZ" u="sng" dirty="0"/>
              <a:t>(</a:t>
            </a:r>
            <a:r>
              <a:rPr lang="cs-CZ" u="sng" dirty="0" err="1"/>
              <a:t>vŕba</a:t>
            </a:r>
            <a:r>
              <a:rPr lang="cs-CZ" u="sng" dirty="0"/>
              <a:t>)</a:t>
            </a:r>
          </a:p>
          <a:p>
            <a:r>
              <a:rPr lang="cs-CZ" u="sng" dirty="0"/>
              <a:t>ô – </a:t>
            </a:r>
            <a:r>
              <a:rPr lang="cs-CZ" u="sng" dirty="0" err="1"/>
              <a:t>uo</a:t>
            </a:r>
            <a:r>
              <a:rPr lang="cs-CZ" u="sng" dirty="0"/>
              <a:t> (</a:t>
            </a:r>
            <a:r>
              <a:rPr lang="cs-CZ" u="sng" dirty="0" err="1"/>
              <a:t>hôrka</a:t>
            </a:r>
            <a:r>
              <a:rPr lang="cs-CZ" u="sng" dirty="0"/>
              <a:t>)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2785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smtClean="0"/>
              <a:t>Dvojhlásky</a:t>
            </a:r>
          </a:p>
          <a:p>
            <a:r>
              <a:rPr lang="cs-CZ" smtClean="0"/>
              <a:t>Ve slovenštině existují ještě dvojhlásky, které </a:t>
            </a:r>
            <a:r>
              <a:rPr lang="cs-CZ" u="sng" smtClean="0"/>
              <a:t>tvoří dlouhé slabiky</a:t>
            </a:r>
            <a:r>
              <a:rPr lang="cs-CZ" smtClean="0"/>
              <a:t> a vyslovují se následovně:</a:t>
            </a:r>
          </a:p>
          <a:p>
            <a:r>
              <a:rPr lang="cs-CZ" u="sng" smtClean="0"/>
              <a:t>ia – ja (pr</a:t>
            </a:r>
            <a:r>
              <a:rPr lang="cs-CZ" u="sng" smtClean="0">
                <a:solidFill>
                  <a:srgbClr val="FF0000"/>
                </a:solidFill>
              </a:rPr>
              <a:t>ia</a:t>
            </a:r>
            <a:r>
              <a:rPr lang="cs-CZ" u="sng" smtClean="0"/>
              <a:t>dza / příze)</a:t>
            </a:r>
          </a:p>
          <a:p>
            <a:r>
              <a:rPr lang="cs-CZ" u="sng" smtClean="0"/>
              <a:t>ie – je (m</a:t>
            </a:r>
            <a:r>
              <a:rPr lang="cs-CZ" u="sng" smtClean="0">
                <a:solidFill>
                  <a:srgbClr val="FF0000"/>
                </a:solidFill>
              </a:rPr>
              <a:t>ie</a:t>
            </a:r>
            <a:r>
              <a:rPr lang="cs-CZ" u="sng" smtClean="0"/>
              <a:t>ra / míra)</a:t>
            </a:r>
          </a:p>
          <a:p>
            <a:r>
              <a:rPr lang="cs-CZ" u="sng" smtClean="0"/>
              <a:t>iu – ju (vyšš</a:t>
            </a:r>
            <a:r>
              <a:rPr lang="cs-CZ" u="sng" smtClean="0">
                <a:solidFill>
                  <a:srgbClr val="FF0000"/>
                </a:solidFill>
              </a:rPr>
              <a:t>iu</a:t>
            </a:r>
            <a:r>
              <a:rPr lang="cs-CZ" u="sng" smtClean="0"/>
              <a:t> / vyšší)</a:t>
            </a:r>
          </a:p>
          <a:p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1474318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84421"/>
            <a:ext cx="6965245" cy="1687411"/>
          </a:xfrm>
        </p:spPr>
        <p:txBody>
          <a:bodyPr/>
          <a:lstStyle/>
          <a:p>
            <a:r>
              <a:rPr lang="cs-CZ" dirty="0" smtClean="0"/>
              <a:t>Ukázka slovenského textu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1422039"/>
              </p:ext>
            </p:extLst>
          </p:nvPr>
        </p:nvGraphicFramePr>
        <p:xfrm>
          <a:off x="827584" y="2636912"/>
          <a:ext cx="7488832" cy="3384376"/>
        </p:xfrm>
        <a:graphic>
          <a:graphicData uri="http://schemas.openxmlformats.org/drawingml/2006/table">
            <a:tbl>
              <a:tblPr/>
              <a:tblGrid>
                <a:gridCol w="3744416"/>
                <a:gridCol w="3744416"/>
              </a:tblGrid>
              <a:tr h="1837232">
                <a:tc>
                  <a:txBody>
                    <a:bodyPr/>
                    <a:lstStyle/>
                    <a:p>
                      <a:pPr fontAlgn="t"/>
                      <a:endParaRPr lang="cs-CZ" sz="1800" b="1" dirty="0" smtClean="0">
                        <a:effectLst/>
                      </a:endParaRPr>
                    </a:p>
                    <a:p>
                      <a:pPr fontAlgn="t"/>
                      <a:r>
                        <a:rPr lang="cs-CZ" sz="1800" b="1" dirty="0" smtClean="0">
                          <a:effectLst/>
                        </a:rPr>
                        <a:t>slovensky</a:t>
                      </a:r>
                      <a:endParaRPr lang="cs-CZ" sz="1800" dirty="0">
                        <a:effectLst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cs-CZ" sz="1800">
                          <a:effectLst/>
                        </a:rPr>
                        <a:t>Všetci ľudia sa rodia slobodní a sebe rovní, čo sa týka ich dôstojnosti a práv. Sú obdarení rozumom a svedomím a majú navzájom jednať v bratskom duchu.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47144">
                <a:tc>
                  <a:txBody>
                    <a:bodyPr/>
                    <a:lstStyle/>
                    <a:p>
                      <a:pPr fontAlgn="t"/>
                      <a:r>
                        <a:rPr lang="cs-CZ" sz="1800" b="1">
                          <a:effectLst/>
                        </a:rPr>
                        <a:t>česky</a:t>
                      </a:r>
                      <a:endParaRPr lang="cs-CZ" sz="1800">
                        <a:effectLst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cs-CZ" sz="1800" dirty="0">
                          <a:effectLst/>
                        </a:rPr>
                        <a:t>Všichni lidé se rodí svobodní a sobě rovní co do důstojnosti a práv. Jsou nadáni rozumem a svědomím a mají spolu jednat v duchu bratrství.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899816" y="1607174"/>
            <a:ext cx="555152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Všeobecná deklarace lidských práv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317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Rozdíly mezi slovenštinou </a:t>
            </a:r>
            <a:br>
              <a:rPr lang="cs-CZ" dirty="0" smtClean="0"/>
            </a:br>
            <a:r>
              <a:rPr lang="cs-CZ" dirty="0" smtClean="0"/>
              <a:t>a češtinou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119256"/>
            <a:ext cx="7488832" cy="4046047"/>
          </a:xfrm>
        </p:spPr>
        <p:txBody>
          <a:bodyPr>
            <a:normAutofit/>
          </a:bodyPr>
          <a:lstStyle/>
          <a:p>
            <a:r>
              <a:rPr lang="cs-CZ" dirty="0"/>
              <a:t>Slovenské hlásky, </a:t>
            </a:r>
            <a:r>
              <a:rPr lang="cs-CZ" dirty="0" smtClean="0"/>
              <a:t>které </a:t>
            </a:r>
            <a:r>
              <a:rPr lang="cs-CZ" dirty="0"/>
              <a:t>se v české abecedě nevyskytují, jsou ä, ľ, ŕ, ĺ. </a:t>
            </a:r>
            <a:r>
              <a:rPr lang="cs-CZ" u="sng" dirty="0"/>
              <a:t>Česká písmena ř, ě, ů nejsou ve slovenštině.</a:t>
            </a:r>
            <a:r>
              <a:rPr lang="cs-CZ" dirty="0"/>
              <a:t> Slovenština používá oproti češtině dvojhlásky </a:t>
            </a:r>
            <a:r>
              <a:rPr lang="cs-CZ" dirty="0" err="1"/>
              <a:t>ia</a:t>
            </a:r>
            <a:r>
              <a:rPr lang="cs-CZ" dirty="0"/>
              <a:t>, </a:t>
            </a:r>
            <a:r>
              <a:rPr lang="cs-CZ" dirty="0" err="1"/>
              <a:t>iu</a:t>
            </a:r>
            <a:r>
              <a:rPr lang="cs-CZ" dirty="0"/>
              <a:t>, </a:t>
            </a:r>
            <a:r>
              <a:rPr lang="cs-CZ" dirty="0" err="1"/>
              <a:t>ie</a:t>
            </a:r>
            <a:r>
              <a:rPr lang="cs-CZ" dirty="0"/>
              <a:t> a ô.</a:t>
            </a:r>
          </a:p>
          <a:p>
            <a:r>
              <a:rPr lang="cs-CZ" dirty="0"/>
              <a:t>Slovenština více palatalizuje,</a:t>
            </a:r>
            <a:r>
              <a:rPr lang="cs-CZ" u="sng" dirty="0"/>
              <a:t> takže zní měkčeji.</a:t>
            </a:r>
          </a:p>
          <a:p>
            <a:r>
              <a:rPr lang="cs-CZ" dirty="0" smtClean="0"/>
              <a:t>Slovenština </a:t>
            </a:r>
            <a:endParaRPr lang="cs-CZ" dirty="0"/>
          </a:p>
          <a:p>
            <a:pPr lvl="1"/>
            <a:r>
              <a:rPr lang="cs-CZ" dirty="0" smtClean="0"/>
              <a:t>má </a:t>
            </a:r>
            <a:r>
              <a:rPr lang="cs-CZ" dirty="0"/>
              <a:t>jiné koncovky a vzory skloňování a časování.</a:t>
            </a:r>
          </a:p>
          <a:p>
            <a:pPr lvl="1"/>
            <a:r>
              <a:rPr lang="cs-CZ" u="sng" dirty="0"/>
              <a:t>má 6 </a:t>
            </a:r>
            <a:r>
              <a:rPr lang="cs-CZ" u="sng" dirty="0" smtClean="0"/>
              <a:t>pádů </a:t>
            </a:r>
            <a:r>
              <a:rPr lang="cs-CZ" dirty="0" smtClean="0"/>
              <a:t>– 5. pád (oslovujeme</a:t>
            </a:r>
            <a:r>
              <a:rPr lang="cs-CZ" dirty="0"/>
              <a:t>, voláme) byl nahrazen 1. </a:t>
            </a:r>
            <a:r>
              <a:rPr lang="cs-CZ" dirty="0" smtClean="0"/>
              <a:t>pádem.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89359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30716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96752"/>
            <a:ext cx="7416824" cy="5112567"/>
          </a:xfrm>
        </p:spPr>
        <p:txBody>
          <a:bodyPr>
            <a:normAutofit/>
          </a:bodyPr>
          <a:lstStyle/>
          <a:p>
            <a:r>
              <a:rPr lang="cs-CZ" dirty="0"/>
              <a:t>Některá základní slova si vůbec nejsou podobná a zase některá podobná slova mají úplně jiný význam. </a:t>
            </a:r>
            <a:endParaRPr lang="cs-CZ" dirty="0" smtClean="0"/>
          </a:p>
          <a:p>
            <a:endParaRPr lang="cs-CZ" b="1" dirty="0"/>
          </a:p>
          <a:p>
            <a:r>
              <a:rPr lang="cs-CZ" b="1" dirty="0" smtClean="0"/>
              <a:t>Příklady </a:t>
            </a:r>
            <a:r>
              <a:rPr lang="cs-CZ" b="1" dirty="0"/>
              <a:t>rozdílných slov </a:t>
            </a:r>
            <a:r>
              <a:rPr lang="cs-CZ" dirty="0"/>
              <a:t>v základní zásobě: </a:t>
            </a:r>
            <a:endParaRPr lang="cs-CZ" dirty="0" smtClean="0"/>
          </a:p>
          <a:p>
            <a:pPr lvl="1"/>
            <a:r>
              <a:rPr lang="cs-CZ" dirty="0" err="1" smtClean="0"/>
              <a:t>hovoriť</a:t>
            </a:r>
            <a:r>
              <a:rPr lang="cs-CZ" dirty="0" smtClean="0"/>
              <a:t> </a:t>
            </a:r>
            <a:r>
              <a:rPr lang="cs-CZ" dirty="0"/>
              <a:t>– mluvit; hej – jo; </a:t>
            </a:r>
            <a:r>
              <a:rPr lang="cs-CZ" dirty="0" err="1"/>
              <a:t>ak</a:t>
            </a:r>
            <a:r>
              <a:rPr lang="cs-CZ" dirty="0"/>
              <a:t> – jestli, -</a:t>
            </a:r>
            <a:r>
              <a:rPr lang="cs-CZ" dirty="0" err="1"/>
              <a:t>li</a:t>
            </a:r>
            <a:r>
              <a:rPr lang="cs-CZ" dirty="0"/>
              <a:t>; </a:t>
            </a:r>
            <a:r>
              <a:rPr lang="cs-CZ" dirty="0" err="1"/>
              <a:t>Dovidenia</a:t>
            </a:r>
            <a:r>
              <a:rPr lang="cs-CZ" dirty="0"/>
              <a:t> – Na shledanou; </a:t>
            </a:r>
            <a:r>
              <a:rPr lang="cs-CZ" dirty="0" err="1"/>
              <a:t>január</a:t>
            </a:r>
            <a:r>
              <a:rPr lang="cs-CZ" dirty="0"/>
              <a:t> – leden; mačka – kočka; </a:t>
            </a:r>
            <a:r>
              <a:rPr lang="cs-CZ" dirty="0" err="1"/>
              <a:t>bozkávať</a:t>
            </a:r>
            <a:r>
              <a:rPr lang="cs-CZ" dirty="0"/>
              <a:t> – líbat; </a:t>
            </a:r>
            <a:r>
              <a:rPr lang="cs-CZ" dirty="0" err="1"/>
              <a:t>teraz</a:t>
            </a:r>
            <a:r>
              <a:rPr lang="cs-CZ" dirty="0"/>
              <a:t> – nyní, teď; tovar – </a:t>
            </a:r>
            <a:r>
              <a:rPr lang="cs-CZ" dirty="0" smtClean="0"/>
              <a:t>zboží; kapusta </a:t>
            </a:r>
            <a:r>
              <a:rPr lang="cs-CZ" dirty="0"/>
              <a:t>– </a:t>
            </a:r>
            <a:r>
              <a:rPr lang="cs-CZ" dirty="0" smtClean="0"/>
              <a:t>zelí; </a:t>
            </a:r>
            <a:r>
              <a:rPr lang="cs-CZ" dirty="0" err="1" smtClean="0"/>
              <a:t>kaleráb</a:t>
            </a:r>
            <a:r>
              <a:rPr lang="cs-CZ" dirty="0" smtClean="0"/>
              <a:t> </a:t>
            </a:r>
            <a:r>
              <a:rPr lang="cs-CZ" dirty="0"/>
              <a:t>– </a:t>
            </a:r>
            <a:r>
              <a:rPr lang="cs-CZ" dirty="0" smtClean="0"/>
              <a:t>kedlubna; </a:t>
            </a:r>
            <a:r>
              <a:rPr lang="cs-CZ" dirty="0" err="1" smtClean="0"/>
              <a:t>poľovník</a:t>
            </a:r>
            <a:r>
              <a:rPr lang="cs-CZ" dirty="0" smtClean="0"/>
              <a:t> </a:t>
            </a:r>
            <a:r>
              <a:rPr lang="cs-CZ" dirty="0"/>
              <a:t>– myslivec</a:t>
            </a:r>
          </a:p>
          <a:p>
            <a:pPr lvl="1"/>
            <a:r>
              <a:rPr lang="cs-CZ" b="1" dirty="0"/>
              <a:t>P</a:t>
            </a:r>
            <a:r>
              <a:rPr lang="cs-CZ" b="1" dirty="0" smtClean="0"/>
              <a:t>říklady </a:t>
            </a:r>
            <a:r>
              <a:rPr lang="cs-CZ" b="1" dirty="0"/>
              <a:t>rozdílných významů</a:t>
            </a:r>
            <a:r>
              <a:rPr lang="cs-CZ"/>
              <a:t>: </a:t>
            </a:r>
            <a:endParaRPr lang="cs-CZ" smtClean="0"/>
          </a:p>
          <a:p>
            <a:pPr lvl="1"/>
            <a:r>
              <a:rPr lang="cs-CZ" smtClean="0"/>
              <a:t>topiť</a:t>
            </a:r>
            <a:r>
              <a:rPr lang="cs-CZ" dirty="0" smtClean="0"/>
              <a:t> </a:t>
            </a:r>
            <a:r>
              <a:rPr lang="cs-CZ" dirty="0"/>
              <a:t>(topit pod vodou) x topit (</a:t>
            </a:r>
            <a:r>
              <a:rPr lang="cs-CZ" dirty="0" err="1"/>
              <a:t>kúriť</a:t>
            </a:r>
            <a:r>
              <a:rPr lang="cs-CZ" dirty="0"/>
              <a:t>); </a:t>
            </a:r>
            <a:r>
              <a:rPr lang="cs-CZ" dirty="0" err="1"/>
              <a:t>kúriť</a:t>
            </a:r>
            <a:r>
              <a:rPr lang="cs-CZ" dirty="0"/>
              <a:t> (topit) x kouřit (</a:t>
            </a:r>
            <a:r>
              <a:rPr lang="cs-CZ" dirty="0" err="1"/>
              <a:t>fajčiť</a:t>
            </a:r>
            <a:r>
              <a:rPr lang="cs-CZ" dirty="0"/>
              <a:t> cigaretu, </a:t>
            </a:r>
            <a:r>
              <a:rPr lang="cs-CZ" dirty="0" err="1"/>
              <a:t>dymiť</a:t>
            </a:r>
            <a:r>
              <a:rPr lang="cs-CZ" dirty="0"/>
              <a:t> z komína); horký (hořký) x horký (</a:t>
            </a:r>
            <a:r>
              <a:rPr lang="cs-CZ" dirty="0" err="1"/>
              <a:t>horúci</a:t>
            </a:r>
            <a:r>
              <a:rPr lang="cs-CZ" dirty="0"/>
              <a:t>) . . 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5298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ze slovenského jazyka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1. </a:t>
            </a:r>
            <a:r>
              <a:rPr lang="cs-CZ" b="1" dirty="0" err="1" smtClean="0"/>
              <a:t>Černica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A) ostružina</a:t>
            </a:r>
          </a:p>
          <a:p>
            <a:r>
              <a:rPr lang="cs-CZ" dirty="0" smtClean="0"/>
              <a:t>B) borůvka</a:t>
            </a:r>
          </a:p>
          <a:p>
            <a:r>
              <a:rPr lang="cs-CZ" dirty="0" smtClean="0"/>
              <a:t>C) jahoda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A) ostružina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313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2. Hrča:</a:t>
            </a:r>
          </a:p>
          <a:p>
            <a:r>
              <a:rPr lang="cs-CZ" dirty="0" smtClean="0"/>
              <a:t>A) naběračka</a:t>
            </a:r>
          </a:p>
          <a:p>
            <a:r>
              <a:rPr lang="cs-CZ" dirty="0" smtClean="0"/>
              <a:t>B) řehtačka</a:t>
            </a:r>
          </a:p>
          <a:p>
            <a:r>
              <a:rPr lang="cs-CZ" dirty="0" smtClean="0"/>
              <a:t>C) boule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C) boule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146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3. </a:t>
            </a:r>
            <a:r>
              <a:rPr lang="cs-CZ" b="1" dirty="0" err="1" smtClean="0"/>
              <a:t>Bocian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A) velký bochník chleba</a:t>
            </a:r>
          </a:p>
          <a:p>
            <a:r>
              <a:rPr lang="cs-CZ" dirty="0" smtClean="0"/>
              <a:t>B) čáp</a:t>
            </a:r>
          </a:p>
          <a:p>
            <a:r>
              <a:rPr lang="cs-CZ" dirty="0" smtClean="0"/>
              <a:t>C) mazanec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B) čáp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781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4. </a:t>
            </a:r>
            <a:r>
              <a:rPr lang="cs-CZ" b="1" dirty="0" err="1" smtClean="0"/>
              <a:t>Figliar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A) notář</a:t>
            </a:r>
          </a:p>
          <a:p>
            <a:r>
              <a:rPr lang="cs-CZ" dirty="0" smtClean="0"/>
              <a:t>B) taškář</a:t>
            </a:r>
          </a:p>
          <a:p>
            <a:r>
              <a:rPr lang="cs-CZ" dirty="0" smtClean="0"/>
              <a:t>C) řezbář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B) taškář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5397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5. </a:t>
            </a:r>
            <a:r>
              <a:rPr lang="cs-CZ" b="1" dirty="0" err="1" smtClean="0"/>
              <a:t>Cencúl</a:t>
            </a:r>
            <a:r>
              <a:rPr lang="cs-CZ" b="1" dirty="0" smtClean="0"/>
              <a:t>´:</a:t>
            </a:r>
          </a:p>
          <a:p>
            <a:r>
              <a:rPr lang="cs-CZ" dirty="0" smtClean="0"/>
              <a:t>A) dudlík</a:t>
            </a:r>
          </a:p>
          <a:p>
            <a:r>
              <a:rPr lang="cs-CZ" dirty="0" smtClean="0"/>
              <a:t>B) rampouch</a:t>
            </a:r>
          </a:p>
          <a:p>
            <a:r>
              <a:rPr lang="cs-CZ" dirty="0" smtClean="0"/>
              <a:t>C) razítko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B) rampouch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328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6. </a:t>
            </a:r>
            <a:r>
              <a:rPr lang="cs-CZ" b="1" dirty="0" err="1" smtClean="0"/>
              <a:t>Chrček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A) chroust</a:t>
            </a:r>
          </a:p>
          <a:p>
            <a:r>
              <a:rPr lang="cs-CZ" dirty="0" smtClean="0"/>
              <a:t>B) hrníček</a:t>
            </a:r>
          </a:p>
          <a:p>
            <a:r>
              <a:rPr lang="cs-CZ" dirty="0" smtClean="0"/>
              <a:t>C) křeček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C) křeček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2273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7. </a:t>
            </a:r>
            <a:r>
              <a:rPr lang="cs-CZ" b="1" dirty="0" err="1" smtClean="0"/>
              <a:t>Verklikár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A) </a:t>
            </a:r>
            <a:r>
              <a:rPr lang="cs-CZ" dirty="0" err="1" smtClean="0"/>
              <a:t>kolovrátkář</a:t>
            </a:r>
            <a:endParaRPr lang="cs-CZ" dirty="0" smtClean="0"/>
          </a:p>
          <a:p>
            <a:r>
              <a:rPr lang="cs-CZ" dirty="0" smtClean="0"/>
              <a:t>B) šťastný člověk</a:t>
            </a:r>
          </a:p>
          <a:p>
            <a:r>
              <a:rPr lang="cs-CZ" dirty="0" smtClean="0"/>
              <a:t>C) zámečník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A) </a:t>
            </a:r>
            <a:r>
              <a:rPr lang="cs-CZ" dirty="0" err="1" smtClean="0">
                <a:solidFill>
                  <a:srgbClr val="FF0000"/>
                </a:solidFill>
              </a:rPr>
              <a:t>kolovrátkář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0500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45117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12776"/>
            <a:ext cx="7128792" cy="4310293"/>
          </a:xfrm>
        </p:spPr>
        <p:txBody>
          <a:bodyPr>
            <a:noAutofit/>
          </a:bodyPr>
          <a:lstStyle/>
          <a:p>
            <a:r>
              <a:rPr lang="cs-CZ" sz="1800" dirty="0"/>
              <a:t>V </a:t>
            </a:r>
            <a:r>
              <a:rPr lang="cs-CZ" sz="1800" dirty="0" smtClean="0"/>
              <a:t>práci </a:t>
            </a:r>
            <a:r>
              <a:rPr lang="cs-CZ" sz="1800" dirty="0"/>
              <a:t>byly použity </a:t>
            </a:r>
            <a:r>
              <a:rPr lang="cs-CZ" sz="1800" b="1" dirty="0"/>
              <a:t>materiály autorky </a:t>
            </a:r>
            <a:r>
              <a:rPr lang="cs-CZ" sz="1800" dirty="0"/>
              <a:t>dne </a:t>
            </a:r>
            <a:r>
              <a:rPr lang="cs-CZ" sz="1800" dirty="0" smtClean="0"/>
              <a:t>15. </a:t>
            </a:r>
            <a:r>
              <a:rPr lang="cs-CZ" sz="1800" dirty="0"/>
              <a:t>2</a:t>
            </a:r>
            <a:r>
              <a:rPr lang="cs-CZ" sz="1800" dirty="0" smtClean="0"/>
              <a:t>. </a:t>
            </a:r>
            <a:r>
              <a:rPr lang="cs-CZ" sz="1800" dirty="0"/>
              <a:t>2012 a dále pak:</a:t>
            </a:r>
          </a:p>
          <a:p>
            <a:pPr marL="0" indent="0">
              <a:buNone/>
            </a:pPr>
            <a:endParaRPr lang="cs-CZ" sz="1800" b="1" dirty="0"/>
          </a:p>
          <a:p>
            <a:r>
              <a:rPr lang="cs-CZ" sz="1800" b="1" dirty="0" smtClean="0"/>
              <a:t>OBRÁZEK</a:t>
            </a:r>
            <a:endParaRPr lang="cs-CZ" sz="1800" b="1" dirty="0"/>
          </a:p>
          <a:p>
            <a:r>
              <a:rPr lang="cs-CZ" sz="1800" dirty="0"/>
              <a:t>http</a:t>
            </a:r>
            <a:r>
              <a:rPr lang="cs-CZ" sz="1800" dirty="0" smtClean="0"/>
              <a:t>://cs.wikipedia.org [online</a:t>
            </a:r>
            <a:r>
              <a:rPr lang="cs-CZ" sz="1800" dirty="0"/>
              <a:t>]. c</a:t>
            </a:r>
            <a:r>
              <a:rPr lang="cs-CZ" sz="1800" dirty="0" smtClean="0"/>
              <a:t>2011 </a:t>
            </a:r>
            <a:r>
              <a:rPr lang="cs-CZ" sz="1800" dirty="0"/>
              <a:t>[cit. </a:t>
            </a:r>
            <a:r>
              <a:rPr lang="cs-CZ" sz="1800" dirty="0" smtClean="0"/>
              <a:t>2012-02-15</a:t>
            </a:r>
            <a:r>
              <a:rPr lang="cs-CZ" sz="1800" dirty="0"/>
              <a:t>]. </a:t>
            </a:r>
            <a:r>
              <a:rPr lang="cs-CZ" sz="1800" dirty="0" smtClean="0"/>
              <a:t> </a:t>
            </a:r>
            <a:r>
              <a:rPr lang="cs-CZ" sz="1800" dirty="0" smtClean="0"/>
              <a:t>Mapa </a:t>
            </a:r>
            <a:r>
              <a:rPr lang="cs-CZ" sz="1800" dirty="0" err="1" smtClean="0"/>
              <a:t>Slovenska.Dostupné</a:t>
            </a:r>
            <a:r>
              <a:rPr lang="cs-CZ" sz="1800" dirty="0" smtClean="0"/>
              <a:t> </a:t>
            </a:r>
            <a:r>
              <a:rPr lang="cs-CZ" sz="1800" dirty="0" smtClean="0"/>
              <a:t>z WWW: </a:t>
            </a:r>
            <a:r>
              <a:rPr lang="cs-CZ" sz="1800" dirty="0" smtClean="0"/>
              <a:t>&lt;</a:t>
            </a:r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cs.wikipedia.org/wiki/</a:t>
            </a:r>
            <a:r>
              <a:rPr lang="cs-CZ" sz="1800" dirty="0" err="1" smtClean="0"/>
              <a:t>Soubor:Mapa_Slovenska.PNG</a:t>
            </a:r>
            <a:r>
              <a:rPr lang="cs-CZ" sz="1800" dirty="0" smtClean="0"/>
              <a:t>&gt;.</a:t>
            </a:r>
          </a:p>
          <a:p>
            <a:endParaRPr lang="cs-CZ" sz="1800" dirty="0"/>
          </a:p>
          <a:p>
            <a:endParaRPr lang="cs-CZ" sz="1800" dirty="0"/>
          </a:p>
          <a:p>
            <a:pPr marL="0" indent="0">
              <a:buNone/>
            </a:pPr>
            <a:endParaRPr lang="cs-CZ" sz="1800" i="1" dirty="0"/>
          </a:p>
        </p:txBody>
      </p:sp>
    </p:spTree>
    <p:extLst>
      <p:ext uri="{BB962C8B-B14F-4D97-AF65-F5344CB8AC3E}">
        <p14:creationId xmlns:p14="http://schemas.microsoft.com/office/powerpoint/2010/main" val="350303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155</TotalTime>
  <Words>463</Words>
  <Application>Microsoft Office PowerPoint</Application>
  <PresentationFormat>Předvádění na obrazovce (4:3)</PresentationFormat>
  <Paragraphs>117</Paragraphs>
  <Slides>19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Špendlík</vt:lpstr>
      <vt:lpstr>Prezentace aplikace PowerPoint</vt:lpstr>
      <vt:lpstr>ANOTACE</vt:lpstr>
      <vt:lpstr>SLOVENSKÝ JAZYK</vt:lpstr>
      <vt:lpstr>Prezentace aplikace PowerPoint</vt:lpstr>
      <vt:lpstr>Slovenština</vt:lpstr>
      <vt:lpstr>Mapa Slovenska</vt:lpstr>
      <vt:lpstr>Písmo a abeceda</vt:lpstr>
      <vt:lpstr>Prezentace aplikace PowerPoint</vt:lpstr>
      <vt:lpstr>Ukázka slovenského textu</vt:lpstr>
      <vt:lpstr>Rozdíly mezi slovenštinou  a češtinou</vt:lpstr>
      <vt:lpstr>Prezentace aplikace PowerPoint</vt:lpstr>
      <vt:lpstr>Test ze slovenského jazyka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SLOVENSKÝ JAZYK</dc:title>
  <dc:creator>08F3</dc:creator>
  <cp:lastModifiedBy>08F3</cp:lastModifiedBy>
  <cp:revision>37</cp:revision>
  <cp:lastPrinted>2012-06-25T20:30:14Z</cp:lastPrinted>
  <dcterms:created xsi:type="dcterms:W3CDTF">2012-02-16T04:58:03Z</dcterms:created>
  <dcterms:modified xsi:type="dcterms:W3CDTF">2012-12-16T16:07:41Z</dcterms:modified>
</cp:coreProperties>
</file>