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71" r:id="rId4"/>
    <p:sldId id="256" r:id="rId5"/>
    <p:sldId id="257" r:id="rId6"/>
    <p:sldId id="263" r:id="rId7"/>
    <p:sldId id="265" r:id="rId8"/>
    <p:sldId id="267" r:id="rId9"/>
    <p:sldId id="268" r:id="rId10"/>
    <p:sldId id="270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NÁZEV:VY_32_INOVACE_01: </a:t>
          </a:r>
          <a:r>
            <a:rPr lang="cs-CZ" sz="2000" b="1" dirty="0" smtClean="0"/>
            <a:t>Literární druhy a žánry</a:t>
          </a:r>
          <a:endParaRPr lang="cs-CZ" sz="20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Literární druhy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558A13-0E44-4154-B7EF-D67DD29A1790}" type="presOf" srcId="{757F3AB3-0718-4624-B441-E567A8F0AB56}" destId="{333A1088-737F-45CB-B68E-254E46348037}" srcOrd="0" destOrd="0" presId="urn:microsoft.com/office/officeart/2005/8/layout/target3"/>
    <dgm:cxn modelId="{52F3EFA7-15AA-4A6A-B6D5-6F7EFFAD9A15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A43409F-877F-4D1F-A01D-7D97772DBA37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A3DE5B2-0519-4365-98C8-50515342833E}" type="presOf" srcId="{D1B46980-6531-4606-95E6-44980827E919}" destId="{2BE915AB-18AA-4053-B92C-3BFC9ED204BB}" srcOrd="1" destOrd="0" presId="urn:microsoft.com/office/officeart/2005/8/layout/target3"/>
    <dgm:cxn modelId="{9BD17B1E-0560-4439-8539-28A1DA054845}" type="presOf" srcId="{4C35D32F-0EAB-4CD7-82EE-45574DC2A586}" destId="{890E4F0B-2866-4A3F-A3C7-2A14B1797930}" srcOrd="1" destOrd="0" presId="urn:microsoft.com/office/officeart/2005/8/layout/target3"/>
    <dgm:cxn modelId="{2177EE51-A61B-43DF-8A8B-8FA3E833C463}" type="presOf" srcId="{4C35D32F-0EAB-4CD7-82EE-45574DC2A586}" destId="{8BEBB6EC-1DAA-4CAC-8A25-BC0FCBD5DBD5}" srcOrd="0" destOrd="0" presId="urn:microsoft.com/office/officeart/2005/8/layout/target3"/>
    <dgm:cxn modelId="{243244D5-C7A0-44F9-A497-C00D629D17F3}" type="presOf" srcId="{D1B46980-6531-4606-95E6-44980827E919}" destId="{6140AFEC-043D-4C43-A2F9-D0F5331DF3A3}" srcOrd="0" destOrd="0" presId="urn:microsoft.com/office/officeart/2005/8/layout/target3"/>
    <dgm:cxn modelId="{573F198F-E08B-4FE7-8A26-E7D80C639B03}" type="presOf" srcId="{B651F6E3-6281-48DB-9319-2AEAFDAE7572}" destId="{619D679B-A015-4ECF-8348-D1034C574F40}" srcOrd="0" destOrd="0" presId="urn:microsoft.com/office/officeart/2005/8/layout/target3"/>
    <dgm:cxn modelId="{5CD03FF1-642C-48B3-BB0E-8A177FCC2A50}" type="presOf" srcId="{D8197B8C-B260-4A16-BDF4-0947B075E274}" destId="{5A5FFA88-C948-4069-8E93-59FA12366E83}" srcOrd="1" destOrd="0" presId="urn:microsoft.com/office/officeart/2005/8/layout/target3"/>
    <dgm:cxn modelId="{5C35C333-40C5-446F-966C-6A28F194BE69}" type="presOf" srcId="{B651F6E3-6281-48DB-9319-2AEAFDAE7572}" destId="{6BB5E863-4638-4E1D-BFDE-399D028AC4ED}" srcOrd="1" destOrd="0" presId="urn:microsoft.com/office/officeart/2005/8/layout/target3"/>
    <dgm:cxn modelId="{5AC06872-BBD1-4794-A339-AD6C0BAC1B44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961D8C8-8724-4E40-9DD9-8E3C1EF014C7}" type="presParOf" srcId="{333A1088-737F-45CB-B68E-254E46348037}" destId="{F5ABB229-8D3B-4694-996A-96F23CF14429}" srcOrd="0" destOrd="0" presId="urn:microsoft.com/office/officeart/2005/8/layout/target3"/>
    <dgm:cxn modelId="{F94DC598-1F09-4BE9-82B8-01B9BA6BB1B5}" type="presParOf" srcId="{333A1088-737F-45CB-B68E-254E46348037}" destId="{F41139FD-01EE-4571-8B17-4FB00FC51163}" srcOrd="1" destOrd="0" presId="urn:microsoft.com/office/officeart/2005/8/layout/target3"/>
    <dgm:cxn modelId="{023224A2-28E2-4204-902F-E8E7AA014796}" type="presParOf" srcId="{333A1088-737F-45CB-B68E-254E46348037}" destId="{D005CE8C-CC26-4C3E-AC11-E15060ECD759}" srcOrd="2" destOrd="0" presId="urn:microsoft.com/office/officeart/2005/8/layout/target3"/>
    <dgm:cxn modelId="{0A717D35-9154-4634-BB83-4A529552B161}" type="presParOf" srcId="{333A1088-737F-45CB-B68E-254E46348037}" destId="{2C702D82-9B77-49B7-9568-BB8EB47C3372}" srcOrd="3" destOrd="0" presId="urn:microsoft.com/office/officeart/2005/8/layout/target3"/>
    <dgm:cxn modelId="{F330159F-85C1-4E6D-AEBC-F3852298F9D2}" type="presParOf" srcId="{333A1088-737F-45CB-B68E-254E46348037}" destId="{A52A0455-90FF-4808-ABD0-F02540D31D5A}" srcOrd="4" destOrd="0" presId="urn:microsoft.com/office/officeart/2005/8/layout/target3"/>
    <dgm:cxn modelId="{B7258F8F-4735-40F8-9386-4CA2A6663186}" type="presParOf" srcId="{333A1088-737F-45CB-B68E-254E46348037}" destId="{6140AFEC-043D-4C43-A2F9-D0F5331DF3A3}" srcOrd="5" destOrd="0" presId="urn:microsoft.com/office/officeart/2005/8/layout/target3"/>
    <dgm:cxn modelId="{14C886DE-2B40-4E98-A984-BC93F47947AD}" type="presParOf" srcId="{333A1088-737F-45CB-B68E-254E46348037}" destId="{9358AC05-5D7D-4327-9F80-1AD486AEA664}" srcOrd="6" destOrd="0" presId="urn:microsoft.com/office/officeart/2005/8/layout/target3"/>
    <dgm:cxn modelId="{6DEF324A-92BE-4B6E-8673-6A3C4EE69395}" type="presParOf" srcId="{333A1088-737F-45CB-B68E-254E46348037}" destId="{313FC574-E1CD-4FB4-B054-0B805CE0447D}" srcOrd="7" destOrd="0" presId="urn:microsoft.com/office/officeart/2005/8/layout/target3"/>
    <dgm:cxn modelId="{237349AF-71E5-4432-8940-5475E1086E59}" type="presParOf" srcId="{333A1088-737F-45CB-B68E-254E46348037}" destId="{619D679B-A015-4ECF-8348-D1034C574F40}" srcOrd="8" destOrd="0" presId="urn:microsoft.com/office/officeart/2005/8/layout/target3"/>
    <dgm:cxn modelId="{C39C38E7-CB0E-418F-A0A5-3583A5511469}" type="presParOf" srcId="{333A1088-737F-45CB-B68E-254E46348037}" destId="{322283A8-4A27-4CDA-BAE3-F381106A9174}" srcOrd="9" destOrd="0" presId="urn:microsoft.com/office/officeart/2005/8/layout/target3"/>
    <dgm:cxn modelId="{A881F9AC-40CC-4124-BBD2-EB03B52787CA}" type="presParOf" srcId="{333A1088-737F-45CB-B68E-254E46348037}" destId="{FFC9F71D-1B4F-4AD9-A4A6-86ADEFC8AF5C}" srcOrd="10" destOrd="0" presId="urn:microsoft.com/office/officeart/2005/8/layout/target3"/>
    <dgm:cxn modelId="{E1F140A0-B8F1-47D3-A7F0-33CD2B867C5A}" type="presParOf" srcId="{333A1088-737F-45CB-B68E-254E46348037}" destId="{25B08C86-7E15-44DC-BE7F-FFB55DD49D12}" srcOrd="11" destOrd="0" presId="urn:microsoft.com/office/officeart/2005/8/layout/target3"/>
    <dgm:cxn modelId="{BCE5BFDF-8309-4410-BEDB-15435BCE361C}" type="presParOf" srcId="{333A1088-737F-45CB-B68E-254E46348037}" destId="{76644BE8-9D7C-4C09-B250-3D10AF48CBB7}" srcOrd="12" destOrd="0" presId="urn:microsoft.com/office/officeart/2005/8/layout/target3"/>
    <dgm:cxn modelId="{D1BBB753-A224-4A3F-A965-347BFCDB115D}" type="presParOf" srcId="{333A1088-737F-45CB-B68E-254E46348037}" destId="{EE85B701-7295-41C0-BA7A-34D3756A2AE6}" srcOrd="13" destOrd="0" presId="urn:microsoft.com/office/officeart/2005/8/layout/target3"/>
    <dgm:cxn modelId="{4CC7C747-B681-43AF-ACFB-5D05EA08180F}" type="presParOf" srcId="{333A1088-737F-45CB-B68E-254E46348037}" destId="{8BEBB6EC-1DAA-4CAC-8A25-BC0FCBD5DBD5}" srcOrd="14" destOrd="0" presId="urn:microsoft.com/office/officeart/2005/8/layout/target3"/>
    <dgm:cxn modelId="{8A65FD75-9DDD-4AAD-90E6-804037A814AC}" type="presParOf" srcId="{333A1088-737F-45CB-B68E-254E46348037}" destId="{AED2198E-93D5-4001-81B4-73124B309672}" srcOrd="15" destOrd="0" presId="urn:microsoft.com/office/officeart/2005/8/layout/target3"/>
    <dgm:cxn modelId="{F28732AF-5059-4E21-9470-896125727038}" type="presParOf" srcId="{333A1088-737F-45CB-B68E-254E46348037}" destId="{2BE915AB-18AA-4053-B92C-3BFC9ED204BB}" srcOrd="16" destOrd="0" presId="urn:microsoft.com/office/officeart/2005/8/layout/target3"/>
    <dgm:cxn modelId="{45DF22D8-DAA6-4DAF-957C-851E09052C16}" type="presParOf" srcId="{333A1088-737F-45CB-B68E-254E46348037}" destId="{6BB5E863-4638-4E1D-BFDE-399D028AC4ED}" srcOrd="17" destOrd="0" presId="urn:microsoft.com/office/officeart/2005/8/layout/target3"/>
    <dgm:cxn modelId="{3AC45E37-81B1-4CC6-B103-1462B208485E}" type="presParOf" srcId="{333A1088-737F-45CB-B68E-254E46348037}" destId="{5A5FFA88-C948-4069-8E93-59FA12366E83}" srcOrd="18" destOrd="0" presId="urn:microsoft.com/office/officeart/2005/8/layout/target3"/>
    <dgm:cxn modelId="{CDEE7E17-B8F6-46E2-AA3C-3FF4B60A965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NÁZEV:VY_32_INOVACE_01: </a:t>
          </a:r>
          <a:r>
            <a:rPr lang="cs-CZ" sz="2000" b="1" kern="1200" dirty="0" smtClean="0"/>
            <a:t>Literární druhy a žánry</a:t>
          </a:r>
          <a:endParaRPr lang="cs-CZ" sz="2000" b="1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Literární druhy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sq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11E3652E-2C7A-4AF0-951F-043A994F6DC6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B921EB99-ED84-4F47-85D8-7CC3F8F9D0E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498312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97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cs-CZ" dirty="0"/>
              <a:t>Materiál slouží jako pomůcka při seznamování žáků s literárními druhy a žánry.</a:t>
            </a:r>
          </a:p>
          <a:p>
            <a:pPr marL="109728" indent="0">
              <a:buNone/>
            </a:pPr>
            <a:r>
              <a:rPr lang="cs-CZ" dirty="0"/>
              <a:t>Lze jej využít jako zápis do sešitu.</a:t>
            </a:r>
          </a:p>
          <a:p>
            <a:pPr marL="109728" indent="0">
              <a:buNone/>
            </a:pPr>
            <a:r>
              <a:rPr lang="cs-CZ" dirty="0"/>
              <a:t>Po každé prezentaci následuje četba textu </a:t>
            </a:r>
          </a:p>
          <a:p>
            <a:pPr marL="109728" indent="0">
              <a:buNone/>
            </a:pPr>
            <a:r>
              <a:rPr lang="cs-CZ" dirty="0"/>
              <a:t>konkrétního žánru a tvůrčí práce s textem </a:t>
            </a:r>
          </a:p>
          <a:p>
            <a:pPr marL="109728" indent="0">
              <a:buNone/>
            </a:pPr>
            <a:r>
              <a:rPr lang="cs-CZ" dirty="0"/>
              <a:t>(možno využít texty s čítanky či dalších materiálů). </a:t>
            </a:r>
          </a:p>
        </p:txBody>
      </p:sp>
    </p:spTree>
    <p:extLst>
      <p:ext uri="{BB962C8B-B14F-4D97-AF65-F5344CB8AC3E}">
        <p14:creationId xmlns:p14="http://schemas.microsoft.com/office/powerpoint/2010/main" val="61310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FQ\AppData\Local\Microsoft\Windows\Temporary Internet Files\Content.IE5\DE4CGPLA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657" y="980728"/>
            <a:ext cx="5883671" cy="513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85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368152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Literární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</a:t>
            </a:r>
            <a:r>
              <a:rPr lang="cs-CZ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4032448"/>
          </a:xfrm>
        </p:spPr>
        <p:txBody>
          <a:bodyPr>
            <a:normAutofit/>
          </a:bodyPr>
          <a:lstStyle/>
          <a:p>
            <a:pPr marL="742950" indent="-742950" algn="l">
              <a:buAutoNum type="alphaLcParenR"/>
            </a:pPr>
            <a:r>
              <a:rPr lang="cs-CZ" sz="4400" b="1" dirty="0" smtClean="0"/>
              <a:t>Epika</a:t>
            </a:r>
          </a:p>
          <a:p>
            <a:pPr marL="742950" indent="-742950" algn="l">
              <a:buAutoNum type="alphaLcParenR"/>
            </a:pPr>
            <a:endParaRPr lang="cs-CZ" sz="4400" b="1" dirty="0"/>
          </a:p>
          <a:p>
            <a:pPr marL="742950" indent="-742950" algn="l">
              <a:buAutoNum type="alphaLcParenR"/>
            </a:pPr>
            <a:r>
              <a:rPr lang="cs-CZ" sz="4400" b="1" dirty="0" smtClean="0"/>
              <a:t>Lyrika</a:t>
            </a:r>
          </a:p>
          <a:p>
            <a:pPr marL="742950" indent="-742950" algn="l">
              <a:buAutoNum type="alphaLcParenR"/>
            </a:pPr>
            <a:endParaRPr lang="cs-CZ" sz="4400" b="1" dirty="0"/>
          </a:p>
          <a:p>
            <a:pPr marL="742950" indent="-742950" algn="l">
              <a:buAutoNum type="alphaLcParenR"/>
            </a:pPr>
            <a:r>
              <a:rPr lang="cs-CZ" sz="4400" b="1" dirty="0" smtClean="0"/>
              <a:t>Drama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03615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907704" y="908720"/>
            <a:ext cx="4699604" cy="1143000"/>
          </a:xfrm>
        </p:spPr>
        <p:txBody>
          <a:bodyPr/>
          <a:lstStyle/>
          <a:p>
            <a:r>
              <a:rPr lang="cs-CZ" sz="2800" dirty="0" smtClean="0">
                <a:latin typeface="Arial Black" pitchFamily="34" charset="0"/>
              </a:rPr>
              <a:t>  </a:t>
            </a:r>
            <a: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  <a:t>a)</a:t>
            </a:r>
            <a:r>
              <a:rPr lang="cs-CZ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5400" dirty="0" smtClean="0">
                <a:solidFill>
                  <a:schemeClr val="accent6"/>
                </a:solidFill>
                <a:latin typeface="Arial Black" pitchFamily="34" charset="0"/>
              </a:rPr>
              <a:t>Epika</a:t>
            </a:r>
            <a:r>
              <a:rPr lang="cs-CZ" sz="2800" u="sng" dirty="0">
                <a:latin typeface="Arial Black" pitchFamily="34" charset="0"/>
              </a:rPr>
              <a:t/>
            </a:r>
            <a:br>
              <a:rPr lang="cs-CZ" sz="2800" u="sng" dirty="0">
                <a:latin typeface="Arial Black" pitchFamily="34" charset="0"/>
              </a:rPr>
            </a:b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r>
              <a:rPr lang="cs-CZ" b="1" dirty="0" smtClean="0"/>
              <a:t>Z řeckého slova </a:t>
            </a:r>
            <a:r>
              <a:rPr lang="cs-CZ" b="1" dirty="0" err="1" smtClean="0"/>
              <a:t>épos</a:t>
            </a:r>
            <a:r>
              <a:rPr lang="cs-CZ" b="1" dirty="0" smtClean="0"/>
              <a:t> (slovo, vyprávění)</a:t>
            </a:r>
          </a:p>
          <a:p>
            <a:r>
              <a:rPr lang="cs-CZ" b="1" dirty="0" smtClean="0"/>
              <a:t>Je založena na ději, vyprávění, příběhu</a:t>
            </a:r>
          </a:p>
          <a:p>
            <a:pPr marL="109728" indent="0">
              <a:buNone/>
            </a:pPr>
            <a:endParaRPr lang="cs-CZ" b="1" dirty="0" smtClean="0"/>
          </a:p>
          <a:p>
            <a:r>
              <a:rPr lang="cs-CZ" b="1" dirty="0" smtClean="0"/>
              <a:t>Základní epické žánry: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pohádka, pověst, báje(mýty), bajka, anekdota,</a:t>
            </a:r>
          </a:p>
          <a:p>
            <a:pPr marL="109728" indent="0">
              <a:buNone/>
            </a:pPr>
            <a:r>
              <a:rPr lang="cs-CZ" b="1" dirty="0" smtClean="0"/>
              <a:t>    epos, legenda, příběh, povídka, novela, román</a:t>
            </a:r>
          </a:p>
        </p:txBody>
      </p:sp>
    </p:spTree>
    <p:extLst>
      <p:ext uri="{BB962C8B-B14F-4D97-AF65-F5344CB8AC3E}">
        <p14:creationId xmlns:p14="http://schemas.microsoft.com/office/powerpoint/2010/main" val="42954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907704" y="908720"/>
            <a:ext cx="4699604" cy="1143000"/>
          </a:xfrm>
        </p:spPr>
        <p:txBody>
          <a:bodyPr/>
          <a:lstStyle/>
          <a:p>
            <a:r>
              <a:rPr lang="cs-CZ" sz="2800" dirty="0" smtClean="0">
                <a:latin typeface="Arial Black" pitchFamily="34" charset="0"/>
              </a:rPr>
              <a:t>  </a:t>
            </a:r>
            <a: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  <a:t>b)</a:t>
            </a:r>
            <a:r>
              <a:rPr lang="cs-CZ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5400" dirty="0" smtClean="0">
                <a:solidFill>
                  <a:schemeClr val="accent6"/>
                </a:solidFill>
                <a:latin typeface="Arial Black" pitchFamily="34" charset="0"/>
              </a:rPr>
              <a:t>Lyrika</a:t>
            </a:r>
            <a:r>
              <a:rPr lang="cs-CZ" sz="2800" u="sng" dirty="0">
                <a:latin typeface="Arial Black" pitchFamily="34" charset="0"/>
              </a:rPr>
              <a:t/>
            </a:r>
            <a:br>
              <a:rPr lang="cs-CZ" sz="2800" u="sng" dirty="0">
                <a:latin typeface="Arial Black" pitchFamily="34" charset="0"/>
              </a:rPr>
            </a:b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r>
              <a:rPr lang="cs-CZ" b="1" dirty="0" smtClean="0"/>
              <a:t>Z řeckého slova lyra (hudební nástroj)</a:t>
            </a:r>
          </a:p>
          <a:p>
            <a:r>
              <a:rPr lang="cs-CZ" b="1" dirty="0" smtClean="0"/>
              <a:t>Zaměřuje se na pocity, nálady, dojmy</a:t>
            </a:r>
          </a:p>
          <a:p>
            <a:pPr marL="109728" indent="0">
              <a:buNone/>
            </a:pPr>
            <a:endParaRPr lang="cs-CZ" b="1" dirty="0" smtClean="0"/>
          </a:p>
          <a:p>
            <a:r>
              <a:rPr lang="cs-CZ" b="1" dirty="0" smtClean="0"/>
              <a:t>Základní lyrické  žánry: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píseň, elegie, óda, hymnus, epitaf, epigram,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pásmo</a:t>
            </a:r>
          </a:p>
        </p:txBody>
      </p:sp>
    </p:spTree>
    <p:extLst>
      <p:ext uri="{BB962C8B-B14F-4D97-AF65-F5344CB8AC3E}">
        <p14:creationId xmlns:p14="http://schemas.microsoft.com/office/powerpoint/2010/main" val="127063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907704" y="908720"/>
            <a:ext cx="4699604" cy="1143000"/>
          </a:xfrm>
        </p:spPr>
        <p:txBody>
          <a:bodyPr/>
          <a:lstStyle/>
          <a:p>
            <a:r>
              <a:rPr lang="cs-CZ" sz="2800" dirty="0" smtClean="0">
                <a:latin typeface="Arial Black" pitchFamily="34" charset="0"/>
              </a:rPr>
              <a:t>  </a:t>
            </a:r>
            <a: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  <a:t>c)</a:t>
            </a:r>
            <a:r>
              <a:rPr lang="cs-CZ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cs-CZ" sz="5400" dirty="0" smtClean="0">
                <a:solidFill>
                  <a:schemeClr val="accent6"/>
                </a:solidFill>
                <a:latin typeface="Arial Black" pitchFamily="34" charset="0"/>
              </a:rPr>
              <a:t>Drama</a:t>
            </a:r>
            <a:r>
              <a:rPr lang="cs-CZ" sz="2800" u="sng" dirty="0">
                <a:latin typeface="Arial Black" pitchFamily="34" charset="0"/>
              </a:rPr>
              <a:t/>
            </a:r>
            <a:br>
              <a:rPr lang="cs-CZ" sz="2800" u="sng" dirty="0">
                <a:latin typeface="Arial Black" pitchFamily="34" charset="0"/>
              </a:rPr>
            </a:b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844824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r>
              <a:rPr lang="cs-CZ" b="1" dirty="0" smtClean="0"/>
              <a:t>Z řeckého slova </a:t>
            </a:r>
            <a:r>
              <a:rPr lang="cs-CZ" b="1" dirty="0" err="1" smtClean="0"/>
              <a:t>dráma</a:t>
            </a:r>
            <a:r>
              <a:rPr lang="cs-CZ" b="1" dirty="0" smtClean="0"/>
              <a:t> (jednání, skutek, čin)</a:t>
            </a:r>
          </a:p>
          <a:p>
            <a:r>
              <a:rPr lang="cs-CZ" b="1" dirty="0" smtClean="0"/>
              <a:t>Dílo určené k předvádění na scéně-divadelní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hra</a:t>
            </a:r>
          </a:p>
          <a:p>
            <a:pPr marL="109728" indent="0">
              <a:buNone/>
            </a:pPr>
            <a:endParaRPr lang="cs-CZ" b="1" dirty="0" smtClean="0"/>
          </a:p>
          <a:p>
            <a:r>
              <a:rPr lang="cs-CZ" b="1" dirty="0" smtClean="0"/>
              <a:t>Základní dramatické žánry: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komedie, tragédie, činohra</a:t>
            </a:r>
          </a:p>
        </p:txBody>
      </p:sp>
    </p:spTree>
    <p:extLst>
      <p:ext uri="{BB962C8B-B14F-4D97-AF65-F5344CB8AC3E}">
        <p14:creationId xmlns:p14="http://schemas.microsoft.com/office/powerpoint/2010/main" val="369611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907704" y="836712"/>
            <a:ext cx="5112568" cy="1512168"/>
          </a:xfrm>
        </p:spPr>
        <p:txBody>
          <a:bodyPr/>
          <a:lstStyle/>
          <a:p>
            <a:pPr algn="ctr"/>
            <a: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  <a:t>  Lyricko-epické</a:t>
            </a:r>
            <a:b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</a:br>
            <a:r>
              <a:rPr lang="cs-CZ" sz="4400" dirty="0">
                <a:solidFill>
                  <a:schemeClr val="accent6"/>
                </a:solidFill>
                <a:latin typeface="Arial Black" pitchFamily="34" charset="0"/>
              </a:rPr>
              <a:t> </a:t>
            </a:r>
            <a:r>
              <a:rPr lang="cs-CZ" sz="4400" dirty="0" smtClean="0">
                <a:solidFill>
                  <a:schemeClr val="accent6"/>
                </a:solidFill>
                <a:latin typeface="Arial Black" pitchFamily="34" charset="0"/>
              </a:rPr>
              <a:t>   žánry</a:t>
            </a:r>
            <a:r>
              <a:rPr lang="cs-CZ" sz="4400" u="sng" dirty="0">
                <a:solidFill>
                  <a:schemeClr val="accent6"/>
                </a:solidFill>
                <a:latin typeface="Arial Black" pitchFamily="34" charset="0"/>
              </a:rPr>
              <a:t/>
            </a:r>
            <a:br>
              <a:rPr lang="cs-CZ" sz="4400" u="sng" dirty="0">
                <a:solidFill>
                  <a:schemeClr val="accent6"/>
                </a:solidFill>
                <a:latin typeface="Arial Black" pitchFamily="34" charset="0"/>
              </a:rPr>
            </a:br>
            <a:endParaRPr lang="cs-CZ" sz="4400" dirty="0">
              <a:solidFill>
                <a:schemeClr val="accent6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r>
              <a:rPr lang="cs-CZ" b="1" dirty="0" smtClean="0"/>
              <a:t>Přechod mezi lyrikou a epikou</a:t>
            </a:r>
          </a:p>
          <a:p>
            <a:r>
              <a:rPr lang="cs-CZ" b="1" dirty="0" smtClean="0"/>
              <a:t>Má pouze velmi jednoduchý děj</a:t>
            </a:r>
          </a:p>
          <a:p>
            <a:r>
              <a:rPr lang="cs-CZ" b="1" dirty="0" smtClean="0"/>
              <a:t>Zaměřuje se na pocity, nálady a dojmy</a:t>
            </a:r>
          </a:p>
          <a:p>
            <a:pPr marL="109728" indent="0">
              <a:buNone/>
            </a:pPr>
            <a:endParaRPr lang="cs-CZ" b="1" dirty="0" smtClean="0"/>
          </a:p>
          <a:p>
            <a:r>
              <a:rPr lang="cs-CZ" b="1" dirty="0" smtClean="0"/>
              <a:t>Základní lyricko-epické žánry:</a:t>
            </a:r>
          </a:p>
          <a:p>
            <a:pPr marL="10972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balada, romance, básnická povídka (poema)</a:t>
            </a:r>
          </a:p>
        </p:txBody>
      </p:sp>
    </p:spTree>
    <p:extLst>
      <p:ext uri="{BB962C8B-B14F-4D97-AF65-F5344CB8AC3E}">
        <p14:creationId xmlns:p14="http://schemas.microsoft.com/office/powerpoint/2010/main" val="122628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Opakování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Epické žánry jsou založeny na: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a) líčení pocitů, nálad dojmů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b) ději, vyprávění, příběhu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c) dialogu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Lyrické žánry jsou založeny na: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a) dialogu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b) líčení pocitů, nálad, dojmů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c) ději, vyprávění, příběhu</a:t>
            </a:r>
          </a:p>
          <a:p>
            <a:pPr>
              <a:buFont typeface="Wingdings" pitchFamily="2" charset="2"/>
              <a:buChar char="§"/>
            </a:pPr>
            <a:r>
              <a:rPr lang="cs-CZ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Dramatické žánry jsou založeny na: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a) ději, vyprávění, příběhu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b) dialogu</a:t>
            </a:r>
          </a:p>
          <a:p>
            <a:pPr marL="109728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c)  líčení pocitů, nálad, dojmů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582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Správné řešení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Epické žánry jsou založeny na:</a:t>
            </a:r>
          </a:p>
          <a:p>
            <a:pPr marL="109728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b) ději, vyprávění, příběhu</a:t>
            </a:r>
          </a:p>
          <a:p>
            <a:pPr marL="109728" indent="0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Lyrické žánry jsou založeny na:</a:t>
            </a:r>
          </a:p>
          <a:p>
            <a:pPr marL="109728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b) líčení pocitů, nálad, dojmů</a:t>
            </a:r>
          </a:p>
          <a:p>
            <a:pPr marL="109728" indent="0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Dramatické žánry jsou založeny na:</a:t>
            </a:r>
          </a:p>
          <a:p>
            <a:pPr marL="109728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b) dialogu</a:t>
            </a:r>
          </a:p>
        </p:txBody>
      </p:sp>
    </p:spTree>
    <p:extLst>
      <p:ext uri="{BB962C8B-B14F-4D97-AF65-F5344CB8AC3E}">
        <p14:creationId xmlns:p14="http://schemas.microsoft.com/office/powerpoint/2010/main" val="204825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80728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2304256"/>
          </a:xfrm>
        </p:spPr>
        <p:txBody>
          <a:bodyPr/>
          <a:lstStyle/>
          <a:p>
            <a:r>
              <a:rPr lang="cs-CZ" dirty="0"/>
              <a:t>Celý materiál byl vytvořen autorem dne 5.10.2011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Obrázek byl použit z otevřené galérie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Office.microsoft.com dne 5.10.2011.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480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207</TotalTime>
  <Words>391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Silk</vt:lpstr>
      <vt:lpstr>Prezentace aplikace PowerPoint</vt:lpstr>
      <vt:lpstr>Anotace</vt:lpstr>
      <vt:lpstr>Prezentace aplikace PowerPoint</vt:lpstr>
      <vt:lpstr>Literární druhy:</vt:lpstr>
      <vt:lpstr>  a) Epika </vt:lpstr>
      <vt:lpstr>  b) Lyrika </vt:lpstr>
      <vt:lpstr>  c) Drama </vt:lpstr>
      <vt:lpstr>  Lyricko-epické     žánry </vt:lpstr>
      <vt:lpstr>Opakování</vt:lpstr>
      <vt:lpstr>Správné řešení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 pohybů</dc:title>
  <dc:creator>08FQ</dc:creator>
  <cp:lastModifiedBy>08FQ</cp:lastModifiedBy>
  <cp:revision>40</cp:revision>
  <dcterms:created xsi:type="dcterms:W3CDTF">2011-08-26T11:24:27Z</dcterms:created>
  <dcterms:modified xsi:type="dcterms:W3CDTF">2012-04-19T20:31:34Z</dcterms:modified>
</cp:coreProperties>
</file>