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71" r:id="rId4"/>
    <p:sldId id="260" r:id="rId5"/>
    <p:sldId id="262" r:id="rId6"/>
    <p:sldId id="265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NÁZEV:VY_32_INOVACE_02: 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 – </a:t>
          </a:r>
          <a:r>
            <a:rPr lang="cs-CZ" sz="2000" b="1" dirty="0" smtClean="0"/>
            <a:t>Mýty a báje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NÁZEV:VY_32_INOVACE_02: 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 – </a:t>
          </a:r>
          <a:r>
            <a:rPr lang="cs-CZ" sz="2000" b="1" kern="1200" dirty="0" smtClean="0"/>
            <a:t>Mýty a báje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3880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5040560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Materiál slouží </a:t>
            </a:r>
            <a:r>
              <a:rPr lang="cs-CZ" dirty="0"/>
              <a:t>jako pomůcka při seznamování žáků s literárními druhy a žánry.</a:t>
            </a:r>
          </a:p>
          <a:p>
            <a:pPr marL="109728" indent="0">
              <a:buNone/>
            </a:pPr>
            <a:r>
              <a:rPr lang="cs-CZ" dirty="0"/>
              <a:t>Lze jej využít jako zápis do sešitu.</a:t>
            </a:r>
          </a:p>
          <a:p>
            <a:pPr marL="109728" indent="0">
              <a:buNone/>
            </a:pPr>
            <a:r>
              <a:rPr lang="cs-CZ" dirty="0"/>
              <a:t>Po každé prezentaci následuje četba textu </a:t>
            </a:r>
          </a:p>
          <a:p>
            <a:pPr marL="109728" indent="0">
              <a:buNone/>
            </a:pPr>
            <a:r>
              <a:rPr lang="cs-CZ" dirty="0"/>
              <a:t>konkrétního žánru a tvůrčí práce s textem </a:t>
            </a:r>
          </a:p>
          <a:p>
            <a:pPr marL="109728" indent="0">
              <a:buNone/>
            </a:pPr>
            <a:r>
              <a:rPr lang="cs-CZ" dirty="0"/>
              <a:t>(možno využít texty s čítanky či dalších materiálů). </a:t>
            </a:r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O stvoření světa</a:t>
            </a:r>
            <a:endParaRPr lang="cs-CZ" dirty="0"/>
          </a:p>
        </p:txBody>
      </p:sp>
      <p:pic>
        <p:nvPicPr>
          <p:cNvPr id="1026" name="Picture 2" descr="C:\Users\08FQ\AppData\Local\Microsoft\Windows\Temporary Internet Files\Content.IE5\AM1I8PN9\MC9004124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539" y="1988840"/>
            <a:ext cx="489397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979712" y="548680"/>
            <a:ext cx="5256584" cy="12961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O stvoření světa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98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0591"/>
            <a:ext cx="6912768" cy="1224136"/>
          </a:xfrm>
          <a:noFill/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Mýty a báje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12568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Epický literární žánr (má děj)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Původně útvar lidové slovesnosti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Vypovídal o historii bohů, o vzniku světa a člověka, o přírodních a společenských událostech, jak si je lidé vysvětlovali prostřednictvím své fantazie</a:t>
            </a: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Věda nebyla na takové úrovni, proto si lidé neuměli vysvětlit původ přírodních jevů, úkazů a skutečností ( východ a západ slunce, bouřka, koloběh ročních období…)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Sběratelé a autoři 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58011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Eduard Petiška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   Staré řecké báje a pověsti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   Golem a jiné židovské pověsti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    Pohádky ze staré Prahy</a:t>
            </a:r>
          </a:p>
          <a:p>
            <a:pPr marL="0" indent="0"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400" b="1" dirty="0" smtClean="0">
                <a:solidFill>
                  <a:srgbClr val="FFFF00"/>
                </a:solidFill>
              </a:rPr>
              <a:t>Ivan Olbracht</a:t>
            </a:r>
          </a:p>
          <a:p>
            <a:pPr marL="0" indent="0">
              <a:buNone/>
            </a:pPr>
            <a:r>
              <a:rPr lang="cs-CZ" sz="4400" b="1" dirty="0">
                <a:solidFill>
                  <a:srgbClr val="FFFF00"/>
                </a:solidFill>
              </a:rPr>
              <a:t> 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r>
              <a:rPr lang="cs-CZ" sz="3600" b="1" dirty="0" smtClean="0">
                <a:solidFill>
                  <a:srgbClr val="FFFF00"/>
                </a:solidFill>
              </a:rPr>
              <a:t>Biblické příběhy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FF00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   O mudrci </a:t>
            </a:r>
            <a:r>
              <a:rPr lang="cs-CZ" sz="3600" b="1" dirty="0" err="1" smtClean="0">
                <a:solidFill>
                  <a:srgbClr val="FFFF00"/>
                </a:solidFill>
              </a:rPr>
              <a:t>Bidpajovi</a:t>
            </a:r>
            <a:r>
              <a:rPr lang="cs-CZ" sz="3600" b="1" dirty="0" smtClean="0">
                <a:solidFill>
                  <a:srgbClr val="FFFF00"/>
                </a:solidFill>
              </a:rPr>
              <a:t> a jeho zvířátkách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9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Sběratelé a autoři 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58011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§"/>
            </a:pPr>
            <a:endParaRPr lang="cs-CZ" sz="4000" b="1" dirty="0" smtClean="0"/>
          </a:p>
          <a:p>
            <a:pPr lvl="1"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Vladimír </a:t>
            </a:r>
            <a:r>
              <a:rPr lang="cs-CZ" sz="4000" b="1" dirty="0" err="1" smtClean="0">
                <a:solidFill>
                  <a:srgbClr val="FFFF00"/>
                </a:solidFill>
              </a:rPr>
              <a:t>Hulpach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pPr marL="400050" lvl="1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</a:t>
            </a:r>
            <a:r>
              <a:rPr lang="cs-CZ" dirty="0" smtClean="0">
                <a:solidFill>
                  <a:srgbClr val="FFFF00"/>
                </a:solidFill>
              </a:rPr>
              <a:t>Návrat opeřeného hada</a:t>
            </a:r>
          </a:p>
          <a:p>
            <a:pPr marL="400050" lvl="1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</a:t>
            </a:r>
            <a:r>
              <a:rPr lang="cs-CZ" dirty="0" smtClean="0">
                <a:solidFill>
                  <a:srgbClr val="FFFF00"/>
                </a:solidFill>
              </a:rPr>
              <a:t>Meč a píseň</a:t>
            </a:r>
          </a:p>
          <a:p>
            <a:pPr marL="400050" lvl="1" indent="0">
              <a:buNone/>
            </a:pPr>
            <a:r>
              <a:rPr lang="cs-CZ" sz="4000" b="1" dirty="0" smtClean="0">
                <a:solidFill>
                  <a:srgbClr val="FFFF00"/>
                </a:solidFill>
              </a:rPr>
              <a:t>   </a:t>
            </a:r>
            <a:r>
              <a:rPr lang="cs-CZ" dirty="0" smtClean="0">
                <a:solidFill>
                  <a:srgbClr val="FFFF00"/>
                </a:solidFill>
              </a:rPr>
              <a:t>Starověké báje a pověsti</a:t>
            </a:r>
          </a:p>
          <a:p>
            <a:pPr lvl="1">
              <a:buFont typeface="Wingdings" pitchFamily="2" charset="2"/>
              <a:buChar char="§"/>
            </a:pPr>
            <a:r>
              <a:rPr lang="cs-CZ" sz="4000" b="1" dirty="0" smtClean="0">
                <a:solidFill>
                  <a:srgbClr val="FFFF00"/>
                </a:solidFill>
              </a:rPr>
              <a:t>Rudolf Mertlík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FF00"/>
                </a:solidFill>
              </a:rPr>
              <a:t>            </a:t>
            </a:r>
          </a:p>
          <a:p>
            <a:pPr marL="0" indent="0">
              <a:buNone/>
            </a:pPr>
            <a:endParaRPr lang="cs-CZ" sz="36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535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591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Opakování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8326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00B050"/>
                </a:solidFill>
              </a:rPr>
              <a:t>1. Báje neboli mýtus je útvar:</a:t>
            </a:r>
          </a:p>
          <a:p>
            <a:pPr marL="0" indent="0">
              <a:buNone/>
            </a:pP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FF00"/>
                </a:solidFill>
              </a:rPr>
              <a:t>a) epický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    b) lyrický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c) dramatický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00B050"/>
                </a:solidFill>
              </a:rPr>
              <a:t>2. Báje neboli mýtus: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FF00"/>
                </a:solidFill>
              </a:rPr>
              <a:t>a) postihuje lidské touhy a pravdy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b) je vázán krajovou příslušností a dobou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c) vypovídá o historii bohů, vzniku světa a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     člověka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00B050"/>
                </a:solidFill>
              </a:rPr>
              <a:t>3. Kdo nepatří mezi autory bájí a mýtů: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FF00"/>
                </a:solidFill>
              </a:rPr>
              <a:t>a) Eduard Petiška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b) Karel Jaromír Erben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c) Ivan Olbracht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83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806121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Správné řešení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32859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00B050"/>
                </a:solidFill>
              </a:rPr>
              <a:t>1. Báje neboli mýtus je útvar:</a:t>
            </a:r>
          </a:p>
          <a:p>
            <a:pPr marL="0" indent="0">
              <a:buNone/>
            </a:pP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FF00"/>
                </a:solidFill>
              </a:rPr>
              <a:t>a) epický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FF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00B050"/>
                </a:solidFill>
              </a:rPr>
              <a:t>2. Báje neboli mýtus:</a:t>
            </a:r>
          </a:p>
          <a:p>
            <a:pPr marL="0" indent="0">
              <a:buNone/>
            </a:pPr>
            <a:r>
              <a:rPr lang="cs-CZ" sz="2400" b="1" dirty="0" smtClean="0"/>
              <a:t>    </a:t>
            </a:r>
            <a:r>
              <a:rPr lang="cs-CZ" sz="2400" b="1" dirty="0" smtClean="0">
                <a:solidFill>
                  <a:srgbClr val="FFFF00"/>
                </a:solidFill>
              </a:rPr>
              <a:t>c) vypovídá o historii bohů, vzniku světa a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     člověka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00B050"/>
                </a:solidFill>
              </a:rPr>
              <a:t>3. Kdo nepatří mezi autory bájí a mýtů: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      </a:t>
            </a:r>
            <a:r>
              <a:rPr lang="cs-CZ" sz="2400" b="1" dirty="0" smtClean="0">
                <a:solidFill>
                  <a:srgbClr val="FFFF00"/>
                </a:solidFill>
              </a:rPr>
              <a:t>b) Karel Jaromír Erben</a:t>
            </a:r>
          </a:p>
        </p:txBody>
      </p:sp>
    </p:spTree>
    <p:extLst>
      <p:ext uri="{BB962C8B-B14F-4D97-AF65-F5344CB8AC3E}">
        <p14:creationId xmlns:p14="http://schemas.microsoft.com/office/powerpoint/2010/main" val="69871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284984"/>
            <a:ext cx="8229600" cy="2520280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dne </a:t>
            </a:r>
            <a:r>
              <a:rPr lang="cs-CZ" dirty="0" smtClean="0"/>
              <a:t>12.10.2011.</a:t>
            </a:r>
          </a:p>
          <a:p>
            <a:r>
              <a:rPr lang="cs-CZ" dirty="0" smtClean="0"/>
              <a:t>Obrázek byl použit z otevřené galérie Office. </a:t>
            </a:r>
            <a:r>
              <a:rPr lang="cs-CZ" smtClean="0"/>
              <a:t>Microsoft.com dne 12.10.2011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1">
      <a:dk1>
        <a:sysClr val="windowText" lastClr="000000"/>
      </a:dk1>
      <a:lt1>
        <a:srgbClr val="C4AD9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363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 stvoření světa</vt:lpstr>
      <vt:lpstr>Mýty a báje</vt:lpstr>
      <vt:lpstr>Sběratelé a autoři </vt:lpstr>
      <vt:lpstr>Sběratelé a autoři </vt:lpstr>
      <vt:lpstr>Opakování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45</cp:revision>
  <dcterms:created xsi:type="dcterms:W3CDTF">2011-09-10T16:31:29Z</dcterms:created>
  <dcterms:modified xsi:type="dcterms:W3CDTF">2012-05-07T14:37:44Z</dcterms:modified>
</cp:coreProperties>
</file>