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70" r:id="rId4"/>
    <p:sldId id="260" r:id="rId5"/>
    <p:sldId id="268" r:id="rId6"/>
    <p:sldId id="262" r:id="rId7"/>
    <p:sldId id="267" r:id="rId8"/>
    <p:sldId id="26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NÁZEV:VY_32_INOVACE_05: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Pověst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NÁZEV:VY_32_INOVACE_05: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Pověst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96221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Materiál </a:t>
            </a:r>
            <a:r>
              <a:rPr lang="cs-CZ" dirty="0"/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/>
              <a:t>Lze jej využít jako zápis do sešitu.</a:t>
            </a:r>
          </a:p>
          <a:p>
            <a:pPr marL="109728" indent="0">
              <a:buNone/>
            </a:pPr>
            <a:r>
              <a:rPr lang="cs-CZ" dirty="0"/>
              <a:t>Po každé prezentaci následuje četba textu </a:t>
            </a:r>
          </a:p>
          <a:p>
            <a:pPr marL="109728" indent="0">
              <a:buNone/>
            </a:pPr>
            <a:r>
              <a:rPr lang="cs-CZ" dirty="0"/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/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9FF33"/>
                </a:solidFill>
              </a:rPr>
              <a:t>O strašidelném hradě</a:t>
            </a:r>
            <a:endParaRPr lang="cs-CZ" sz="6000" b="1" dirty="0">
              <a:solidFill>
                <a:srgbClr val="99FF33"/>
              </a:solidFill>
            </a:endParaRPr>
          </a:p>
        </p:txBody>
      </p:sp>
      <p:pic>
        <p:nvPicPr>
          <p:cNvPr id="1026" name="Picture 2" descr="C:\Users\08FQ\AppData\Local\Microsoft\Windows\Temporary Internet Files\Content.IE5\DE4CGPLA\MC90023266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36051"/>
            <a:ext cx="3312368" cy="381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084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102214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9FF33"/>
                </a:solidFill>
              </a:rPr>
              <a:t>Pověst</a:t>
            </a:r>
            <a:endParaRPr lang="cs-CZ" sz="6000" b="1" dirty="0">
              <a:solidFill>
                <a:srgbClr val="99FF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1125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Epický literární žánr (má děj)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Útvar lidové slovesnosti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Jádro může být pravdivé, příběh je </a:t>
            </a:r>
            <a:r>
              <a:rPr lang="cs-CZ" sz="4000" b="1" dirty="0" err="1" smtClean="0">
                <a:solidFill>
                  <a:srgbClr val="FFFF00"/>
                </a:solidFill>
              </a:rPr>
              <a:t>dokrášlen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Jednoduchý děj bývá strašidelný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Váže se k nějakému místu, osobě, době nebo události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9FF33"/>
                </a:solidFill>
              </a:rPr>
              <a:t>Pověsti dělíme na:</a:t>
            </a:r>
            <a:endParaRPr lang="cs-CZ" b="1" dirty="0">
              <a:solidFill>
                <a:srgbClr val="99FF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rgbClr val="FFFF00"/>
                </a:solidFill>
              </a:rPr>
              <a:t>Místní ( o hradu, studánce…)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rgbClr val="FFFF00"/>
                </a:solidFill>
              </a:rPr>
              <a:t>Historické ( minulost národa)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rgbClr val="FFFF00"/>
                </a:solidFill>
              </a:rPr>
              <a:t>O výjimečných lidech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rgbClr val="FFFF00"/>
                </a:solidFill>
              </a:rPr>
              <a:t>Heraldické ( o znacích, erbech)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rgbClr val="FFFF00"/>
                </a:solidFill>
              </a:rPr>
              <a:t>Démonické ( o vodnících, polednici…)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749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>
                <a:solidFill>
                  <a:srgbClr val="99FF33"/>
                </a:solidFill>
              </a:rPr>
              <a:t>A</a:t>
            </a:r>
            <a:r>
              <a:rPr lang="cs-CZ" sz="6000" b="1" dirty="0" smtClean="0">
                <a:solidFill>
                  <a:srgbClr val="99FF33"/>
                </a:solidFill>
              </a:rPr>
              <a:t>utoři</a:t>
            </a:r>
            <a:r>
              <a:rPr lang="cs-CZ" sz="6000" b="1" dirty="0" smtClean="0"/>
              <a:t> </a:t>
            </a:r>
            <a:endParaRPr lang="cs-CZ" sz="6000" b="1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24604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Alois Jirásek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Staré pověsti české</a:t>
            </a:r>
          </a:p>
          <a:p>
            <a:pPr marL="0" indent="0">
              <a:buNone/>
            </a:pPr>
            <a:endParaRPr lang="cs-CZ" sz="3600" dirty="0" smtClean="0"/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Božena Němcová</a:t>
            </a:r>
          </a:p>
          <a:p>
            <a:pPr mar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 </a:t>
            </a:r>
            <a:r>
              <a:rPr lang="cs-CZ" sz="3600" b="1" dirty="0" smtClean="0"/>
              <a:t>Národní báchorky a pověsti</a:t>
            </a:r>
          </a:p>
          <a:p>
            <a:pPr marL="0" indent="0">
              <a:buNone/>
            </a:pPr>
            <a:endParaRPr lang="cs-CZ" sz="3600" b="1" dirty="0" smtClean="0"/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Eduard Petiška</a:t>
            </a:r>
          </a:p>
          <a:p>
            <a:pPr mar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 </a:t>
            </a:r>
            <a:r>
              <a:rPr lang="cs-CZ" sz="3600" b="1" dirty="0" smtClean="0"/>
              <a:t>Golem a jiné židovské pověsti</a:t>
            </a:r>
            <a:endParaRPr lang="cs-CZ" sz="4400" b="1" dirty="0" smtClean="0"/>
          </a:p>
          <a:p>
            <a:pPr marL="0" indent="0">
              <a:buNone/>
            </a:pPr>
            <a:endParaRPr lang="cs-CZ" sz="3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3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59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99FF33"/>
                </a:solidFill>
              </a:rPr>
              <a:t>Opakování</a:t>
            </a:r>
            <a:endParaRPr lang="cs-CZ" sz="6000" b="1" dirty="0">
              <a:solidFill>
                <a:srgbClr val="99FF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83264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99FF33"/>
                </a:solidFill>
              </a:rPr>
              <a:t>1. Pověst je útvar: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FF00"/>
                </a:solidFill>
              </a:rPr>
              <a:t>a) epický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    b) dramatický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c) lyrický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99FF33"/>
                </a:solidFill>
              </a:rPr>
              <a:t>2. Které tvrzení  je správné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FF00"/>
                </a:solidFill>
              </a:rPr>
              <a:t>a) V pověsti vystupuje hodně postav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b) Jádro pověsti může být pravdivé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c) Pověst vždy končí tragicky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99FF33"/>
                </a:solidFill>
              </a:rPr>
              <a:t>3. Staré pověsti české napsal: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FF00"/>
                </a:solidFill>
              </a:rPr>
              <a:t>a) Božena Němcová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b) Alois Jirásek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c) Eduard Petiška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8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99FF33"/>
                </a:solidFill>
              </a:rPr>
              <a:t>Správné řešení</a:t>
            </a:r>
            <a:endParaRPr lang="cs-CZ" sz="6000" b="1" dirty="0">
              <a:solidFill>
                <a:srgbClr val="99FF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46449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99FF33"/>
                </a:solidFill>
              </a:rPr>
              <a:t>1. Pověst je útvar: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    a) epický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99FF33"/>
                </a:solidFill>
              </a:rPr>
              <a:t>2. Které tvrzení je správné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    b) Jádro pověsti může být pravdivé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99FF33"/>
                </a:solidFill>
              </a:rPr>
              <a:t>3. Staré pověsti české napsal: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     b) Alois Jirásek</a:t>
            </a:r>
          </a:p>
        </p:txBody>
      </p:sp>
    </p:spTree>
    <p:extLst>
      <p:ext uri="{BB962C8B-B14F-4D97-AF65-F5344CB8AC3E}">
        <p14:creationId xmlns:p14="http://schemas.microsoft.com/office/powerpoint/2010/main" val="76326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84984"/>
            <a:ext cx="8229600" cy="2592288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dne </a:t>
            </a:r>
            <a:r>
              <a:rPr lang="cs-CZ" dirty="0" smtClean="0"/>
              <a:t>9.11.2011.</a:t>
            </a:r>
          </a:p>
          <a:p>
            <a:r>
              <a:rPr lang="cs-CZ" dirty="0" smtClean="0"/>
              <a:t>Obrázek byl použit z </a:t>
            </a:r>
            <a:r>
              <a:rPr lang="cs-CZ" smtClean="0"/>
              <a:t>otevřené galérie</a:t>
            </a:r>
          </a:p>
          <a:p>
            <a:r>
              <a:rPr lang="cs-CZ" smtClean="0"/>
              <a:t> </a:t>
            </a:r>
            <a:r>
              <a:rPr lang="cs-CZ" dirty="0" smtClean="0"/>
              <a:t>Office. </a:t>
            </a:r>
            <a:r>
              <a:rPr lang="cs-CZ" dirty="0"/>
              <a:t>m</a:t>
            </a:r>
            <a:r>
              <a:rPr lang="cs-CZ" dirty="0" smtClean="0"/>
              <a:t>icrosoft.com dne 9.11.2012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299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O strašidelném hradě</vt:lpstr>
      <vt:lpstr>Pověst</vt:lpstr>
      <vt:lpstr>Pověsti dělíme na:</vt:lpstr>
      <vt:lpstr>Autoři 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59</cp:revision>
  <dcterms:created xsi:type="dcterms:W3CDTF">2011-09-10T16:31:29Z</dcterms:created>
  <dcterms:modified xsi:type="dcterms:W3CDTF">2012-05-07T17:52:13Z</dcterms:modified>
</cp:coreProperties>
</file>