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69" r:id="rId4"/>
    <p:sldId id="260" r:id="rId5"/>
    <p:sldId id="262" r:id="rId6"/>
    <p:sldId id="267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NÁZEV:VY_32_INOVACE_07: </a:t>
          </a:r>
          <a:r>
            <a:rPr lang="cs-CZ" sz="2000" dirty="0" smtClean="0"/>
            <a:t>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Literární žánr – </a:t>
          </a:r>
          <a:r>
            <a:rPr lang="cs-CZ" sz="2000" b="1" dirty="0" smtClean="0"/>
            <a:t>Epos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NÁZEV:VY_32_INOVACE_07: </a:t>
          </a:r>
          <a:r>
            <a:rPr lang="cs-CZ" sz="2000" kern="1200" dirty="0" smtClean="0"/>
            <a:t>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Literární žánr – </a:t>
          </a:r>
          <a:r>
            <a:rPr lang="cs-CZ" sz="2000" b="1" kern="1200" dirty="0" smtClean="0"/>
            <a:t>Epos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2937762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/>
              <a:t>Materiál </a:t>
            </a:r>
            <a:r>
              <a:rPr lang="cs-CZ" dirty="0"/>
              <a:t>slouží jako pomůcka při seznamování žáků s literárními druhy a žánry.</a:t>
            </a:r>
          </a:p>
          <a:p>
            <a:pPr marL="109728" indent="0">
              <a:buNone/>
            </a:pPr>
            <a:r>
              <a:rPr lang="cs-CZ" dirty="0"/>
              <a:t>Lze jej využít jako zápis do sešitu.</a:t>
            </a:r>
          </a:p>
          <a:p>
            <a:pPr marL="109728" indent="0">
              <a:buNone/>
            </a:pPr>
            <a:r>
              <a:rPr lang="cs-CZ" dirty="0"/>
              <a:t>Po každé prezentaci následuje četba textu </a:t>
            </a:r>
          </a:p>
          <a:p>
            <a:pPr marL="109728" indent="0">
              <a:buNone/>
            </a:pPr>
            <a:r>
              <a:rPr lang="cs-CZ" dirty="0"/>
              <a:t>konkrétního žánru a tvůrčí práce s textem </a:t>
            </a:r>
          </a:p>
          <a:p>
            <a:pPr marL="109728" indent="0">
              <a:buNone/>
            </a:pPr>
            <a:r>
              <a:rPr lang="cs-CZ" dirty="0"/>
              <a:t>(možno využít texty s čítanky či dalších materiálů). </a:t>
            </a:r>
          </a:p>
        </p:txBody>
      </p:sp>
    </p:spTree>
    <p:extLst>
      <p:ext uri="{BB962C8B-B14F-4D97-AF65-F5344CB8AC3E}">
        <p14:creationId xmlns:p14="http://schemas.microsoft.com/office/powerpoint/2010/main" val="162747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2399" y="490662"/>
            <a:ext cx="8229600" cy="1210146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Hrdina </a:t>
            </a:r>
            <a:r>
              <a:rPr lang="cs-CZ" sz="6600" b="1" dirty="0" err="1" smtClean="0">
                <a:solidFill>
                  <a:srgbClr val="C00000"/>
                </a:solidFill>
              </a:rPr>
              <a:t>Gilgameš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0" name="Picture 6" descr="C:\Users\08FQ\AppData\Local\Microsoft\Windows\Temporary Internet Files\Content.IE5\AM1I8PN9\MC9001493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00808"/>
            <a:ext cx="2722687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925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02214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Epos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51125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Epický literární žánr (má děj)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Veršované vyprávění o hrdinech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Popisuje životní příběhy významných osobností a jejich výjimečné </a:t>
            </a:r>
            <a:r>
              <a:rPr lang="cs-CZ" sz="4000" b="1" dirty="0" err="1" smtClean="0">
                <a:solidFill>
                  <a:schemeClr val="bg2">
                    <a:lumMod val="75000"/>
                  </a:schemeClr>
                </a:solidFill>
              </a:rPr>
              <a:t>činny</a:t>
            </a: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Má široký, rozsáhlý děj, bohatý na epizody</a:t>
            </a:r>
            <a:endParaRPr lang="cs-CZ" sz="4000" b="1" dirty="0">
              <a:solidFill>
                <a:schemeClr val="bg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40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71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Eposy: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67544" y="1412777"/>
            <a:ext cx="8229600" cy="45365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chemeClr val="bg2">
                    <a:lumMod val="75000"/>
                  </a:schemeClr>
                </a:solidFill>
              </a:rPr>
              <a:t>Epos o </a:t>
            </a:r>
            <a:r>
              <a:rPr lang="cs-CZ" sz="4400" b="1" dirty="0" err="1" smtClean="0">
                <a:solidFill>
                  <a:schemeClr val="bg2">
                    <a:lumMod val="75000"/>
                  </a:schemeClr>
                </a:solidFill>
              </a:rPr>
              <a:t>Gilgamešovi</a:t>
            </a:r>
            <a:r>
              <a:rPr lang="cs-CZ" sz="4400" b="1" dirty="0" smtClean="0">
                <a:solidFill>
                  <a:schemeClr val="bg2">
                    <a:lumMod val="75000"/>
                  </a:schemeClr>
                </a:solidFill>
              </a:rPr>
              <a:t> ( osudy mezopotámského krále)</a:t>
            </a:r>
          </a:p>
          <a:p>
            <a:pPr>
              <a:buFont typeface="Wingdings" pitchFamily="2" charset="2"/>
              <a:buChar char="§"/>
            </a:pPr>
            <a:endParaRPr lang="cs-CZ" sz="44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chemeClr val="bg2">
                    <a:lumMod val="75000"/>
                  </a:schemeClr>
                </a:solidFill>
              </a:rPr>
              <a:t> Homér: </a:t>
            </a:r>
            <a:r>
              <a:rPr lang="cs-CZ" sz="4400" b="1" dirty="0" err="1" smtClean="0">
                <a:solidFill>
                  <a:schemeClr val="bg2">
                    <a:lumMod val="75000"/>
                  </a:schemeClr>
                </a:solidFill>
              </a:rPr>
              <a:t>Illias</a:t>
            </a:r>
            <a:r>
              <a:rPr lang="cs-CZ" sz="4400" b="1" dirty="0" smtClean="0">
                <a:solidFill>
                  <a:schemeClr val="bg2">
                    <a:lumMod val="75000"/>
                  </a:schemeClr>
                </a:solidFill>
              </a:rPr>
              <a:t> a Odyssea (zachycují mýty starověkých národů</a:t>
            </a:r>
          </a:p>
          <a:p>
            <a:pPr>
              <a:buFont typeface="Wingdings" pitchFamily="2" charset="2"/>
              <a:buChar char="§"/>
            </a:pPr>
            <a:endParaRPr lang="cs-CZ" sz="36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36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59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Opakování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583264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1. Epos je útvar:</a:t>
            </a:r>
          </a:p>
          <a:p>
            <a:pPr marL="0" indent="0">
              <a:buNone/>
            </a:pPr>
            <a:r>
              <a:rPr lang="cs-CZ" sz="2800" b="1" dirty="0" smtClean="0"/>
              <a:t>    a) dramatický</a:t>
            </a:r>
          </a:p>
          <a:p>
            <a:pPr marL="0" indent="0">
              <a:buNone/>
            </a:pPr>
            <a:r>
              <a:rPr lang="cs-CZ" sz="2800" b="1" dirty="0" smtClean="0"/>
              <a:t>    b) epický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c) lyrický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2.Epos (vyber správné tvrzení)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a) Je rozsáhlé, veršované vyprávění o hrdinech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b) Obsahuje mravní ponaučení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c) Vypráví o životě, skutcích a smrti světců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3. Co nepatří mezi eposy: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a) Epos o </a:t>
            </a:r>
            <a:r>
              <a:rPr lang="cs-CZ" sz="2800" b="1" dirty="0" err="1" smtClean="0"/>
              <a:t>Gilgamešovi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b) Život Konstantinův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c) </a:t>
            </a:r>
            <a:r>
              <a:rPr lang="cs-CZ" sz="2800" b="1" dirty="0" err="1" smtClean="0"/>
              <a:t>Illias</a:t>
            </a:r>
            <a:r>
              <a:rPr lang="cs-CZ" sz="2800" b="1" dirty="0" smtClean="0"/>
              <a:t> a Odyssea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588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Správné řešení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60851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1. Epos je útvar:</a:t>
            </a:r>
          </a:p>
          <a:p>
            <a:pPr marL="0" indent="0">
              <a:buNone/>
            </a:pPr>
            <a:r>
              <a:rPr lang="cs-CZ" sz="2800" dirty="0" smtClean="0"/>
              <a:t>     b) epický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2.Epos (vyber správné tvrzení)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a) Je rozsáhlé, veršované vyprávění o hrdinech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3. Co nepatří mezi eposy:</a:t>
            </a:r>
          </a:p>
          <a:p>
            <a:pPr marL="0" indent="0">
              <a:buNone/>
            </a:pPr>
            <a:r>
              <a:rPr lang="cs-CZ" sz="2800" dirty="0" smtClean="0"/>
              <a:t>     b) Život Konstantinův</a:t>
            </a:r>
          </a:p>
        </p:txBody>
      </p:sp>
    </p:spTree>
    <p:extLst>
      <p:ext uri="{BB962C8B-B14F-4D97-AF65-F5344CB8AC3E}">
        <p14:creationId xmlns:p14="http://schemas.microsoft.com/office/powerpoint/2010/main" val="270454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1882552" cy="1143000"/>
          </a:xfrm>
        </p:spPr>
        <p:txBody>
          <a:bodyPr/>
          <a:lstStyle/>
          <a:p>
            <a:pPr algn="l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284984"/>
            <a:ext cx="8229600" cy="2304256"/>
          </a:xfrm>
        </p:spPr>
        <p:txBody>
          <a:bodyPr>
            <a:normAutofit/>
          </a:bodyPr>
          <a:lstStyle/>
          <a:p>
            <a:r>
              <a:rPr lang="cs-CZ" dirty="0"/>
              <a:t>Celý materiál byl vytvořen autorem dne </a:t>
            </a:r>
            <a:r>
              <a:rPr lang="cs-CZ" dirty="0" smtClean="0"/>
              <a:t>1.12.2011.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Office.microsoft.com dne 1.12.2012.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38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2">
      <a:dk1>
        <a:sysClr val="windowText" lastClr="000000"/>
      </a:dk1>
      <a:lt1>
        <a:srgbClr val="C8C3BA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217</TotalTime>
  <Words>267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Hrdina Gilgameš</vt:lpstr>
      <vt:lpstr>Epos</vt:lpstr>
      <vt:lpstr>Eposy:</vt:lpstr>
      <vt:lpstr>Opakování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70</cp:revision>
  <dcterms:created xsi:type="dcterms:W3CDTF">2011-09-10T16:31:29Z</dcterms:created>
  <dcterms:modified xsi:type="dcterms:W3CDTF">2012-05-07T17:53:54Z</dcterms:modified>
</cp:coreProperties>
</file>