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9" r:id="rId3"/>
    <p:sldId id="267" r:id="rId4"/>
    <p:sldId id="264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72E7EA"/>
    <a:srgbClr val="FFFFFF"/>
    <a:srgbClr val="CBEF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NÁZEV:VY_32_INOVACE_10: </a:t>
          </a:r>
          <a:r>
            <a:rPr lang="cs-CZ" sz="2000" dirty="0" smtClean="0"/>
            <a:t>Literární druhy a žánry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Literární žánry </a:t>
          </a:r>
          <a:r>
            <a:rPr lang="cs-CZ" sz="2000" smtClean="0"/>
            <a:t>– </a:t>
          </a:r>
          <a:r>
            <a:rPr lang="cs-CZ" sz="2000" b="1" smtClean="0"/>
            <a:t>Opakování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NÁZEV:VY_32_INOVACE_10: </a:t>
          </a:r>
          <a:r>
            <a:rPr lang="cs-CZ" sz="2000" kern="1200" dirty="0" smtClean="0"/>
            <a:t>Literární druhy a žánry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Literární žánry </a:t>
          </a:r>
          <a:r>
            <a:rPr lang="cs-CZ" sz="2000" kern="1200" smtClean="0"/>
            <a:t>– </a:t>
          </a:r>
          <a:r>
            <a:rPr lang="cs-CZ" sz="2000" b="1" kern="1200" smtClean="0"/>
            <a:t>Opakování</a:t>
          </a:r>
          <a:endParaRPr lang="cs-CZ" sz="20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96335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04864"/>
            <a:ext cx="8229600" cy="3168352"/>
          </a:xfrm>
          <a:noFill/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dirty="0" smtClean="0"/>
              <a:t>Materiál </a:t>
            </a:r>
            <a:r>
              <a:rPr lang="cs-CZ" dirty="0"/>
              <a:t>slouží jako pomůcka při </a:t>
            </a:r>
            <a:r>
              <a:rPr lang="cs-CZ" dirty="0" smtClean="0"/>
              <a:t>opakování   epických literárních žánrů.</a:t>
            </a:r>
            <a:endParaRPr lang="cs-CZ" dirty="0"/>
          </a:p>
          <a:p>
            <a:pPr marL="109728" indent="0">
              <a:buNone/>
            </a:pPr>
            <a:r>
              <a:rPr lang="cs-CZ" dirty="0" smtClean="0"/>
              <a:t> Žáci luští tajenku na IWB.</a:t>
            </a:r>
          </a:p>
          <a:p>
            <a:pPr marL="109728" indent="0">
              <a:buNone/>
            </a:pPr>
            <a:r>
              <a:rPr lang="cs-CZ" dirty="0" smtClean="0"/>
              <a:t> List č. 5 slouží jako kontrola.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747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Opakování epických literárních žánrů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AM1I8PN9\MP900385328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8508" y="1628800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572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29245"/>
              </p:ext>
            </p:extLst>
          </p:nvPr>
        </p:nvGraphicFramePr>
        <p:xfrm>
          <a:off x="179512" y="116632"/>
          <a:ext cx="8783996" cy="6701680"/>
        </p:xfrm>
        <a:graphic>
          <a:graphicData uri="http://schemas.openxmlformats.org/drawingml/2006/table">
            <a:tbl>
              <a:tblPr firstRow="1" firstCol="1">
                <a:tableStyleId>{D7AC3CCA-C797-4891-BE02-D94E43425B78}</a:tableStyleId>
              </a:tblPr>
              <a:tblGrid>
                <a:gridCol w="2949836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</a:tblGrid>
              <a:tr h="516986">
                <a:tc gridSpan="5">
                  <a:txBody>
                    <a:bodyPr/>
                    <a:lstStyle/>
                    <a:p>
                      <a:r>
                        <a:rPr lang="cs-CZ" sz="2000" dirty="0" smtClean="0"/>
                        <a:t>Starořecký</a:t>
                      </a:r>
                      <a:r>
                        <a:rPr lang="cs-CZ" sz="2000" baseline="0" dirty="0" smtClean="0"/>
                        <a:t> autor bajek</a:t>
                      </a:r>
                      <a:endParaRPr lang="cs-CZ" sz="2000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6">
                  <a:txBody>
                    <a:bodyPr/>
                    <a:lstStyle/>
                    <a:p>
                      <a:r>
                        <a:rPr lang="cs-CZ" sz="1800" b="1" dirty="0" smtClean="0"/>
                        <a:t>Epický ž., vypráví o životě</a:t>
                      </a:r>
                      <a:r>
                        <a:rPr lang="cs-CZ" sz="1800" b="1" baseline="0" dirty="0" smtClean="0"/>
                        <a:t> světců</a:t>
                      </a:r>
                      <a:endParaRPr lang="cs-CZ" sz="18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</a:tr>
              <a:tr h="64341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Epický ž.,</a:t>
                      </a:r>
                      <a:r>
                        <a:rPr lang="cs-CZ" baseline="0" dirty="0" smtClean="0"/>
                        <a:t> příběh se zvířecími hrdiny, v závěru ponaučení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Autor Starých</a:t>
                      </a:r>
                      <a:r>
                        <a:rPr lang="cs-CZ" baseline="0" dirty="0" smtClean="0"/>
                        <a:t> řeckých bájí a pověstí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rowSpan="4" gridSpan="2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rowSpan="4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Epický ž., příběh, který se váže k nějakému místu 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Epický ž., má kratší rozsah, jednoduchý děj, málo postav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6986">
                <a:tc rowSpan="2" gridSpan="5">
                  <a:txBody>
                    <a:bodyPr/>
                    <a:lstStyle/>
                    <a:p>
                      <a:r>
                        <a:rPr lang="cs-CZ" dirty="0" smtClean="0"/>
                        <a:t>Homérův epos</a:t>
                      </a:r>
                    </a:p>
                    <a:p>
                      <a:endParaRPr lang="cs-CZ" dirty="0"/>
                    </a:p>
                    <a:p>
                      <a:r>
                        <a:rPr lang="cs-CZ" dirty="0" smtClean="0"/>
                        <a:t>Epický ž., vypovídá o historii bohů, vzniku světa a člověka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5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rowSpan="2" gridSpan="4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rowSpan="2" gridSpan="2">
                  <a:txBody>
                    <a:bodyPr/>
                    <a:lstStyle/>
                    <a:p>
                      <a:r>
                        <a:rPr lang="cs-CZ" dirty="0" smtClean="0"/>
                        <a:t>Autor Starých</a:t>
                      </a:r>
                      <a:r>
                        <a:rPr lang="cs-CZ" baseline="0" dirty="0" smtClean="0"/>
                        <a:t> pověstí českých</a:t>
                      </a:r>
                    </a:p>
                    <a:p>
                      <a:endParaRPr lang="cs-CZ" dirty="0"/>
                    </a:p>
                    <a:p>
                      <a:r>
                        <a:rPr lang="cs-CZ" dirty="0" smtClean="0"/>
                        <a:t>Autor Povídek z jedné a druhé kapsy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4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6986">
                <a:tc>
                  <a:txBody>
                    <a:bodyPr/>
                    <a:lstStyle/>
                    <a:p>
                      <a:r>
                        <a:rPr lang="cs-CZ" dirty="0" smtClean="0"/>
                        <a:t>Jiráskův román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72E7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FFCCCC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00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7806408"/>
              </p:ext>
            </p:extLst>
          </p:nvPr>
        </p:nvGraphicFramePr>
        <p:xfrm>
          <a:off x="179512" y="116632"/>
          <a:ext cx="8783996" cy="6698350"/>
        </p:xfrm>
        <a:graphic>
          <a:graphicData uri="http://schemas.openxmlformats.org/drawingml/2006/table">
            <a:tbl>
              <a:tblPr firstRow="1" firstCol="1">
                <a:tableStyleId>{D7AC3CCA-C797-4891-BE02-D94E43425B78}</a:tableStyleId>
              </a:tblPr>
              <a:tblGrid>
                <a:gridCol w="2949836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  <a:gridCol w="486180"/>
              </a:tblGrid>
              <a:tr h="516986">
                <a:tc gridSpan="5">
                  <a:txBody>
                    <a:bodyPr/>
                    <a:lstStyle/>
                    <a:p>
                      <a:r>
                        <a:rPr lang="cs-CZ" sz="2000" dirty="0" smtClean="0"/>
                        <a:t>Starořecký</a:t>
                      </a:r>
                      <a:r>
                        <a:rPr lang="cs-CZ" sz="2000" baseline="0" dirty="0" smtClean="0"/>
                        <a:t> autor bajek</a:t>
                      </a:r>
                      <a:endParaRPr lang="cs-CZ" sz="2000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Z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6">
                  <a:txBody>
                    <a:bodyPr/>
                    <a:lstStyle/>
                    <a:p>
                      <a:r>
                        <a:rPr lang="cs-CZ" sz="1800" b="1" dirty="0" smtClean="0"/>
                        <a:t>Epický ž., vypráví o životě</a:t>
                      </a:r>
                      <a:r>
                        <a:rPr lang="cs-CZ" sz="1800" b="1" baseline="0" dirty="0" smtClean="0"/>
                        <a:t> světců</a:t>
                      </a:r>
                      <a:endParaRPr lang="cs-CZ" sz="18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</a:tr>
              <a:tr h="63863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Epický ž.,</a:t>
                      </a:r>
                      <a:r>
                        <a:rPr lang="cs-CZ" baseline="0" dirty="0" smtClean="0"/>
                        <a:t> příběh se zvířecími hrdiny, v závěru ponaučení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Autor Starých</a:t>
                      </a:r>
                      <a:r>
                        <a:rPr lang="cs-CZ" baseline="0" dirty="0" smtClean="0"/>
                        <a:t> řeckých bájí a pověstí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Š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rowSpan="4" gridSpan="2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rowSpan="4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Epický ž., příběh, který se váže k nějakému místu 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Ě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4">
                  <a:txBody>
                    <a:bodyPr/>
                    <a:lstStyle/>
                    <a:p>
                      <a:r>
                        <a:rPr lang="cs-CZ" dirty="0" smtClean="0"/>
                        <a:t>Epický ž., má kratší rozsah, jednoduchý děj, málo postav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V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Í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6986">
                <a:tc rowSpan="2" gridSpan="5">
                  <a:txBody>
                    <a:bodyPr/>
                    <a:lstStyle/>
                    <a:p>
                      <a:r>
                        <a:rPr lang="cs-CZ" dirty="0" smtClean="0"/>
                        <a:t>Homérův epos</a:t>
                      </a:r>
                    </a:p>
                    <a:p>
                      <a:endParaRPr lang="cs-CZ" dirty="0"/>
                    </a:p>
                    <a:p>
                      <a:r>
                        <a:rPr lang="cs-CZ" dirty="0" smtClean="0"/>
                        <a:t>Epický ž., vypovídá o historii bohů, vzniku světa a člověka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5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Á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rowSpan="2" gridSpan="4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rowSpan="2" gridSpan="2">
                  <a:txBody>
                    <a:bodyPr/>
                    <a:lstStyle/>
                    <a:p>
                      <a:r>
                        <a:rPr lang="cs-CZ" dirty="0" smtClean="0"/>
                        <a:t>Autor Starých</a:t>
                      </a:r>
                      <a:r>
                        <a:rPr lang="cs-CZ" baseline="0" dirty="0" smtClean="0"/>
                        <a:t> pověstí českých</a:t>
                      </a:r>
                    </a:p>
                    <a:p>
                      <a:endParaRPr lang="cs-CZ" dirty="0"/>
                    </a:p>
                    <a:p>
                      <a:r>
                        <a:rPr lang="cs-CZ" dirty="0" smtClean="0"/>
                        <a:t>Autor Povídek z jedné a druhé kapsy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72E7EA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J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Á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4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38630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Č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516986">
                <a:tc>
                  <a:txBody>
                    <a:bodyPr/>
                    <a:lstStyle/>
                    <a:p>
                      <a:r>
                        <a:rPr lang="cs-CZ" dirty="0" smtClean="0"/>
                        <a:t>Jiráskův román</a:t>
                      </a:r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72E7EA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FFFF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rgbClr val="FFFFFF"/>
                        </a:solidFill>
                      </a:endParaRPr>
                    </a:p>
                  </a:txBody>
                  <a:tcPr>
                    <a:solidFill>
                      <a:srgbClr val="9933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rgbClr val="FED0F1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72E7EA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205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340768"/>
            <a:ext cx="1882552" cy="1143000"/>
          </a:xfrm>
        </p:spPr>
        <p:txBody>
          <a:bodyPr/>
          <a:lstStyle/>
          <a:p>
            <a:pPr algn="l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3528392"/>
          </a:xfrm>
        </p:spPr>
        <p:txBody>
          <a:bodyPr>
            <a:normAutofit/>
          </a:bodyPr>
          <a:lstStyle/>
          <a:p>
            <a:r>
              <a:rPr lang="cs-CZ" dirty="0"/>
              <a:t>Celý materiál byl vytvořen autorem </a:t>
            </a:r>
            <a:r>
              <a:rPr lang="cs-CZ" dirty="0" smtClean="0"/>
              <a:t>dne25.1.2012.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 Microsoft.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dne 25.1.2012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38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5">
      <a:dk1>
        <a:sysClr val="windowText" lastClr="000000"/>
      </a:dk1>
      <a:lt1>
        <a:srgbClr val="66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C0C0C0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407</TotalTime>
  <Words>307</Words>
  <Application>Microsoft Office PowerPoint</Application>
  <PresentationFormat>Předvádění na obrazovce (4:3)</PresentationFormat>
  <Paragraphs>107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Opakování epických literárních žánrů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92</cp:revision>
  <dcterms:created xsi:type="dcterms:W3CDTF">2011-09-10T16:31:29Z</dcterms:created>
  <dcterms:modified xsi:type="dcterms:W3CDTF">2012-05-07T17:55:01Z</dcterms:modified>
</cp:coreProperties>
</file>